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
    <p:sldMasterId id="2147483685" r:id="rId2"/>
    <p:sldMasterId id="2147483699" r:id="rId3"/>
    <p:sldMasterId id="2147483711" r:id="rId4"/>
  </p:sldMasterIdLst>
  <p:notesMasterIdLst>
    <p:notesMasterId r:id="rId167"/>
  </p:notesMasterIdLst>
  <p:sldIdLst>
    <p:sldId id="398" r:id="rId5"/>
    <p:sldId id="266" r:id="rId6"/>
    <p:sldId id="399" r:id="rId7"/>
    <p:sldId id="400" r:id="rId8"/>
    <p:sldId id="401" r:id="rId9"/>
    <p:sldId id="402" r:id="rId10"/>
    <p:sldId id="403" r:id="rId11"/>
    <p:sldId id="261" r:id="rId12"/>
    <p:sldId id="404" r:id="rId13"/>
    <p:sldId id="405" r:id="rId14"/>
    <p:sldId id="406" r:id="rId15"/>
    <p:sldId id="407" r:id="rId16"/>
    <p:sldId id="408" r:id="rId17"/>
    <p:sldId id="4371" r:id="rId18"/>
    <p:sldId id="409" r:id="rId19"/>
    <p:sldId id="410" r:id="rId20"/>
    <p:sldId id="411" r:id="rId21"/>
    <p:sldId id="4372" r:id="rId22"/>
    <p:sldId id="256" r:id="rId23"/>
    <p:sldId id="4373" r:id="rId24"/>
    <p:sldId id="4374" r:id="rId25"/>
    <p:sldId id="4375" r:id="rId26"/>
    <p:sldId id="4376" r:id="rId27"/>
    <p:sldId id="4377" r:id="rId28"/>
    <p:sldId id="4378" r:id="rId29"/>
    <p:sldId id="4379" r:id="rId30"/>
    <p:sldId id="4380" r:id="rId31"/>
    <p:sldId id="412" r:id="rId32"/>
    <p:sldId id="413" r:id="rId33"/>
    <p:sldId id="414" r:id="rId34"/>
    <p:sldId id="415" r:id="rId35"/>
    <p:sldId id="416" r:id="rId36"/>
    <p:sldId id="417" r:id="rId37"/>
    <p:sldId id="419" r:id="rId38"/>
    <p:sldId id="420" r:id="rId39"/>
    <p:sldId id="421" r:id="rId40"/>
    <p:sldId id="422" r:id="rId41"/>
    <p:sldId id="423" r:id="rId42"/>
    <p:sldId id="424" r:id="rId43"/>
    <p:sldId id="426" r:id="rId44"/>
    <p:sldId id="427" r:id="rId45"/>
    <p:sldId id="428" r:id="rId46"/>
    <p:sldId id="429" r:id="rId47"/>
    <p:sldId id="430" r:id="rId48"/>
    <p:sldId id="434" r:id="rId49"/>
    <p:sldId id="390" r:id="rId50"/>
    <p:sldId id="290" r:id="rId51"/>
    <p:sldId id="293" r:id="rId52"/>
    <p:sldId id="311" r:id="rId53"/>
    <p:sldId id="373" r:id="rId54"/>
    <p:sldId id="438" r:id="rId55"/>
    <p:sldId id="296" r:id="rId56"/>
    <p:sldId id="4445" r:id="rId57"/>
    <p:sldId id="4446" r:id="rId58"/>
    <p:sldId id="4447" r:id="rId59"/>
    <p:sldId id="4448" r:id="rId60"/>
    <p:sldId id="4449" r:id="rId61"/>
    <p:sldId id="4450" r:id="rId62"/>
    <p:sldId id="4451" r:id="rId63"/>
    <p:sldId id="4452" r:id="rId64"/>
    <p:sldId id="4453" r:id="rId65"/>
    <p:sldId id="4454" r:id="rId66"/>
    <p:sldId id="4455" r:id="rId67"/>
    <p:sldId id="4456" r:id="rId68"/>
    <p:sldId id="4457" r:id="rId69"/>
    <p:sldId id="4458" r:id="rId70"/>
    <p:sldId id="4459" r:id="rId71"/>
    <p:sldId id="4460" r:id="rId72"/>
    <p:sldId id="4461" r:id="rId73"/>
    <p:sldId id="4381" r:id="rId74"/>
    <p:sldId id="4464" r:id="rId75"/>
    <p:sldId id="4465" r:id="rId76"/>
    <p:sldId id="4382" r:id="rId77"/>
    <p:sldId id="4383" r:id="rId78"/>
    <p:sldId id="268" r:id="rId79"/>
    <p:sldId id="4466" r:id="rId80"/>
    <p:sldId id="379" r:id="rId81"/>
    <p:sldId id="378" r:id="rId82"/>
    <p:sldId id="4468" r:id="rId83"/>
    <p:sldId id="275" r:id="rId84"/>
    <p:sldId id="274" r:id="rId85"/>
    <p:sldId id="276" r:id="rId86"/>
    <p:sldId id="4469" r:id="rId87"/>
    <p:sldId id="278" r:id="rId88"/>
    <p:sldId id="4470" r:id="rId89"/>
    <p:sldId id="285" r:id="rId90"/>
    <p:sldId id="4385" r:id="rId91"/>
    <p:sldId id="380" r:id="rId92"/>
    <p:sldId id="431" r:id="rId93"/>
    <p:sldId id="301" r:id="rId94"/>
    <p:sldId id="418" r:id="rId95"/>
    <p:sldId id="4386" r:id="rId96"/>
    <p:sldId id="4387" r:id="rId97"/>
    <p:sldId id="433" r:id="rId98"/>
    <p:sldId id="4388" r:id="rId99"/>
    <p:sldId id="4389" r:id="rId100"/>
    <p:sldId id="4390" r:id="rId101"/>
    <p:sldId id="4391" r:id="rId102"/>
    <p:sldId id="4392" r:id="rId103"/>
    <p:sldId id="294" r:id="rId104"/>
    <p:sldId id="4393" r:id="rId105"/>
    <p:sldId id="297" r:id="rId106"/>
    <p:sldId id="4394" r:id="rId107"/>
    <p:sldId id="299" r:id="rId108"/>
    <p:sldId id="4395" r:id="rId109"/>
    <p:sldId id="4358" r:id="rId110"/>
    <p:sldId id="4472" r:id="rId111"/>
    <p:sldId id="4473" r:id="rId112"/>
    <p:sldId id="4362" r:id="rId113"/>
    <p:sldId id="4363" r:id="rId114"/>
    <p:sldId id="4474" r:id="rId115"/>
    <p:sldId id="4365" r:id="rId116"/>
    <p:sldId id="4475" r:id="rId117"/>
    <p:sldId id="4367" r:id="rId118"/>
    <p:sldId id="4368" r:id="rId119"/>
    <p:sldId id="4369" r:id="rId120"/>
    <p:sldId id="4476" r:id="rId121"/>
    <p:sldId id="4426" r:id="rId122"/>
    <p:sldId id="4427" r:id="rId123"/>
    <p:sldId id="4428" r:id="rId124"/>
    <p:sldId id="4429" r:id="rId125"/>
    <p:sldId id="4430" r:id="rId126"/>
    <p:sldId id="4356" r:id="rId127"/>
    <p:sldId id="314" r:id="rId128"/>
    <p:sldId id="4431" r:id="rId129"/>
    <p:sldId id="4432" r:id="rId130"/>
    <p:sldId id="4433" r:id="rId131"/>
    <p:sldId id="4434" r:id="rId132"/>
    <p:sldId id="4435" r:id="rId133"/>
    <p:sldId id="4436" r:id="rId134"/>
    <p:sldId id="4437" r:id="rId135"/>
    <p:sldId id="4438" r:id="rId136"/>
    <p:sldId id="295" r:id="rId137"/>
    <p:sldId id="4357" r:id="rId138"/>
    <p:sldId id="4439" r:id="rId139"/>
    <p:sldId id="425" r:id="rId140"/>
    <p:sldId id="4440" r:id="rId141"/>
    <p:sldId id="4441" r:id="rId142"/>
    <p:sldId id="4442" r:id="rId143"/>
    <p:sldId id="4443" r:id="rId144"/>
    <p:sldId id="4414" r:id="rId145"/>
    <p:sldId id="4416" r:id="rId146"/>
    <p:sldId id="4417" r:id="rId147"/>
    <p:sldId id="4418" r:id="rId148"/>
    <p:sldId id="4419" r:id="rId149"/>
    <p:sldId id="4420" r:id="rId150"/>
    <p:sldId id="4421" r:id="rId151"/>
    <p:sldId id="4422" r:id="rId152"/>
    <p:sldId id="4423" r:id="rId153"/>
    <p:sldId id="1117" r:id="rId154"/>
    <p:sldId id="1118" r:id="rId155"/>
    <p:sldId id="1119" r:id="rId156"/>
    <p:sldId id="1120" r:id="rId157"/>
    <p:sldId id="1121" r:id="rId158"/>
    <p:sldId id="1122" r:id="rId159"/>
    <p:sldId id="1123" r:id="rId160"/>
    <p:sldId id="4467" r:id="rId161"/>
    <p:sldId id="1124" r:id="rId162"/>
    <p:sldId id="1125" r:id="rId163"/>
    <p:sldId id="1126" r:id="rId164"/>
    <p:sldId id="1128" r:id="rId165"/>
    <p:sldId id="4462" r:id="rId166"/>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3BB046BA-BA49-4AB0-99A8-2A7BE2068805}">
          <p14:sldIdLst>
            <p14:sldId id="398"/>
            <p14:sldId id="266"/>
            <p14:sldId id="399"/>
            <p14:sldId id="400"/>
            <p14:sldId id="401"/>
            <p14:sldId id="402"/>
            <p14:sldId id="403"/>
            <p14:sldId id="261"/>
            <p14:sldId id="404"/>
            <p14:sldId id="405"/>
            <p14:sldId id="406"/>
            <p14:sldId id="407"/>
            <p14:sldId id="408"/>
            <p14:sldId id="4371"/>
            <p14:sldId id="409"/>
            <p14:sldId id="410"/>
            <p14:sldId id="411"/>
            <p14:sldId id="4372"/>
            <p14:sldId id="256"/>
            <p14:sldId id="4373"/>
            <p14:sldId id="4374"/>
            <p14:sldId id="4375"/>
            <p14:sldId id="4376"/>
            <p14:sldId id="4377"/>
            <p14:sldId id="4378"/>
            <p14:sldId id="4379"/>
            <p14:sldId id="4380"/>
            <p14:sldId id="412"/>
            <p14:sldId id="413"/>
            <p14:sldId id="414"/>
            <p14:sldId id="415"/>
            <p14:sldId id="416"/>
            <p14:sldId id="417"/>
            <p14:sldId id="419"/>
            <p14:sldId id="420"/>
            <p14:sldId id="421"/>
            <p14:sldId id="422"/>
            <p14:sldId id="423"/>
            <p14:sldId id="424"/>
            <p14:sldId id="426"/>
            <p14:sldId id="427"/>
            <p14:sldId id="428"/>
            <p14:sldId id="429"/>
            <p14:sldId id="430"/>
            <p14:sldId id="434"/>
            <p14:sldId id="390"/>
            <p14:sldId id="290"/>
            <p14:sldId id="293"/>
            <p14:sldId id="311"/>
            <p14:sldId id="373"/>
            <p14:sldId id="438"/>
            <p14:sldId id="296"/>
            <p14:sldId id="4445"/>
            <p14:sldId id="4446"/>
            <p14:sldId id="4447"/>
            <p14:sldId id="4448"/>
            <p14:sldId id="4449"/>
            <p14:sldId id="4450"/>
            <p14:sldId id="4451"/>
            <p14:sldId id="4452"/>
            <p14:sldId id="4453"/>
            <p14:sldId id="4454"/>
            <p14:sldId id="4455"/>
            <p14:sldId id="4456"/>
            <p14:sldId id="4457"/>
            <p14:sldId id="4458"/>
            <p14:sldId id="4459"/>
            <p14:sldId id="4460"/>
            <p14:sldId id="4461"/>
            <p14:sldId id="4381"/>
            <p14:sldId id="4464"/>
            <p14:sldId id="4465"/>
            <p14:sldId id="4382"/>
            <p14:sldId id="4383"/>
            <p14:sldId id="268"/>
            <p14:sldId id="4466"/>
            <p14:sldId id="379"/>
            <p14:sldId id="378"/>
            <p14:sldId id="4468"/>
            <p14:sldId id="275"/>
            <p14:sldId id="274"/>
            <p14:sldId id="276"/>
            <p14:sldId id="4469"/>
            <p14:sldId id="278"/>
            <p14:sldId id="4470"/>
            <p14:sldId id="285"/>
            <p14:sldId id="4385"/>
            <p14:sldId id="380"/>
            <p14:sldId id="431"/>
            <p14:sldId id="301"/>
            <p14:sldId id="418"/>
            <p14:sldId id="4386"/>
            <p14:sldId id="4387"/>
            <p14:sldId id="433"/>
            <p14:sldId id="4388"/>
            <p14:sldId id="4389"/>
            <p14:sldId id="4390"/>
            <p14:sldId id="4391"/>
            <p14:sldId id="4392"/>
            <p14:sldId id="294"/>
            <p14:sldId id="4393"/>
            <p14:sldId id="297"/>
            <p14:sldId id="4394"/>
            <p14:sldId id="299"/>
            <p14:sldId id="4395"/>
            <p14:sldId id="4358"/>
            <p14:sldId id="4472"/>
            <p14:sldId id="4473"/>
            <p14:sldId id="4362"/>
            <p14:sldId id="4363"/>
            <p14:sldId id="4474"/>
            <p14:sldId id="4365"/>
            <p14:sldId id="4475"/>
            <p14:sldId id="4367"/>
            <p14:sldId id="4368"/>
            <p14:sldId id="4369"/>
            <p14:sldId id="4476"/>
            <p14:sldId id="4426"/>
            <p14:sldId id="4427"/>
            <p14:sldId id="4428"/>
            <p14:sldId id="4429"/>
            <p14:sldId id="4430"/>
            <p14:sldId id="4356"/>
            <p14:sldId id="314"/>
            <p14:sldId id="4431"/>
            <p14:sldId id="4432"/>
            <p14:sldId id="4433"/>
            <p14:sldId id="4434"/>
            <p14:sldId id="4435"/>
            <p14:sldId id="4436"/>
            <p14:sldId id="4437"/>
            <p14:sldId id="4438"/>
            <p14:sldId id="295"/>
            <p14:sldId id="4357"/>
            <p14:sldId id="4439"/>
            <p14:sldId id="425"/>
            <p14:sldId id="4440"/>
            <p14:sldId id="4441"/>
            <p14:sldId id="4442"/>
            <p14:sldId id="4443"/>
            <p14:sldId id="4414"/>
            <p14:sldId id="4416"/>
            <p14:sldId id="4417"/>
            <p14:sldId id="4418"/>
            <p14:sldId id="4419"/>
            <p14:sldId id="4420"/>
            <p14:sldId id="4421"/>
            <p14:sldId id="4422"/>
            <p14:sldId id="4423"/>
            <p14:sldId id="1117"/>
            <p14:sldId id="1118"/>
            <p14:sldId id="1119"/>
            <p14:sldId id="1120"/>
            <p14:sldId id="1121"/>
            <p14:sldId id="1122"/>
            <p14:sldId id="1123"/>
            <p14:sldId id="4467"/>
            <p14:sldId id="1124"/>
            <p14:sldId id="1125"/>
            <p14:sldId id="1126"/>
            <p14:sldId id="1128"/>
            <p14:sldId id="446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F5"/>
    <a:srgbClr val="FEF7E6"/>
    <a:srgbClr val="EAEAEA"/>
    <a:srgbClr val="FFFFCC"/>
    <a:srgbClr val="E96F8F"/>
    <a:srgbClr val="008CB9"/>
    <a:srgbClr val="6CCAD5"/>
    <a:srgbClr val="027DB3"/>
    <a:srgbClr val="ED71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B15394-5CF0-4985-9F58-3706A17C89D7}" v="17" dt="2026-01-21T12:02:20.928"/>
    <p1510:client id="{566B3C0B-00AA-4830-AEED-9ADBF34818DA}" v="4" dt="2026-01-21T09:28:36.254"/>
    <p1510:client id="{AAF206B2-B860-464E-828D-D9A9E4B8F55A}" v="3" dt="2026-01-21T09:48:11.280"/>
  </p1510:revLst>
</p1510:revInfo>
</file>

<file path=ppt/tableStyles.xml><?xml version="1.0" encoding="utf-8"?>
<a:tblStyleLst xmlns:a="http://schemas.openxmlformats.org/drawingml/2006/main" def="{5C22544A-7EE6-4342-B048-85BDC9FD1C3A}">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60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theme" Target="theme/theme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microsoft.com/office/2018/10/relationships/authors" Targe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9T04:49:37.107"/>
    </inkml:context>
    <inkml:brush xml:id="br0">
      <inkml:brushProperty name="width" value="0.1" units="cm"/>
      <inkml:brushProperty name="height" value="0.1" units="cm"/>
      <inkml:brushProperty name="color" value="#FFD869"/>
    </inkml:brush>
  </inkml:definitions>
  <inkml:trace contextRef="#ctx0" brushRef="#br0">1 577 24575,'1'-11'0,"1"0"0,0 0 0,2 0 0,-1 1 0,11-22 0,11-28 0,-8-11 0,4 1 0,1 1 0,7 2 0,39-66 0,-68 131 0,1 1 0,-1-1 0,1 1 0,-1 1 0,2-1 0,0-1 0,-2 1 0,1 1 0,0-1 0,1 0 0,-1 1 0,0-3 0,0 2 0,1 1 0,-1-1 0,1 1 0,0-1 0,-1 1 0,0 0 0,0-2 0,1 2 0,-1 0 0,0 0 0,5-1 0,-3 1 0,-1 1 0,1-1 0,2 0 0,-3 2 0,1-2 0,-1 1 0,1 0 0,1-1 0,-2 1 0,1 2 0,-1-2 0,6 3 0,8 7 0,-1 0 0,0 2 0,16 17 0,-15-17 0,97 96 0,-69-64 0,2-1 0,3 0 0,90 58 0,-111-88-1365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9T04:49:37.108"/>
    </inkml:context>
    <inkml:brush xml:id="br0">
      <inkml:brushProperty name="width" value="0.1" units="cm"/>
      <inkml:brushProperty name="height" value="0.1" units="cm"/>
      <inkml:brushProperty name="color" value="#FFD869"/>
    </inkml:brush>
  </inkml:definitions>
  <inkml:trace contextRef="#ctx0" brushRef="#br0">0 1 24575,'5'120'0,"8"1"0,38 141 0,68 278 0,-32-209 0,-74-294 0,143 419 0,-126-377 0,157 375 0,-55-172 0,-53-91 0,-24-65 0,-20-39-1365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9T04:49:37.109"/>
    </inkml:context>
    <inkml:brush xml:id="br0">
      <inkml:brushProperty name="width" value="0.1" units="cm"/>
      <inkml:brushProperty name="height" value="0.1" units="cm"/>
      <inkml:brushProperty name="color" value="#FFD869"/>
    </inkml:brush>
  </inkml:definitions>
  <inkml:trace contextRef="#ctx0" brushRef="#br0">795 577 24575,'-1'-11'0,"0"0"0,-2 0 0,1 0 0,-2 1 0,-10-22 0,-11-28 0,9-11 0,-5 1 0,-3 1 0,-5 2 0,-38-66 0,67 131 0,-2 1 0,2-1 0,-1 1 0,1 1 0,-1-1 0,0-1 0,1 1 0,-2 1 0,1-1 0,0 0 0,-1 1 0,0-3 0,1 2 0,0 1 0,-1-1 0,1 1 0,0-1 0,0 1 0,-1 0 0,0-2 0,1 2 0,-1 0 0,1 0 0,-4-1 0,3 1 0,-2 1 0,1-1 0,0 0 0,0 2 0,1-2 0,-2 1 0,1 0 0,1-1 0,-1 1 0,0 2 0,0-2 0,-3 3 0,-10 7 0,-1 0 0,2 2 0,-16 17 0,16-17 0,-98 96 0,69-64 0,-1-1 0,-5 0 0,-89 58 0,110-88-1365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9T04:49:37.110"/>
    </inkml:context>
    <inkml:brush xml:id="br0">
      <inkml:brushProperty name="width" value="0.1" units="cm"/>
      <inkml:brushProperty name="height" value="0.1" units="cm"/>
      <inkml:brushProperty name="color" value="#FFD869"/>
    </inkml:brush>
  </inkml:definitions>
  <inkml:trace contextRef="#ctx0" brushRef="#br0">962 1 24575,'-6'120'0,"-6"1"0,-38 141 0,-69 278 0,30-209 0,78-295 0,-145 421 0,126-378 0,-158 374 0,56-170 0,54-93 0,23-64 0,20-38-1365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9T04:49:37.111"/>
    </inkml:context>
    <inkml:brush xml:id="br0">
      <inkml:brushProperty name="width" value="0.1" units="cm"/>
      <inkml:brushProperty name="height" value="0.1" units="cm"/>
      <inkml:brushProperty name="color" value="#FFD869"/>
    </inkml:brush>
  </inkml:definitions>
  <inkml:trace contextRef="#ctx0" brushRef="#br0">1 520 24575,'1'-9'0,"0"-1"0,2 0 0,0-1 0,0 3 0,10-20 0,9-27 0,-8-8 0,6-1 0,0 2 0,6 1 0,36-60 0,-62 120 0,1 0 0,-1 0 0,1 0 0,-1 1 0,1-1 0,0-1 0,-1 1 0,2 1 0,-1-1 0,0 0 0,1 1 0,-1-2 0,0 1 0,0 1 0,1-2 0,-1 2 0,0-1 0,0 1 0,0 0 0,0-1 0,1 1 0,0 0 0,-1 0 0,3-1 0,-1 1 0,-1 1 0,1-1 0,1 0 0,-2 1 0,0-1 0,1 1 0,0 1 0,-1-2 0,1 1 0,-1 1 0,0-1 0,5 3 0,8 6 0,-2-1 0,1 2 0,15 17 0,-16-16 0,89 86 0,-63-57 0,2-1 0,5-1 0,79 54 0,-99-81-1365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9T04:49:37.112"/>
    </inkml:context>
    <inkml:brush xml:id="br0">
      <inkml:brushProperty name="width" value="0.1" units="cm"/>
      <inkml:brushProperty name="height" value="0.1" units="cm"/>
      <inkml:brushProperty name="color" value="#FFD869"/>
    </inkml:brush>
  </inkml:definitions>
  <inkml:trace contextRef="#ctx0" brushRef="#br0">0 1 24575,'5'108'0,"6"1"0,36 127 0,59 251 0,-27-187 0,-67-267 0,128 379 0,-113-341 0,143 338 0,-51-154 0,-48-84 0,-22-56 0,-18-36-1365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9T04:49:37.113"/>
    </inkml:context>
    <inkml:brush xml:id="br0">
      <inkml:brushProperty name="width" value="0.1" units="cm"/>
      <inkml:brushProperty name="height" value="0.1" units="cm"/>
      <inkml:brushProperty name="color" value="#FFD869"/>
    </inkml:brush>
  </inkml:definitions>
  <inkml:trace contextRef="#ctx0" brushRef="#br0">741 538 24575,'-1'-10'0,"0"-1"0,-2 1 0,1-1 0,-2 3 0,-9-22 0,-10-26 0,8-10 0,-5 1 0,-1 0 0,-6 3 0,-36-63 0,63 124 0,-2-1 0,2 1 0,-1 0 0,1 1 0,-1-1 0,0 0 0,1 0 0,-1 1 0,-1-2 0,1 1 0,0 1 0,-1-2 0,1 1 0,-1 1 0,1-1 0,0 1 0,0-2 0,0 2 0,0 0 0,-1-1 0,1 1 0,-1 0 0,1 0 0,-4-1 0,3 1 0,-1 1 0,0-1 0,-1 0 0,2 1 0,0-1 0,-1 2 0,0-1 0,0-1 0,1 1 0,0 1 0,-1-1 0,-4 3 0,-8 6 0,1 0 0,0 2 0,-15 16 0,15-15 0,-92 89 0,65-60 0,-1-1 0,-4-1 0,-84 56 0,103-83-1365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9T04:49:37.114"/>
    </inkml:context>
    <inkml:brush xml:id="br0">
      <inkml:brushProperty name="width" value="0.1" units="cm"/>
      <inkml:brushProperty name="height" value="0.1" units="cm"/>
      <inkml:brushProperty name="color" value="#FFD869"/>
    </inkml:brush>
  </inkml:definitions>
  <inkml:trace contextRef="#ctx0" brushRef="#br0">897 1 24575,'-6'111'0,"-5"2"0,-37 131 0,-62 259 0,28-194 0,70-275 0,-133 392 0,117-353 0,-146 350 0,51-159 0,49-87 0,23-60 0,19-36-1365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7A245-4A92-C94B-A97C-2182D8C06FDC}" type="datetimeFigureOut">
              <a:rPr kumimoji="1" lang="ja-JP" altLang="en-US" smtClean="0"/>
              <a:t>2026/1/21</a:t>
            </a:fld>
            <a:endParaRPr kumimoji="1" lang="ja-JP" altLang="en-US"/>
          </a:p>
        </p:txBody>
      </p:sp>
      <p:sp>
        <p:nvSpPr>
          <p:cNvPr id="4" name="スライド イメージ プレースホルダー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44ACC3-E37A-1948-985A-B6978EF10C02}" type="slidenum">
              <a:rPr kumimoji="1" lang="ja-JP" altLang="en-US" smtClean="0"/>
              <a:t>‹#›</a:t>
            </a:fld>
            <a:endParaRPr kumimoji="1" lang="ja-JP" altLang="en-US"/>
          </a:p>
        </p:txBody>
      </p:sp>
    </p:spTree>
    <p:extLst>
      <p:ext uri="{BB962C8B-B14F-4D97-AF65-F5344CB8AC3E}">
        <p14:creationId xmlns:p14="http://schemas.microsoft.com/office/powerpoint/2010/main" val="17587810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9A5E407-F3B5-534E-9D42-E8589F9CB05C}" type="slidenum">
              <a:rPr kumimoji="1" lang="ja-JP" altLang="en-US" smtClean="0"/>
              <a:t>1</a:t>
            </a:fld>
            <a:endParaRPr kumimoji="1" lang="ja-JP" altLang="en-US"/>
          </a:p>
        </p:txBody>
      </p:sp>
    </p:spTree>
    <p:extLst>
      <p:ext uri="{BB962C8B-B14F-4D97-AF65-F5344CB8AC3E}">
        <p14:creationId xmlns:p14="http://schemas.microsoft.com/office/powerpoint/2010/main" val="3081964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27940-90BB-8D9A-38BA-0D409113525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13E57E5-3E1C-CC72-E67F-81013E0E62D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798D48-97DB-21D4-E3D4-8AEBC34BC16A}"/>
              </a:ext>
            </a:extLst>
          </p:cNvPr>
          <p:cNvSpPr>
            <a:spLocks noGrp="1"/>
          </p:cNvSpPr>
          <p:nvPr>
            <p:ph type="body" idx="1"/>
          </p:nvPr>
        </p:nvSpPr>
        <p:spPr/>
        <p:txBody>
          <a:bodyPr/>
          <a:lstStyle/>
          <a:p>
            <a:pPr marL="0" indent="0">
              <a:buNone/>
            </a:pPr>
            <a:endParaRPr lang="en-US" altLang="ja-JP">
              <a:solidFill>
                <a:srgbClr val="444444"/>
              </a:solidFill>
            </a:endParaRPr>
          </a:p>
        </p:txBody>
      </p:sp>
      <p:sp>
        <p:nvSpPr>
          <p:cNvPr id="4" name="スライド番号プレースホルダー 3">
            <a:extLst>
              <a:ext uri="{FF2B5EF4-FFF2-40B4-BE49-F238E27FC236}">
                <a16:creationId xmlns:a16="http://schemas.microsoft.com/office/drawing/2014/main" id="{E381D751-3007-0EE5-F9F0-C4D204B69136}"/>
              </a:ext>
            </a:extLst>
          </p:cNvPr>
          <p:cNvSpPr>
            <a:spLocks noGrp="1"/>
          </p:cNvSpPr>
          <p:nvPr>
            <p:ph type="sldNum" sz="quarter" idx="5"/>
          </p:nvPr>
        </p:nvSpPr>
        <p:spPr/>
        <p:txBody>
          <a:bodyPr/>
          <a:lstStyle/>
          <a:p>
            <a:fld id="{C9A5E407-F3B5-534E-9D42-E8589F9CB05C}" type="slidenum">
              <a:rPr kumimoji="1" lang="ja-JP" altLang="en-US" smtClean="0"/>
              <a:t>10</a:t>
            </a:fld>
            <a:endParaRPr kumimoji="1" lang="ja-JP" altLang="en-US"/>
          </a:p>
        </p:txBody>
      </p:sp>
    </p:spTree>
    <p:extLst>
      <p:ext uri="{BB962C8B-B14F-4D97-AF65-F5344CB8AC3E}">
        <p14:creationId xmlns:p14="http://schemas.microsoft.com/office/powerpoint/2010/main" val="20673714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A7DD071D-8CF8-7368-822A-28162C371D18}"/>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7D0AA0AC-0C33-608D-4460-412B56B61DA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altLang="ja-JP"/>
          </a:p>
        </p:txBody>
      </p:sp>
      <p:sp>
        <p:nvSpPr>
          <p:cNvPr id="91" name="Google Shape;91;p2:notes">
            <a:extLst>
              <a:ext uri="{FF2B5EF4-FFF2-40B4-BE49-F238E27FC236}">
                <a16:creationId xmlns:a16="http://schemas.microsoft.com/office/drawing/2014/main" id="{A9015A51-33F8-C995-80B0-4C846929EA58}"/>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43961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ACC3-E37A-1948-985A-B6978EF10C0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82509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u="none" kern="1200">
                <a:solidFill>
                  <a:schemeClr val="tx1"/>
                </a:solidFill>
                <a:effectLst/>
                <a:latin typeface="+mn-lt"/>
                <a:ea typeface="+mn-ea"/>
                <a:cs typeface="+mn-cs"/>
              </a:rPr>
              <a:t>性感染症（STI）とは性的接触を介して感染する可能性のある感染症のことを言います。 </a:t>
            </a:r>
          </a:p>
          <a:p>
            <a:r>
              <a:rPr kumimoji="1" lang="ja-JP" altLang="ja-JP" sz="1200" u="none" kern="1200">
                <a:solidFill>
                  <a:schemeClr val="tx1"/>
                </a:solidFill>
                <a:effectLst/>
                <a:latin typeface="+mn-lt"/>
                <a:ea typeface="+mn-ea"/>
                <a:cs typeface="+mn-cs"/>
              </a:rPr>
              <a:t>STIの代表的なものとして、性器クラミジア感染症、性器ヘルぺス感染症、尖圭コンジローマ、梅毒、淋菌感染症などがあります。</a:t>
            </a:r>
          </a:p>
          <a:p>
            <a:r>
              <a:rPr kumimoji="1" lang="ja-JP" altLang="ja-JP" sz="1200" u="none" kern="1200">
                <a:solidFill>
                  <a:schemeClr val="tx1"/>
                </a:solidFill>
                <a:effectLst/>
                <a:latin typeface="+mn-lt"/>
                <a:ea typeface="+mn-ea"/>
                <a:cs typeface="+mn-cs"/>
              </a:rPr>
              <a:t>STIは妊娠の成立や維持に影響するものもあります。クラミジアや淋病は不妊、梅毒は流産早産の原因となることもあります</a:t>
            </a:r>
            <a:r>
              <a:rPr kumimoji="1" lang="en-US" altLang="ja-JP" sz="1200" u="none" kern="1200">
                <a:solidFill>
                  <a:schemeClr val="tx1"/>
                </a:solidFill>
                <a:effectLst/>
                <a:latin typeface="+mn-lt"/>
                <a:ea typeface="+mn-ea"/>
                <a:cs typeface="+mn-cs"/>
              </a:rPr>
              <a:t>  </a:t>
            </a:r>
            <a:r>
              <a:rPr kumimoji="1" lang="ja-JP" altLang="ja-JP" sz="1200" u="none" kern="1200">
                <a:solidFill>
                  <a:schemeClr val="tx1"/>
                </a:solidFill>
                <a:effectLst/>
                <a:latin typeface="+mn-lt"/>
                <a:ea typeface="+mn-ea"/>
                <a:cs typeface="+mn-cs"/>
              </a:rPr>
              <a:t>。</a:t>
            </a:r>
            <a:r>
              <a:rPr kumimoji="1" lang="en-US" altLang="ja-JP" sz="1200" u="none" kern="1200">
                <a:solidFill>
                  <a:schemeClr val="tx1"/>
                </a:solidFill>
                <a:effectLst/>
                <a:latin typeface="+mn-lt"/>
                <a:ea typeface="+mn-ea"/>
                <a:cs typeface="+mn-cs"/>
              </a:rPr>
              <a:t>  </a:t>
            </a:r>
            <a:endParaRPr kumimoji="1" lang="ja-JP" altLang="ja-JP" sz="1200" u="none" kern="1200">
              <a:solidFill>
                <a:schemeClr val="tx1"/>
              </a:solidFill>
              <a:effectLst/>
              <a:latin typeface="+mn-lt"/>
              <a:ea typeface="+mn-ea"/>
              <a:cs typeface="+mn-cs"/>
            </a:endParaRPr>
          </a:p>
          <a:p>
            <a:r>
              <a:rPr kumimoji="1" lang="ja-JP" altLang="ja-JP" sz="1200" u="none" kern="1200">
                <a:solidFill>
                  <a:schemeClr val="tx1"/>
                </a:solidFill>
                <a:effectLst/>
                <a:latin typeface="+mn-lt"/>
                <a:ea typeface="+mn-ea"/>
                <a:cs typeface="+mn-cs"/>
              </a:rPr>
              <a:t>STIの原因の微生物は、性器の周辺、粘膜、精液、腟分泌物、血液などにいるためセックスだけでなく、オーラルセックスやアナルセックス等によっても感染します。</a:t>
            </a:r>
          </a:p>
          <a:p>
            <a:pPr rtl="0" fontAlgn="base"/>
            <a:r>
              <a:rPr kumimoji="1" lang="ja-JP" altLang="ja-JP" sz="1200" b="0" i="0" u="none" strike="noStrike" kern="1200">
                <a:solidFill>
                  <a:schemeClr val="tx1"/>
                </a:solidFill>
                <a:effectLst/>
                <a:latin typeface="+mn-lt"/>
                <a:ea typeface="+mn-ea"/>
                <a:cs typeface="+mn-cs"/>
              </a:rPr>
              <a:t>現在、性器クラミジア感染症と淋菌感染症では過去</a:t>
            </a:r>
            <a:r>
              <a:rPr kumimoji="1" lang="en-US" altLang="ja-JP" sz="1200" b="0" i="0" u="none" strike="noStrike" kern="1200">
                <a:solidFill>
                  <a:schemeClr val="tx1"/>
                </a:solidFill>
                <a:effectLst/>
                <a:latin typeface="+mn-lt"/>
                <a:ea typeface="+mn-ea"/>
                <a:cs typeface="+mn-cs"/>
              </a:rPr>
              <a:t>10</a:t>
            </a:r>
            <a:r>
              <a:rPr kumimoji="1" lang="ja-JP" altLang="ja-JP" sz="1200" b="0" i="0" u="none" strike="noStrike" kern="1200">
                <a:solidFill>
                  <a:schemeClr val="tx1"/>
                </a:solidFill>
                <a:effectLst/>
                <a:latin typeface="+mn-lt"/>
                <a:ea typeface="+mn-ea"/>
                <a:cs typeface="+mn-cs"/>
              </a:rPr>
              <a:t>年間で</a:t>
            </a:r>
            <a:r>
              <a:rPr kumimoji="1" lang="en-US" altLang="ja-JP" sz="1200" b="0" i="0" u="none" strike="noStrike" kern="1200">
                <a:solidFill>
                  <a:schemeClr val="tx1"/>
                </a:solidFill>
                <a:effectLst/>
                <a:latin typeface="+mn-lt"/>
                <a:ea typeface="+mn-ea"/>
                <a:cs typeface="+mn-cs"/>
              </a:rPr>
              <a:t>10</a:t>
            </a:r>
            <a:r>
              <a:rPr kumimoji="1" lang="ja-JP" altLang="ja-JP" sz="1200" b="0" i="0" u="none" strike="noStrike" kern="1200">
                <a:solidFill>
                  <a:schemeClr val="tx1"/>
                </a:solidFill>
                <a:effectLst/>
                <a:latin typeface="+mn-lt"/>
                <a:ea typeface="+mn-ea"/>
                <a:cs typeface="+mn-cs"/>
              </a:rPr>
              <a:t>代後半の報告数は横ばいですが、</a:t>
            </a:r>
            <a:r>
              <a:rPr kumimoji="1" lang="en-US" altLang="ja-JP" sz="1200" b="0" i="0" u="none" strike="noStrike" kern="1200">
                <a:solidFill>
                  <a:schemeClr val="tx1"/>
                </a:solidFill>
                <a:effectLst/>
                <a:latin typeface="+mn-lt"/>
                <a:ea typeface="+mn-ea"/>
                <a:cs typeface="+mn-cs"/>
              </a:rPr>
              <a:t>20</a:t>
            </a:r>
            <a:r>
              <a:rPr kumimoji="1" lang="ja-JP" altLang="ja-JP" sz="1200" b="0" i="0" u="none" strike="noStrike" kern="1200">
                <a:solidFill>
                  <a:schemeClr val="tx1"/>
                </a:solidFill>
                <a:effectLst/>
                <a:latin typeface="+mn-lt"/>
                <a:ea typeface="+mn-ea"/>
                <a:cs typeface="+mn-cs"/>
              </a:rPr>
              <a:t>歳代では増加傾向です。</a:t>
            </a:r>
            <a:r>
              <a:rPr kumimoji="1" lang="en-US" altLang="ja-JP" sz="1200" b="0" i="0" u="none" kern="1200">
                <a:solidFill>
                  <a:schemeClr val="tx1"/>
                </a:solidFill>
                <a:effectLst/>
                <a:latin typeface="+mn-lt"/>
                <a:ea typeface="+mn-ea"/>
                <a:cs typeface="+mn-cs"/>
              </a:rPr>
              <a:t>​</a:t>
            </a:r>
            <a:br>
              <a:rPr kumimoji="1" lang="en-US" altLang="ja-JP" sz="1200" b="0" i="0" u="none" kern="1200">
                <a:solidFill>
                  <a:schemeClr val="tx1"/>
                </a:solidFill>
                <a:effectLst/>
                <a:latin typeface="+mn-lt"/>
                <a:ea typeface="+mn-ea"/>
                <a:cs typeface="+mn-cs"/>
              </a:rPr>
            </a:br>
            <a:r>
              <a:rPr kumimoji="1" lang="ja-JP" altLang="ja-JP" sz="1200" b="0" i="0" u="none" strike="noStrike" kern="1200">
                <a:solidFill>
                  <a:schemeClr val="tx1"/>
                </a:solidFill>
                <a:effectLst/>
                <a:latin typeface="+mn-lt"/>
                <a:ea typeface="+mn-ea"/>
                <a:cs typeface="+mn-cs"/>
              </a:rPr>
              <a:t>梅毒については近年大きく増加し、令和5年の梅毒報告者数は</a:t>
            </a:r>
            <a:r>
              <a:rPr kumimoji="1" lang="en-US" altLang="ja-JP" sz="1200" b="0" i="0" u="none" strike="noStrike" kern="1200">
                <a:solidFill>
                  <a:schemeClr val="tx1"/>
                </a:solidFill>
                <a:effectLst/>
                <a:latin typeface="+mn-lt"/>
                <a:ea typeface="+mn-ea"/>
                <a:cs typeface="+mn-cs"/>
              </a:rPr>
              <a:t>15,055</a:t>
            </a:r>
            <a:r>
              <a:rPr kumimoji="1" lang="ja-JP" altLang="ja-JP" sz="1200" b="0" i="0" u="none" strike="noStrike" kern="1200">
                <a:solidFill>
                  <a:schemeClr val="tx1"/>
                </a:solidFill>
                <a:effectLst/>
                <a:latin typeface="+mn-lt"/>
                <a:ea typeface="+mn-ea"/>
                <a:cs typeface="+mn-cs"/>
              </a:rPr>
              <a:t>人となりました。</a:t>
            </a:r>
            <a:endParaRPr kumimoji="1" lang="en-US" altLang="ja-JP" sz="1200" b="0" i="0" u="none" strike="noStrike" kern="1200">
              <a:solidFill>
                <a:schemeClr val="tx1"/>
              </a:solidFill>
              <a:effectLst/>
              <a:latin typeface="+mn-lt"/>
              <a:ea typeface="+mn-ea"/>
              <a:cs typeface="+mn-cs"/>
            </a:endParaRPr>
          </a:p>
          <a:p>
            <a:pPr rtl="0" fontAlgn="base"/>
            <a:r>
              <a:rPr kumimoji="1" lang="ja-JP" altLang="ja-JP" sz="1200" b="0" i="0" u="none" strike="noStrike" kern="1200">
                <a:solidFill>
                  <a:schemeClr val="tx1"/>
                </a:solidFill>
                <a:effectLst/>
                <a:latin typeface="+mn-lt"/>
                <a:ea typeface="+mn-ea"/>
                <a:cs typeface="+mn-cs"/>
              </a:rPr>
              <a:t>女性は</a:t>
            </a:r>
            <a:r>
              <a:rPr kumimoji="1" lang="en-US" altLang="ja-JP" sz="1200" b="0" i="0" u="none" strike="noStrike" kern="1200">
                <a:solidFill>
                  <a:schemeClr val="tx1"/>
                </a:solidFill>
                <a:effectLst/>
                <a:latin typeface="+mn-lt"/>
                <a:ea typeface="+mn-ea"/>
                <a:cs typeface="+mn-cs"/>
              </a:rPr>
              <a:t>20</a:t>
            </a:r>
            <a:r>
              <a:rPr kumimoji="1" lang="ja-JP" altLang="ja-JP" sz="1200" b="0" i="0" u="none" strike="noStrike" kern="1200">
                <a:solidFill>
                  <a:schemeClr val="tx1"/>
                </a:solidFill>
                <a:effectLst/>
                <a:latin typeface="+mn-lt"/>
                <a:ea typeface="+mn-ea"/>
                <a:cs typeface="+mn-cs"/>
              </a:rPr>
              <a:t>歳代、男性は</a:t>
            </a:r>
            <a:r>
              <a:rPr kumimoji="1" lang="en-US" altLang="ja-JP" sz="1200" b="0" i="0" u="none" strike="noStrike" kern="1200">
                <a:solidFill>
                  <a:schemeClr val="tx1"/>
                </a:solidFill>
                <a:effectLst/>
                <a:latin typeface="+mn-lt"/>
                <a:ea typeface="+mn-ea"/>
                <a:cs typeface="+mn-cs"/>
              </a:rPr>
              <a:t>20-50</a:t>
            </a:r>
            <a:r>
              <a:rPr kumimoji="1" lang="ja-JP" altLang="ja-JP" sz="1200" b="0" i="0" u="none" strike="noStrike" kern="1200">
                <a:solidFill>
                  <a:schemeClr val="tx1"/>
                </a:solidFill>
                <a:effectLst/>
                <a:latin typeface="+mn-lt"/>
                <a:ea typeface="+mn-ea"/>
                <a:cs typeface="+mn-cs"/>
              </a:rPr>
              <a:t>歳代の幅広い層を中心に報告されています。 </a:t>
            </a:r>
            <a:r>
              <a:rPr kumimoji="1" lang="en-US" altLang="ja-JP" sz="1200" b="0" i="0" u="none" kern="1200">
                <a:solidFill>
                  <a:schemeClr val="tx1"/>
                </a:solidFill>
                <a:effectLst/>
                <a:latin typeface="+mn-lt"/>
                <a:ea typeface="+mn-ea"/>
                <a:cs typeface="+mn-cs"/>
              </a:rPr>
              <a:t>​</a:t>
            </a:r>
            <a:endParaRPr kumimoji="1" lang="ja-JP" altLang="ja-JP" sz="1200" u="none" kern="1200">
              <a:solidFill>
                <a:schemeClr val="tx1"/>
              </a:solidFill>
              <a:effectLst/>
              <a:latin typeface="+mn-lt"/>
              <a:ea typeface="+mn-ea"/>
              <a:cs typeface="+mn-cs"/>
            </a:endParaRPr>
          </a:p>
          <a:p>
            <a:r>
              <a:rPr kumimoji="1" lang="ja-JP" altLang="ja-JP" sz="1200" u="none" kern="1200">
                <a:solidFill>
                  <a:schemeClr val="tx1"/>
                </a:solidFill>
                <a:effectLst/>
                <a:latin typeface="+mn-lt"/>
                <a:ea typeface="+mn-ea"/>
                <a:cs typeface="+mn-cs"/>
              </a:rPr>
              <a:t>また、妊娠している人が梅毒に感染すると、母親だけでなく胎盤を通じて胎児にも感染します。</a:t>
            </a:r>
            <a:endParaRPr kumimoji="1" lang="en-US" altLang="ja-JP" sz="1200" u="none" kern="1200">
              <a:solidFill>
                <a:schemeClr val="tx1"/>
              </a:solidFill>
              <a:effectLst/>
              <a:latin typeface="+mn-lt"/>
              <a:ea typeface="+mn-ea"/>
              <a:cs typeface="+mn-cs"/>
            </a:endParaRPr>
          </a:p>
          <a:p>
            <a:r>
              <a:rPr kumimoji="1" lang="ja-JP" altLang="ja-JP" sz="1200" u="none" kern="1200">
                <a:solidFill>
                  <a:schemeClr val="tx1"/>
                </a:solidFill>
                <a:effectLst/>
                <a:latin typeface="+mn-lt"/>
                <a:ea typeface="+mn-ea"/>
                <a:cs typeface="+mn-cs"/>
              </a:rPr>
              <a:t>これを先天梅毒と呼び、梅毒の報告数と同様に増加しています。</a:t>
            </a:r>
            <a:endParaRPr kumimoji="1" lang="en-US" altLang="ja-JP" sz="1200" u="none" kern="1200">
              <a:solidFill>
                <a:schemeClr val="tx1"/>
              </a:solidFill>
              <a:effectLst/>
              <a:latin typeface="+mn-lt"/>
              <a:ea typeface="+mn-ea"/>
              <a:cs typeface="+mn-cs"/>
            </a:endParaRPr>
          </a:p>
          <a:p>
            <a:r>
              <a:rPr kumimoji="1" lang="ja-JP" altLang="ja-JP" sz="1200" u="none" kern="1200">
                <a:solidFill>
                  <a:schemeClr val="tx1"/>
                </a:solidFill>
                <a:effectLst/>
                <a:latin typeface="+mn-lt"/>
                <a:ea typeface="+mn-ea"/>
                <a:cs typeface="+mn-cs"/>
              </a:rPr>
              <a:t>感染によってその後の妊娠の維持や出生児に異常をきたすことがあります。</a:t>
            </a:r>
          </a:p>
          <a:p>
            <a:r>
              <a:rPr kumimoji="1" lang="ja-JP" altLang="ja-JP" sz="1200" u="none" kern="1200">
                <a:solidFill>
                  <a:schemeClr val="tx1"/>
                </a:solidFill>
                <a:effectLst/>
                <a:latin typeface="+mn-lt"/>
                <a:ea typeface="+mn-ea"/>
                <a:cs typeface="+mn-cs"/>
              </a:rPr>
              <a:t>これらの感染のリスクを減らすためには、粘膜が直接接触するのを避けることが重要です。</a:t>
            </a:r>
            <a:r>
              <a:rPr kumimoji="1" lang="en-US" altLang="ja-JP" sz="1200" u="none" kern="1200">
                <a:solidFill>
                  <a:schemeClr val="tx1"/>
                </a:solidFill>
                <a:effectLst/>
                <a:latin typeface="+mn-lt"/>
                <a:ea typeface="+mn-ea"/>
                <a:cs typeface="+mn-cs"/>
              </a:rPr>
              <a:t> </a:t>
            </a:r>
          </a:p>
          <a:p>
            <a:r>
              <a:rPr kumimoji="1" lang="ja-JP" altLang="ja-JP" sz="1200" u="none" kern="1200">
                <a:solidFill>
                  <a:schemeClr val="tx1"/>
                </a:solidFill>
                <a:effectLst/>
                <a:latin typeface="+mn-lt"/>
                <a:ea typeface="+mn-ea"/>
                <a:cs typeface="+mn-cs"/>
              </a:rPr>
              <a:t>セックスの最初から最後までコンドームを確実につけることは必須であり、射精後にはすぐコンドームを外して処理することをおすすめします。</a:t>
            </a:r>
            <a:r>
              <a:rPr kumimoji="1" lang="en-US" altLang="ja-JP" sz="1200" u="none" kern="1200">
                <a:solidFill>
                  <a:schemeClr val="tx1"/>
                </a:solidFill>
                <a:effectLst/>
                <a:latin typeface="+mn-lt"/>
                <a:ea typeface="+mn-ea"/>
                <a:cs typeface="+mn-cs"/>
              </a:rPr>
              <a:t> </a:t>
            </a:r>
            <a:endParaRPr kumimoji="1" lang="ja-JP" altLang="ja-JP" sz="1200" u="none"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ACC3-E37A-1948-985A-B6978EF10C0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3596281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決まったパートナーとだから大丈夫、相手が１人だから大丈夫と言うことはありません。</a:t>
            </a:r>
          </a:p>
          <a:p>
            <a:r>
              <a:rPr kumimoji="1" lang="ja-JP" altLang="ja-JP" sz="1200" kern="1200">
                <a:solidFill>
                  <a:schemeClr val="tx1"/>
                </a:solidFill>
                <a:effectLst/>
                <a:latin typeface="+mn-lt"/>
                <a:ea typeface="+mn-ea"/>
                <a:cs typeface="+mn-cs"/>
              </a:rPr>
              <a:t>STI は限定された人がかかるものではなく、</a:t>
            </a:r>
            <a:r>
              <a:rPr kumimoji="1" lang="ja-JP" altLang="en-US" sz="1200" kern="1200">
                <a:solidFill>
                  <a:schemeClr val="tx1"/>
                </a:solidFill>
                <a:effectLst/>
                <a:latin typeface="+mn-lt"/>
                <a:ea typeface="+mn-ea"/>
                <a:cs typeface="+mn-cs"/>
              </a:rPr>
              <a:t>性的接触の機会</a:t>
            </a:r>
            <a:r>
              <a:rPr kumimoji="1" lang="ja-JP" altLang="ja-JP" sz="1200" kern="1200">
                <a:solidFill>
                  <a:schemeClr val="tx1"/>
                </a:solidFill>
                <a:effectLst/>
                <a:latin typeface="+mn-lt"/>
                <a:ea typeface="+mn-ea"/>
                <a:cs typeface="+mn-cs"/>
              </a:rPr>
              <a:t>があれば誰でもかかる可能性のある病気です。</a:t>
            </a:r>
          </a:p>
          <a:p>
            <a:r>
              <a:rPr kumimoji="1" lang="ja-JP" altLang="ja-JP" sz="1200" kern="1200">
                <a:solidFill>
                  <a:schemeClr val="tx1"/>
                </a:solidFill>
                <a:effectLst/>
                <a:latin typeface="+mn-lt"/>
                <a:ea typeface="+mn-ea"/>
                <a:cs typeface="+mn-cs"/>
              </a:rPr>
              <a:t>ほとんど</a:t>
            </a:r>
            <a:r>
              <a:rPr kumimoji="1" lang="ja-JP" altLang="en-US" sz="1200" kern="1200">
                <a:solidFill>
                  <a:schemeClr val="tx1"/>
                </a:solidFill>
                <a:effectLst/>
                <a:latin typeface="+mn-lt"/>
                <a:ea typeface="+mn-ea"/>
                <a:cs typeface="+mn-cs"/>
              </a:rPr>
              <a:t>の</a:t>
            </a:r>
            <a:r>
              <a:rPr kumimoji="1" lang="ja-JP" altLang="ja-JP" sz="1200" kern="1200">
                <a:solidFill>
                  <a:schemeClr val="tx1"/>
                </a:solidFill>
                <a:effectLst/>
                <a:latin typeface="+mn-lt"/>
                <a:ea typeface="+mn-ea"/>
                <a:cs typeface="+mn-cs"/>
              </a:rPr>
              <a:t>STI は、比較的軽い症状にとどまる場合や無症状であることもあり、自覚症状が乏しく、知らない間に感染し、他人にうつしているという状況が起こります。</a:t>
            </a:r>
          </a:p>
          <a:p>
            <a:r>
              <a:rPr kumimoji="1" lang="ja-JP" altLang="ja-JP" sz="1200" kern="1200">
                <a:solidFill>
                  <a:schemeClr val="tx1"/>
                </a:solidFill>
                <a:effectLst/>
                <a:latin typeface="+mn-lt"/>
                <a:ea typeface="+mn-ea"/>
                <a:cs typeface="+mn-cs"/>
              </a:rPr>
              <a:t>さらに、感染に気がつかずに放置してしまうと不妊症の原因になることがあります。 </a:t>
            </a:r>
          </a:p>
          <a:p>
            <a:r>
              <a:rPr kumimoji="1" lang="ja-JP" altLang="ja-JP" sz="1200" kern="1200">
                <a:solidFill>
                  <a:schemeClr val="tx1"/>
                </a:solidFill>
                <a:effectLst/>
                <a:latin typeface="+mn-lt"/>
                <a:ea typeface="+mn-ea"/>
                <a:cs typeface="+mn-cs"/>
              </a:rPr>
              <a:t>皮膚や粘膜に異常が見られる等疑わしい症状がある場合は性的な接触を控え、早めに医療機関を受診して相談することをおすすめします。</a:t>
            </a:r>
          </a:p>
          <a:p>
            <a:r>
              <a:rPr kumimoji="1" lang="ja-JP" altLang="ja-JP" sz="1200" kern="1200">
                <a:solidFill>
                  <a:schemeClr val="tx1"/>
                </a:solidFill>
                <a:effectLst/>
                <a:latin typeface="+mn-lt"/>
                <a:ea typeface="+mn-ea"/>
                <a:cs typeface="+mn-cs"/>
              </a:rPr>
              <a:t>また、もしものときの相談窓口や相談機関については、産婦人科や泌尿器科を受診する以外に、全国多くの保健所等において無料、匿名で相談、また症状がなければいくつかのSTIの検査を行うことができます。</a:t>
            </a:r>
          </a:p>
          <a:p>
            <a:r>
              <a:rPr kumimoji="1" lang="ja-JP" altLang="ja-JP" sz="1200" kern="1200">
                <a:solidFill>
                  <a:schemeClr val="tx1"/>
                </a:solidFill>
                <a:effectLst/>
                <a:latin typeface="+mn-lt"/>
                <a:ea typeface="+mn-ea"/>
                <a:cs typeface="+mn-cs"/>
              </a:rPr>
              <a:t>STI に感染した場合の大切なこととして、男性もしくは女性どちらか一方だけが治療するのでは十分ではないということです。</a:t>
            </a:r>
          </a:p>
          <a:p>
            <a:r>
              <a:rPr kumimoji="1" lang="ja-JP" altLang="ja-JP" sz="1200" kern="1200">
                <a:solidFill>
                  <a:schemeClr val="tx1"/>
                </a:solidFill>
                <a:effectLst/>
                <a:latin typeface="+mn-lt"/>
                <a:ea typeface="+mn-ea"/>
                <a:cs typeface="+mn-cs"/>
              </a:rPr>
              <a:t>一度治っても梅毒やヘルペスのように再発するSTIもありますが、パートナーが感染しているとセックスにより再感染するため、二人とも検査（再検査）をして異常がないことが明らかになるまでは、セックスを避けることが望ましいといえます。</a:t>
            </a:r>
          </a:p>
          <a:p>
            <a:r>
              <a:rPr kumimoji="1" lang="ja-JP" altLang="ja-JP" sz="1200" kern="1200">
                <a:solidFill>
                  <a:schemeClr val="tx1"/>
                </a:solidFill>
                <a:effectLst/>
                <a:latin typeface="+mn-lt"/>
                <a:ea typeface="+mn-ea"/>
                <a:cs typeface="+mn-cs"/>
              </a:rPr>
              <a:t>感染していないことが確認できて初めて、</a:t>
            </a:r>
            <a:r>
              <a:rPr kumimoji="1" lang="ja-JP" altLang="en-US" sz="1200" kern="1200">
                <a:solidFill>
                  <a:schemeClr val="tx1"/>
                </a:solidFill>
                <a:effectLst/>
                <a:latin typeface="+mn-lt"/>
                <a:ea typeface="+mn-ea"/>
                <a:cs typeface="+mn-cs"/>
              </a:rPr>
              <a:t>安心して</a:t>
            </a:r>
            <a:r>
              <a:rPr kumimoji="1" lang="ja-JP" altLang="ja-JP" sz="1200" kern="1200">
                <a:solidFill>
                  <a:schemeClr val="tx1"/>
                </a:solidFill>
                <a:effectLst/>
                <a:latin typeface="+mn-lt"/>
                <a:ea typeface="+mn-ea"/>
                <a:cs typeface="+mn-cs"/>
              </a:rPr>
              <a:t>妊娠</a:t>
            </a:r>
            <a:r>
              <a:rPr kumimoji="1" lang="ja-JP" altLang="en-US" sz="1200" kern="1200">
                <a:solidFill>
                  <a:schemeClr val="tx1"/>
                </a:solidFill>
                <a:effectLst/>
                <a:latin typeface="+mn-lt"/>
                <a:ea typeface="+mn-ea"/>
                <a:cs typeface="+mn-cs"/>
              </a:rPr>
              <a:t>を</a:t>
            </a:r>
            <a:r>
              <a:rPr kumimoji="1" lang="ja-JP" altLang="ja-JP" sz="1200" kern="1200">
                <a:solidFill>
                  <a:schemeClr val="tx1"/>
                </a:solidFill>
                <a:effectLst/>
                <a:latin typeface="+mn-lt"/>
                <a:ea typeface="+mn-ea"/>
                <a:cs typeface="+mn-cs"/>
              </a:rPr>
              <a:t>目的</a:t>
            </a:r>
            <a:r>
              <a:rPr kumimoji="1" lang="ja-JP" altLang="en-US" sz="1200" kern="1200">
                <a:solidFill>
                  <a:schemeClr val="tx1"/>
                </a:solidFill>
                <a:effectLst/>
                <a:latin typeface="+mn-lt"/>
                <a:ea typeface="+mn-ea"/>
                <a:cs typeface="+mn-cs"/>
              </a:rPr>
              <a:t>とした性行為を考えることができます</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ACC3-E37A-1948-985A-B6978EF10C0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39238105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8914F-E5D7-E774-509B-7C31CFA8027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30F9125-19D2-1DC4-F5E2-B56EE2C40B5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B3E320B-4F04-7024-C4B5-53339374DE73}"/>
              </a:ext>
            </a:extLst>
          </p:cNvPr>
          <p:cNvSpPr>
            <a:spLocks noGrp="1"/>
          </p:cNvSpPr>
          <p:nvPr>
            <p:ph type="body" idx="1"/>
          </p:nvPr>
        </p:nvSpPr>
        <p:spPr/>
        <p:txBody>
          <a:bodyPr/>
          <a:lstStyle/>
          <a:p>
            <a:r>
              <a:rPr kumimoji="1" lang="ja-JP" altLang="ja-JP" sz="1200" kern="1200">
                <a:solidFill>
                  <a:schemeClr val="tx1"/>
                </a:solidFill>
                <a:effectLst/>
                <a:latin typeface="+mn-lt"/>
                <a:ea typeface="+mn-ea"/>
                <a:cs typeface="+mn-cs"/>
              </a:rPr>
              <a:t> コンドームは性感染症予防の効果は比較的高いといえますが、避妊の効果は高いとはいえません。</a:t>
            </a:r>
          </a:p>
          <a:p>
            <a:r>
              <a:rPr kumimoji="1" lang="ja-JP" altLang="ja-JP" sz="1200" kern="1200">
                <a:solidFill>
                  <a:schemeClr val="tx1"/>
                </a:solidFill>
                <a:effectLst/>
                <a:latin typeface="+mn-lt"/>
                <a:ea typeface="+mn-ea"/>
                <a:cs typeface="+mn-cs"/>
              </a:rPr>
              <a:t>使用の方法、仕方にもよりますが、</a:t>
            </a:r>
            <a:r>
              <a:rPr kumimoji="1" lang="ja-JP" altLang="ja-JP" sz="1200" b="0" i="0" u="none" strike="noStrike" kern="1200">
                <a:solidFill>
                  <a:schemeClr val="tx1"/>
                </a:solidFill>
                <a:effectLst/>
                <a:latin typeface="+mn-lt"/>
                <a:ea typeface="+mn-ea"/>
                <a:cs typeface="+mn-cs"/>
              </a:rPr>
              <a:t>一般的な使用においては避妊失敗率が約</a:t>
            </a:r>
            <a:r>
              <a:rPr kumimoji="1" lang="en-US" altLang="ja-JP" sz="1200" b="0" i="0" u="none" strike="noStrike" kern="1200">
                <a:solidFill>
                  <a:schemeClr val="tx1"/>
                </a:solidFill>
                <a:effectLst/>
                <a:latin typeface="+mn-lt"/>
                <a:ea typeface="+mn-ea"/>
                <a:cs typeface="+mn-cs"/>
              </a:rPr>
              <a:t>15</a:t>
            </a:r>
            <a:r>
              <a:rPr kumimoji="1" lang="ja-JP" altLang="ja-JP" sz="1200" b="0" i="0" u="none" strike="noStrike"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とも言われています。</a:t>
            </a:r>
          </a:p>
          <a:p>
            <a:r>
              <a:rPr kumimoji="1" lang="ja-JP" altLang="ja-JP" sz="1200" kern="1200">
                <a:solidFill>
                  <a:schemeClr val="tx1"/>
                </a:solidFill>
                <a:effectLst/>
                <a:latin typeface="+mn-lt"/>
                <a:ea typeface="+mn-ea"/>
                <a:cs typeface="+mn-cs"/>
              </a:rPr>
              <a:t>適切な避妊</a:t>
            </a:r>
            <a:r>
              <a:rPr kumimoji="1" lang="ja-JP" altLang="en-US" sz="1200" kern="1200">
                <a:solidFill>
                  <a:schemeClr val="tx1"/>
                </a:solidFill>
                <a:effectLst/>
                <a:latin typeface="+mn-lt"/>
                <a:ea typeface="+mn-ea"/>
                <a:cs typeface="+mn-cs"/>
              </a:rPr>
              <a:t>に</a:t>
            </a:r>
            <a:r>
              <a:rPr kumimoji="1" lang="ja-JP" altLang="ja-JP" sz="1200" kern="1200">
                <a:solidFill>
                  <a:schemeClr val="tx1"/>
                </a:solidFill>
                <a:effectLst/>
                <a:latin typeface="+mn-lt"/>
                <a:ea typeface="+mn-ea"/>
                <a:cs typeface="+mn-cs"/>
              </a:rPr>
              <a:t>おいては、コンドームに加えて、女性による低用量ピルの内服が望ましいと言われています</a:t>
            </a:r>
            <a:r>
              <a:rPr kumimoji="1" lang="ja-JP" altLang="en-US" sz="1200" kern="1200">
                <a:solidFill>
                  <a:schemeClr val="tx1"/>
                </a:solidFill>
                <a:effectLst/>
                <a:latin typeface="+mn-lt"/>
                <a:ea typeface="+mn-ea"/>
                <a:cs typeface="+mn-cs"/>
              </a:rPr>
              <a:t>。</a:t>
            </a:r>
            <a:endParaRPr kumimoji="1" lang="en-US"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低用量ピルは正しい内服で約</a:t>
            </a:r>
            <a:r>
              <a:rPr kumimoji="1" lang="en-US" altLang="ja-JP" sz="1200" kern="1200">
                <a:solidFill>
                  <a:schemeClr val="tx1"/>
                </a:solidFill>
                <a:effectLst/>
                <a:latin typeface="+mn-lt"/>
                <a:ea typeface="+mn-ea"/>
                <a:cs typeface="+mn-cs"/>
              </a:rPr>
              <a:t>99%</a:t>
            </a:r>
            <a:r>
              <a:rPr kumimoji="1" lang="ja-JP" altLang="ja-JP" sz="1200" kern="1200">
                <a:solidFill>
                  <a:schemeClr val="tx1"/>
                </a:solidFill>
                <a:effectLst/>
                <a:latin typeface="+mn-lt"/>
                <a:ea typeface="+mn-ea"/>
                <a:cs typeface="+mn-cs"/>
              </a:rPr>
              <a:t>の避妊効果が得られると言われています。 </a:t>
            </a:r>
          </a:p>
          <a:p>
            <a:r>
              <a:rPr kumimoji="1" lang="ja-JP" altLang="ja-JP" sz="1200" kern="1200">
                <a:solidFill>
                  <a:schemeClr val="tx1"/>
                </a:solidFill>
                <a:effectLst/>
                <a:latin typeface="+mn-lt"/>
                <a:ea typeface="+mn-ea"/>
                <a:cs typeface="+mn-cs"/>
              </a:rPr>
              <a:t>低用量ピルのデメリットには、血栓症や乳がん・子宮頸がんのわずかなリスク増加の可能性、毎日決まった時間での服用、服用し始めに不正出血が見られる等がありますが、基礎疾患のない若い女性の内服では決して頻度は多くありません。長期投与による安全性も、すでに確立されています。</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E9A472D0-5552-83F2-2B99-0DDCAAEC52A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ACC3-E37A-1948-985A-B6978EF10C0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9820263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お腹に赤ちゃんがいるときに、お母さんが感染症にかかることにより、赤ちゃんに影響が出てしまう感染症がいくつかあります。</a:t>
            </a:r>
          </a:p>
          <a:p>
            <a:r>
              <a:rPr kumimoji="1" lang="ja-JP" altLang="ja-JP" sz="1200" kern="1200">
                <a:solidFill>
                  <a:schemeClr val="tx1"/>
                </a:solidFill>
                <a:effectLst/>
                <a:latin typeface="+mn-lt"/>
                <a:ea typeface="+mn-ea"/>
                <a:cs typeface="+mn-cs"/>
              </a:rPr>
              <a:t>その中で、妊娠前に接種</a:t>
            </a:r>
            <a:r>
              <a:rPr kumimoji="1" lang="ja-JP" altLang="en-US" sz="1200" kern="1200">
                <a:solidFill>
                  <a:schemeClr val="tx1"/>
                </a:solidFill>
                <a:effectLst/>
                <a:latin typeface="+mn-lt"/>
                <a:ea typeface="+mn-ea"/>
                <a:cs typeface="+mn-cs"/>
              </a:rPr>
              <a:t>を考える</a:t>
            </a:r>
            <a:r>
              <a:rPr kumimoji="1" lang="ja-JP" altLang="ja-JP" sz="1200" kern="1200">
                <a:solidFill>
                  <a:schemeClr val="tx1"/>
                </a:solidFill>
                <a:effectLst/>
                <a:latin typeface="+mn-lt"/>
                <a:ea typeface="+mn-ea"/>
                <a:cs typeface="+mn-cs"/>
              </a:rPr>
              <a:t>ワクチンとして、</a:t>
            </a:r>
          </a:p>
          <a:p>
            <a:r>
              <a:rPr kumimoji="1" lang="ja-JP" altLang="ja-JP" sz="1200" kern="1200">
                <a:solidFill>
                  <a:schemeClr val="tx1"/>
                </a:solidFill>
                <a:effectLst/>
                <a:latin typeface="+mn-lt"/>
                <a:ea typeface="+mn-ea"/>
                <a:cs typeface="+mn-cs"/>
              </a:rPr>
              <a:t>・風しんワクチン</a:t>
            </a:r>
          </a:p>
          <a:p>
            <a:r>
              <a:rPr kumimoji="1" lang="ja-JP" altLang="ja-JP" sz="1200" kern="1200">
                <a:solidFill>
                  <a:schemeClr val="tx1"/>
                </a:solidFill>
                <a:effectLst/>
                <a:latin typeface="+mn-lt"/>
                <a:ea typeface="+mn-ea"/>
                <a:cs typeface="+mn-cs"/>
              </a:rPr>
              <a:t>・水ぼうそう</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水痘ワクチン</a:t>
            </a:r>
          </a:p>
          <a:p>
            <a:r>
              <a:rPr kumimoji="1" lang="ja-JP" altLang="ja-JP" sz="1200" kern="1200">
                <a:solidFill>
                  <a:schemeClr val="tx1"/>
                </a:solidFill>
                <a:effectLst/>
                <a:latin typeface="+mn-lt"/>
                <a:ea typeface="+mn-ea"/>
                <a:cs typeface="+mn-cs"/>
              </a:rPr>
              <a:t>・麻しん/はしかワクチン</a:t>
            </a:r>
          </a:p>
          <a:p>
            <a:r>
              <a:rPr kumimoji="1" lang="ja-JP" altLang="ja-JP" sz="1200" kern="1200">
                <a:solidFill>
                  <a:schemeClr val="tx1"/>
                </a:solidFill>
                <a:effectLst/>
                <a:latin typeface="+mn-lt"/>
                <a:ea typeface="+mn-ea"/>
                <a:cs typeface="+mn-cs"/>
              </a:rPr>
              <a:t>・</a:t>
            </a:r>
            <a:r>
              <a:rPr kumimoji="1" lang="ja-JP" altLang="en-US" sz="1200" kern="1200">
                <a:solidFill>
                  <a:schemeClr val="tx1"/>
                </a:solidFill>
                <a:effectLst/>
                <a:latin typeface="+mn-lt"/>
                <a:ea typeface="+mn-ea"/>
                <a:cs typeface="+mn-cs"/>
              </a:rPr>
              <a:t>流行性耳下腺炎</a:t>
            </a:r>
            <a:r>
              <a:rPr kumimoji="1" lang="ja-JP" altLang="ja-JP" sz="1200" kern="1200">
                <a:solidFill>
                  <a:schemeClr val="tx1"/>
                </a:solidFill>
                <a:effectLst/>
                <a:latin typeface="+mn-lt"/>
                <a:ea typeface="+mn-ea"/>
                <a:cs typeface="+mn-cs"/>
              </a:rPr>
              <a:t>/おたふくかぜワクチン</a:t>
            </a:r>
          </a:p>
          <a:p>
            <a:r>
              <a:rPr kumimoji="1" lang="ja-JP" altLang="en-US" sz="1200" kern="1200">
                <a:solidFill>
                  <a:schemeClr val="tx1"/>
                </a:solidFill>
                <a:effectLst/>
                <a:latin typeface="+mn-lt"/>
                <a:ea typeface="+mn-ea"/>
                <a:cs typeface="+mn-cs"/>
              </a:rPr>
              <a:t>など</a:t>
            </a:r>
            <a:r>
              <a:rPr kumimoji="1" lang="ja-JP" altLang="ja-JP" sz="1200" kern="1200">
                <a:solidFill>
                  <a:schemeClr val="tx1"/>
                </a:solidFill>
                <a:effectLst/>
                <a:latin typeface="+mn-lt"/>
                <a:ea typeface="+mn-ea"/>
                <a:cs typeface="+mn-cs"/>
              </a:rPr>
              <a:t>があげられます。</a:t>
            </a:r>
          </a:p>
          <a:p>
            <a:r>
              <a:rPr kumimoji="1" lang="ja-JP" altLang="ja-JP" sz="1200" kern="1200">
                <a:solidFill>
                  <a:schemeClr val="tx1"/>
                </a:solidFill>
                <a:effectLst/>
                <a:latin typeface="+mn-lt"/>
                <a:ea typeface="+mn-ea"/>
                <a:cs typeface="+mn-cs"/>
              </a:rPr>
              <a:t>なお、これらのワクチンは「生ワクチン」と呼ばれ、妊娠中に接種することはできません。</a:t>
            </a:r>
          </a:p>
          <a:p>
            <a:r>
              <a:rPr kumimoji="1" lang="ja-JP" altLang="ja-JP" sz="1200" kern="1200">
                <a:solidFill>
                  <a:schemeClr val="tx1"/>
                </a:solidFill>
                <a:effectLst/>
                <a:latin typeface="+mn-lt"/>
                <a:ea typeface="+mn-ea"/>
                <a:cs typeface="+mn-cs"/>
              </a:rPr>
              <a:t>そのため、抗体がな</a:t>
            </a:r>
            <a:r>
              <a:rPr kumimoji="1" lang="ja-JP" altLang="en-US" sz="1200" kern="1200">
                <a:solidFill>
                  <a:schemeClr val="tx1"/>
                </a:solidFill>
                <a:effectLst/>
                <a:latin typeface="+mn-lt"/>
                <a:ea typeface="+mn-ea"/>
                <a:cs typeface="+mn-cs"/>
              </a:rPr>
              <a:t>く</a:t>
            </a:r>
            <a:r>
              <a:rPr kumimoji="1" lang="ja-JP" altLang="ja-JP" sz="1200" kern="1200">
                <a:solidFill>
                  <a:schemeClr val="tx1"/>
                </a:solidFill>
                <a:effectLst/>
                <a:latin typeface="+mn-lt"/>
                <a:ea typeface="+mn-ea"/>
                <a:cs typeface="+mn-cs"/>
              </a:rPr>
              <a:t>、</a:t>
            </a:r>
            <a:r>
              <a:rPr kumimoji="1" lang="ja-JP" altLang="en-US" sz="1200" kern="1200">
                <a:solidFill>
                  <a:schemeClr val="tx1"/>
                </a:solidFill>
                <a:effectLst/>
                <a:latin typeface="+mn-lt"/>
                <a:ea typeface="+mn-ea"/>
                <a:cs typeface="+mn-cs"/>
              </a:rPr>
              <a:t>接種を希望する場合は、</a:t>
            </a:r>
            <a:r>
              <a:rPr kumimoji="1" lang="ja-JP" altLang="ja-JP" sz="1200" kern="1200">
                <a:solidFill>
                  <a:schemeClr val="tx1"/>
                </a:solidFill>
                <a:effectLst/>
                <a:latin typeface="+mn-lt"/>
                <a:ea typeface="+mn-ea"/>
                <a:cs typeface="+mn-cs"/>
              </a:rPr>
              <a:t>接種前１ヶ月、接種後２ヶ月の避妊が必要です。</a:t>
            </a:r>
          </a:p>
          <a:p>
            <a:r>
              <a:rPr kumimoji="1" lang="ja-JP" altLang="ja-JP" sz="1200" kern="1200">
                <a:solidFill>
                  <a:schemeClr val="tx1"/>
                </a:solidFill>
                <a:effectLst/>
                <a:latin typeface="+mn-lt"/>
                <a:ea typeface="+mn-ea"/>
                <a:cs typeface="+mn-cs"/>
              </a:rPr>
              <a:t>また、「生ワクチン」ではないインフルエンザワクチンや新型コロナウイルスのワクチンについては</a:t>
            </a:r>
            <a:r>
              <a:rPr kumimoji="1" lang="ja-JP" altLang="en-US"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予防接種上の有益性が危険性を上回ると判断される場合に、妊娠中も接種が可能です。</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ACC3-E37A-1948-985A-B6978EF10C0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1445165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次に、先天性風</a:t>
            </a:r>
            <a:r>
              <a:rPr kumimoji="1" lang="ja-JP" altLang="en-US" sz="1200" kern="1200">
                <a:solidFill>
                  <a:schemeClr val="tx1"/>
                </a:solidFill>
                <a:effectLst/>
                <a:latin typeface="+mn-lt"/>
                <a:ea typeface="+mn-ea"/>
                <a:cs typeface="+mn-cs"/>
              </a:rPr>
              <a:t>しん</a:t>
            </a:r>
            <a:r>
              <a:rPr kumimoji="1" lang="ja-JP" altLang="ja-JP" sz="1200" kern="1200">
                <a:solidFill>
                  <a:schemeClr val="tx1"/>
                </a:solidFill>
                <a:effectLst/>
                <a:latin typeface="+mn-lt"/>
                <a:ea typeface="+mn-ea"/>
                <a:cs typeface="+mn-cs"/>
              </a:rPr>
              <a:t>症候群についてです。</a:t>
            </a:r>
          </a:p>
          <a:p>
            <a:r>
              <a:rPr kumimoji="1" lang="ja-JP" altLang="ja-JP" sz="1200" kern="1200">
                <a:solidFill>
                  <a:schemeClr val="tx1"/>
                </a:solidFill>
                <a:effectLst/>
                <a:latin typeface="+mn-lt"/>
                <a:ea typeface="+mn-ea"/>
                <a:cs typeface="+mn-cs"/>
              </a:rPr>
              <a:t>風しんに対する免疫が不十分な妊娠20週頃までの妊婦さんが風しんに感染すると、お腹の中の赤ちゃんに「先天性風しん症候群」と呼ばれる、赤ちゃんの目や耳、心臓などに障害を持つ可能性があります。</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ACC3-E37A-1948-985A-B6978EF10C0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40844268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そのため、まず、</a:t>
            </a:r>
            <a:r>
              <a:rPr kumimoji="1" lang="ja-JP" altLang="en-US" sz="1200" kern="1200">
                <a:solidFill>
                  <a:schemeClr val="tx1"/>
                </a:solidFill>
                <a:effectLst/>
                <a:latin typeface="+mn-lt"/>
                <a:ea typeface="+mn-ea"/>
                <a:cs typeface="+mn-cs"/>
              </a:rPr>
              <a:t>自分の母子健康手帳を用いて、ワクチン接種歴も確認してみましょう。また、</a:t>
            </a:r>
            <a:r>
              <a:rPr kumimoji="1" lang="ja-JP" altLang="ja-JP" sz="1200" kern="1200">
                <a:solidFill>
                  <a:schemeClr val="tx1"/>
                </a:solidFill>
                <a:effectLst/>
                <a:latin typeface="+mn-lt"/>
                <a:ea typeface="+mn-ea"/>
                <a:cs typeface="+mn-cs"/>
              </a:rPr>
              <a:t>自分が風しんにかかったことがあるか、ご両親に聞いてみましょう。</a:t>
            </a:r>
          </a:p>
          <a:p>
            <a:r>
              <a:rPr kumimoji="1" lang="ja-JP" altLang="en-US" sz="1200" kern="1200">
                <a:solidFill>
                  <a:schemeClr val="tx1"/>
                </a:solidFill>
                <a:effectLst/>
                <a:latin typeface="+mn-lt"/>
                <a:ea typeface="+mn-ea"/>
                <a:cs typeface="+mn-cs"/>
              </a:rPr>
              <a:t>ただ、風しんだと思っていて類似の疾患に罹患していた可能性もあるため、注意が必要です。</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パートナーも同様に、感染症検査やワクチン接種を行うこと</a:t>
            </a:r>
            <a:r>
              <a:rPr kumimoji="1" lang="ja-JP" altLang="en-US" sz="1200" kern="1200">
                <a:solidFill>
                  <a:schemeClr val="tx1"/>
                </a:solidFill>
                <a:effectLst/>
                <a:latin typeface="+mn-lt"/>
                <a:ea typeface="+mn-ea"/>
                <a:cs typeface="+mn-cs"/>
              </a:rPr>
              <a:t>もできます</a:t>
            </a:r>
            <a:r>
              <a:rPr kumimoji="1" lang="ja-JP" altLang="ja-JP"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現在、保健所等が中心となって、風しん抗体検査やワクチン接種の助成を行っているところも多くあります</a:t>
            </a:r>
            <a:r>
              <a:rPr kumimoji="1" lang="ja-JP" altLang="en-US" sz="1200" kern="1200">
                <a:solidFill>
                  <a:schemeClr val="tx1"/>
                </a:solidFill>
                <a:effectLst/>
                <a:latin typeface="+mn-lt"/>
                <a:ea typeface="+mn-ea"/>
                <a:cs typeface="+mn-cs"/>
              </a:rPr>
              <a:t>ので、居住地の自治体のホームページを確認してみましょう。</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ACC3-E37A-1948-985A-B6978EF10C0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7817132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がんは性別や年代によって起こりやすい種類が異なります。</a:t>
            </a:r>
          </a:p>
          <a:p>
            <a:r>
              <a:rPr kumimoji="1" lang="ja-JP" altLang="ja-JP" sz="1200" kern="1200">
                <a:solidFill>
                  <a:schemeClr val="tx1"/>
                </a:solidFill>
                <a:effectLst/>
                <a:latin typeface="+mn-lt"/>
                <a:ea typeface="+mn-ea"/>
                <a:cs typeface="+mn-cs"/>
              </a:rPr>
              <a:t>男性では</a:t>
            </a:r>
            <a:r>
              <a:rPr kumimoji="1" lang="en-US" altLang="ja-JP" sz="1200" kern="1200">
                <a:solidFill>
                  <a:schemeClr val="tx1"/>
                </a:solidFill>
                <a:effectLst/>
                <a:latin typeface="+mn-lt"/>
                <a:ea typeface="+mn-ea"/>
                <a:cs typeface="+mn-cs"/>
              </a:rPr>
              <a:t>40</a:t>
            </a:r>
            <a:r>
              <a:rPr kumimoji="1" lang="ja-JP" altLang="ja-JP" sz="1200" kern="1200">
                <a:solidFill>
                  <a:schemeClr val="tx1"/>
                </a:solidFill>
                <a:effectLst/>
                <a:latin typeface="+mn-lt"/>
                <a:ea typeface="+mn-ea"/>
                <a:cs typeface="+mn-cs"/>
              </a:rPr>
              <a:t>代から胃がん、肺がん、大腸がんが増えます。</a:t>
            </a:r>
          </a:p>
          <a:p>
            <a:r>
              <a:rPr kumimoji="1" lang="ja-JP" altLang="ja-JP" sz="1200" kern="1200">
                <a:solidFill>
                  <a:schemeClr val="tx1"/>
                </a:solidFill>
                <a:effectLst/>
                <a:latin typeface="+mn-lt"/>
                <a:ea typeface="+mn-ea"/>
                <a:cs typeface="+mn-cs"/>
              </a:rPr>
              <a:t>女性では、</a:t>
            </a:r>
            <a:r>
              <a:rPr kumimoji="1" lang="en-US" altLang="ja-JP" sz="1200" kern="1200">
                <a:solidFill>
                  <a:schemeClr val="tx1"/>
                </a:solidFill>
                <a:effectLst/>
                <a:latin typeface="+mn-lt"/>
                <a:ea typeface="+mn-ea"/>
                <a:cs typeface="+mn-cs"/>
              </a:rPr>
              <a:t>25</a:t>
            </a:r>
            <a:r>
              <a:rPr kumimoji="1" lang="ja-JP" altLang="ja-JP" sz="1200" kern="1200">
                <a:solidFill>
                  <a:schemeClr val="tx1"/>
                </a:solidFill>
                <a:effectLst/>
                <a:latin typeface="+mn-lt"/>
                <a:ea typeface="+mn-ea"/>
                <a:cs typeface="+mn-cs"/>
              </a:rPr>
              <a:t>歳から子宮頸がん</a:t>
            </a:r>
            <a:r>
              <a:rPr kumimoji="1" lang="ja-JP" altLang="en-US" sz="1200" kern="1200">
                <a:solidFill>
                  <a:schemeClr val="tx1"/>
                </a:solidFill>
                <a:effectLst/>
                <a:latin typeface="+mn-lt"/>
                <a:ea typeface="+mn-ea"/>
                <a:cs typeface="+mn-cs"/>
              </a:rPr>
              <a:t>が増加し、</a:t>
            </a:r>
            <a:r>
              <a:rPr kumimoji="1" lang="ja-JP" altLang="ja-JP" sz="1200" kern="1200">
                <a:solidFill>
                  <a:schemeClr val="tx1"/>
                </a:solidFill>
                <a:effectLst/>
                <a:latin typeface="+mn-lt"/>
                <a:ea typeface="+mn-ea"/>
                <a:cs typeface="+mn-cs"/>
              </a:rPr>
              <a:t>そして</a:t>
            </a:r>
            <a:r>
              <a:rPr kumimoji="1" lang="en-US" altLang="ja-JP" sz="1200" kern="1200">
                <a:solidFill>
                  <a:schemeClr val="tx1"/>
                </a:solidFill>
                <a:effectLst/>
                <a:latin typeface="+mn-lt"/>
                <a:ea typeface="+mn-ea"/>
                <a:cs typeface="+mn-cs"/>
              </a:rPr>
              <a:t>35</a:t>
            </a:r>
            <a:r>
              <a:rPr kumimoji="1" lang="ja-JP" altLang="ja-JP" sz="1200" kern="1200">
                <a:solidFill>
                  <a:schemeClr val="tx1"/>
                </a:solidFill>
                <a:effectLst/>
                <a:latin typeface="+mn-lt"/>
                <a:ea typeface="+mn-ea"/>
                <a:cs typeface="+mn-cs"/>
              </a:rPr>
              <a:t>歳から乳がんが急増します。</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ACC3-E37A-1948-985A-B6978EF10C0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31374884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baseline="0" noProof="0">
                <a:ln>
                  <a:noFill/>
                </a:ln>
                <a:solidFill>
                  <a:prstClr val="black"/>
                </a:solidFill>
                <a:effectLst/>
                <a:uLnTx/>
                <a:uFillTx/>
                <a:latin typeface="+mn-lt"/>
                <a:ea typeface="+mn-ea"/>
                <a:cs typeface="+mn-cs"/>
              </a:rPr>
              <a:t>子宮頸がんの多くは性交渉で感染する、ヒトパピローマウイルスが原因です。ヒトパピローマウイルスは一般にHPVと呼ばれます。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baseline="0" noProof="0">
                <a:ln>
                  <a:noFill/>
                </a:ln>
                <a:solidFill>
                  <a:prstClr val="black"/>
                </a:solidFill>
                <a:effectLst/>
                <a:uLnTx/>
                <a:uFillTx/>
                <a:latin typeface="+mn-lt"/>
                <a:ea typeface="+mn-ea"/>
                <a:cs typeface="+mn-cs"/>
              </a:rPr>
              <a:t>HPVは何種類かのタイプがあり、感染しても自然に排除されることが多いのですが、一部ががん化してしまうことで子宮頸がんに発展してしまいます。</a:t>
            </a:r>
            <a:endParaRPr kumimoji="1" lang="ja-JP" altLang="ja-JP" sz="1200" b="0" i="0" u="none" strike="sng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baseline="0" noProof="0">
                <a:ln>
                  <a:noFill/>
                </a:ln>
                <a:solidFill>
                  <a:prstClr val="black"/>
                </a:solidFill>
                <a:effectLst/>
                <a:uLnTx/>
                <a:uFillTx/>
                <a:latin typeface="+mn-lt"/>
                <a:ea typeface="+mn-ea"/>
                <a:cs typeface="+mn-cs"/>
              </a:rPr>
              <a:t>我が国の住民検診では、20歳以上の女性を対象に、２年に１回、子宮頸部の細胞診を行うことが推奨されています。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baseline="0" noProof="0">
                <a:ln>
                  <a:noFill/>
                </a:ln>
                <a:solidFill>
                  <a:prstClr val="black"/>
                </a:solidFill>
                <a:effectLst/>
                <a:uLnTx/>
                <a:uFillTx/>
                <a:latin typeface="+mn-lt"/>
                <a:ea typeface="+mn-ea"/>
                <a:cs typeface="+mn-cs"/>
              </a:rPr>
              <a:t>また、HPVワクチンは、子宮頸がんの原因となるHPVの感染を予防するものです。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baseline="0" noProof="0">
                <a:ln>
                  <a:noFill/>
                </a:ln>
                <a:solidFill>
                  <a:prstClr val="black"/>
                </a:solidFill>
                <a:effectLst/>
                <a:uLnTx/>
                <a:uFillTx/>
                <a:latin typeface="+mn-lt"/>
                <a:ea typeface="+mn-ea"/>
                <a:cs typeface="+mn-cs"/>
              </a:rPr>
              <a:t>なお、我が国においては、積極的勧奨が令和４（2022）年４月から再開されています。</a:t>
            </a:r>
            <a:br>
              <a:rPr kumimoji="1" lang="en-US" altLang="ja-JP" sz="1200" b="0" i="0" u="none" strike="noStrike" kern="1200" cap="none" spc="0" normalizeH="0" baseline="0" noProof="0">
                <a:ln>
                  <a:noFill/>
                </a:ln>
                <a:solidFill>
                  <a:prstClr val="black"/>
                </a:solidFill>
                <a:effectLst/>
                <a:uLnTx/>
                <a:uFillTx/>
                <a:latin typeface="+mn-lt"/>
                <a:ea typeface="+mn-ea"/>
                <a:cs typeface="+mn-cs"/>
              </a:rPr>
            </a:br>
            <a:r>
              <a:rPr kumimoji="1" lang="ja-JP" altLang="ja-JP" sz="1200" b="0" i="0" u="none" strike="noStrike" kern="1200">
                <a:solidFill>
                  <a:schemeClr val="tx1"/>
                </a:solidFill>
                <a:effectLst/>
                <a:latin typeface="+mn-lt"/>
                <a:ea typeface="+mn-ea"/>
                <a:cs typeface="+mn-cs"/>
              </a:rPr>
              <a:t>子宮頸がんのほとんどは、性交渉で感染するヒトパピローマウイルス（</a:t>
            </a:r>
            <a:r>
              <a:rPr kumimoji="1" lang="en-US" altLang="ja-JP" sz="1200" b="0" i="0" u="none" strike="noStrike" kern="1200">
                <a:solidFill>
                  <a:schemeClr val="tx1"/>
                </a:solidFill>
                <a:effectLst/>
                <a:latin typeface="+mn-lt"/>
                <a:ea typeface="+mn-ea"/>
                <a:cs typeface="+mn-cs"/>
              </a:rPr>
              <a:t>HPV</a:t>
            </a:r>
            <a:r>
              <a:rPr kumimoji="1" lang="ja-JP" altLang="ja-JP" sz="1200" b="0" i="0" u="none" strike="noStrike" kern="1200">
                <a:solidFill>
                  <a:schemeClr val="tx1"/>
                </a:solidFill>
                <a:effectLst/>
                <a:latin typeface="+mn-lt"/>
                <a:ea typeface="+mn-ea"/>
                <a:cs typeface="+mn-cs"/>
              </a:rPr>
              <a:t>）の感染が原因で発生することがわかっています。</a:t>
            </a:r>
            <a:r>
              <a:rPr kumimoji="1" lang="en-US" altLang="ja-JP" sz="1200" b="0" i="0" kern="1200">
                <a:solidFill>
                  <a:schemeClr val="tx1"/>
                </a:solidFill>
                <a:effectLst/>
                <a:latin typeface="+mn-lt"/>
                <a:ea typeface="+mn-ea"/>
                <a:cs typeface="+mn-cs"/>
              </a:rPr>
              <a:t>​</a:t>
            </a:r>
          </a:p>
          <a:p>
            <a:pPr rtl="0" fontAlgn="base"/>
            <a:r>
              <a:rPr kumimoji="1" lang="ja-JP" altLang="ja-JP" sz="1200" b="0" i="0" u="none" strike="noStrike" kern="1200">
                <a:solidFill>
                  <a:schemeClr val="tx1"/>
                </a:solidFill>
                <a:effectLst/>
                <a:latin typeface="+mn-lt"/>
                <a:ea typeface="+mn-ea"/>
                <a:cs typeface="+mn-cs"/>
              </a:rPr>
              <a:t>このウイルスは、性的な接触によって男性にも女性にも感染するウイルスで、性交経験のある女性の大半が生涯に一度は感染すると言われています。</a:t>
            </a:r>
            <a:r>
              <a:rPr kumimoji="1" lang="en-US" altLang="ja-JP" sz="1200" b="0" i="0" kern="1200">
                <a:solidFill>
                  <a:schemeClr val="tx1"/>
                </a:solidFill>
                <a:effectLst/>
                <a:latin typeface="+mn-lt"/>
                <a:ea typeface="+mn-ea"/>
                <a:cs typeface="+mn-cs"/>
              </a:rPr>
              <a:t>​</a:t>
            </a:r>
          </a:p>
          <a:p>
            <a:pPr rtl="0" fontAlgn="base"/>
            <a:r>
              <a:rPr kumimoji="1" lang="en-US" altLang="ja-JP" sz="1200" b="0" i="0" u="none" strike="noStrike" kern="1200">
                <a:solidFill>
                  <a:schemeClr val="tx1"/>
                </a:solidFill>
                <a:effectLst/>
                <a:latin typeface="+mn-lt"/>
                <a:ea typeface="+mn-ea"/>
                <a:cs typeface="+mn-cs"/>
              </a:rPr>
              <a:t>HPV</a:t>
            </a:r>
            <a:r>
              <a:rPr kumimoji="1" lang="ja-JP" altLang="ja-JP" sz="1200" b="0" i="0" u="none" strike="noStrike" kern="1200">
                <a:solidFill>
                  <a:schemeClr val="tx1"/>
                </a:solidFill>
                <a:effectLst/>
                <a:latin typeface="+mn-lt"/>
                <a:ea typeface="+mn-ea"/>
                <a:cs typeface="+mn-cs"/>
              </a:rPr>
              <a:t>が子宮頸部に感染し、感染が自然に治癒しなかった一部の方が、子宮頸部の前がん病変を経て、数年から数十年後に子宮頸がんへ進行すると考えられています。</a:t>
            </a:r>
            <a:endParaRPr kumimoji="1" lang="en-US" altLang="ja-JP"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baseline="0" noProof="0">
                <a:ln>
                  <a:noFill/>
                </a:ln>
                <a:solidFill>
                  <a:prstClr val="black"/>
                </a:solidFill>
                <a:effectLst/>
                <a:uLnTx/>
                <a:uFillTx/>
                <a:latin typeface="+mn-lt"/>
                <a:ea typeface="+mn-ea"/>
                <a:cs typeface="+mn-cs"/>
              </a:rPr>
              <a:t>また、男性もHPVに感染します。</a:t>
            </a:r>
            <a:endParaRPr kumimoji="1" lang="en-US" altLang="ja-JP"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a:solidFill>
                  <a:schemeClr val="tx1"/>
                </a:solidFill>
                <a:effectLst/>
                <a:latin typeface="+mn-lt"/>
                <a:ea typeface="+mn-ea"/>
                <a:cs typeface="+mn-cs"/>
              </a:rPr>
              <a:t>ほとんどの市区町村では、がん検診の費用の多くを公費で負担しており、一部の自己負担でがん検診を受けることができます。​ </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​詳しくはお住​</a:t>
            </a:r>
            <a:r>
              <a:rPr kumimoji="1" lang="ja-JP" altLang="en-US" sz="1200" b="0" i="0" u="sng" kern="1200">
                <a:solidFill>
                  <a:schemeClr val="tx1"/>
                </a:solidFill>
                <a:effectLst/>
                <a:latin typeface="+mn-lt"/>
                <a:ea typeface="+mn-ea"/>
                <a:cs typeface="+mn-cs"/>
              </a:rPr>
              <a:t>ま</a:t>
            </a:r>
            <a:r>
              <a:rPr kumimoji="1" lang="ja-JP" altLang="en-US" sz="1200" b="0" i="0" kern="1200">
                <a:solidFill>
                  <a:schemeClr val="tx1"/>
                </a:solidFill>
                <a:effectLst/>
                <a:latin typeface="+mn-lt"/>
                <a:ea typeface="+mn-ea"/>
                <a:cs typeface="+mn-cs"/>
              </a:rPr>
              <a:t>​いの自治体のホームページ等で対象年齢や自己負担額を確認してみましょう。</a:t>
            </a:r>
            <a:endParaRPr kumimoji="1" lang="ja-JP" altLang="ja-JP" sz="1200" b="0" i="0" u="none" strike="noStrike" kern="1200" cap="none" spc="0" normalizeH="0" baseline="0" noProof="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ACC3-E37A-1948-985A-B6978EF10C0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098490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0A03D-165B-0BAD-9FB0-C05EE5168C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3243E6-B152-B8A3-07D0-ACCF6E13D4B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B15AD45-DCAD-4D6D-7F40-E2702024D2F3}"/>
              </a:ext>
            </a:extLst>
          </p:cNvPr>
          <p:cNvSpPr>
            <a:spLocks noGrp="1"/>
          </p:cNvSpPr>
          <p:nvPr>
            <p:ph type="body" idx="1"/>
          </p:nvPr>
        </p:nvSpPr>
        <p:spPr/>
        <p:txBody>
          <a:bodyPr/>
          <a:lstStyle/>
          <a:p>
            <a:pPr marL="0" indent="0">
              <a:buNone/>
            </a:pPr>
            <a:endParaRPr lang="en-US" altLang="ja-JP">
              <a:solidFill>
                <a:srgbClr val="444444"/>
              </a:solidFill>
            </a:endParaRPr>
          </a:p>
        </p:txBody>
      </p:sp>
      <p:sp>
        <p:nvSpPr>
          <p:cNvPr id="4" name="スライド番号プレースホルダー 3">
            <a:extLst>
              <a:ext uri="{FF2B5EF4-FFF2-40B4-BE49-F238E27FC236}">
                <a16:creationId xmlns:a16="http://schemas.microsoft.com/office/drawing/2014/main" id="{76C43FB6-C1A1-EAEE-8783-1AE91A58E5A4}"/>
              </a:ext>
            </a:extLst>
          </p:cNvPr>
          <p:cNvSpPr>
            <a:spLocks noGrp="1"/>
          </p:cNvSpPr>
          <p:nvPr>
            <p:ph type="sldNum" sz="quarter" idx="5"/>
          </p:nvPr>
        </p:nvSpPr>
        <p:spPr/>
        <p:txBody>
          <a:bodyPr/>
          <a:lstStyle/>
          <a:p>
            <a:fld id="{C9A5E407-F3B5-534E-9D42-E8589F9CB05C}" type="slidenum">
              <a:rPr kumimoji="1" lang="ja-JP" altLang="en-US" smtClean="0"/>
              <a:t>11</a:t>
            </a:fld>
            <a:endParaRPr kumimoji="1" lang="ja-JP" altLang="en-US"/>
          </a:p>
        </p:txBody>
      </p:sp>
    </p:spTree>
    <p:extLst>
      <p:ext uri="{BB962C8B-B14F-4D97-AF65-F5344CB8AC3E}">
        <p14:creationId xmlns:p14="http://schemas.microsoft.com/office/powerpoint/2010/main" val="4796802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また、乳がんに関しては、女性が自身の乳房の状態に日頃から関心を持ち、乳房を意識して生活する「ブレスト・アウェアネス」を意識することが大切だと言われています。</a:t>
            </a:r>
          </a:p>
          <a:p>
            <a:r>
              <a:rPr kumimoji="1" lang="ja-JP" altLang="ja-JP" sz="1200" kern="1200">
                <a:solidFill>
                  <a:schemeClr val="tx1"/>
                </a:solidFill>
                <a:effectLst/>
                <a:latin typeface="+mn-lt"/>
                <a:ea typeface="+mn-ea"/>
                <a:cs typeface="+mn-cs"/>
              </a:rPr>
              <a:t>ブレスト・アウェアネスは、乳がんの早期発見・早期診断・早期治療につながる</a:t>
            </a:r>
            <a:r>
              <a:rPr kumimoji="1" lang="ja-JP" altLang="en-US" sz="1200" kern="1200">
                <a:solidFill>
                  <a:schemeClr val="tx1"/>
                </a:solidFill>
                <a:effectLst/>
                <a:latin typeface="+mn-lt"/>
                <a:ea typeface="+mn-ea"/>
                <a:cs typeface="+mn-cs"/>
              </a:rPr>
              <a:t>可能性のある</a:t>
            </a:r>
            <a:r>
              <a:rPr kumimoji="1" lang="ja-JP" altLang="ja-JP" sz="1200" kern="1200">
                <a:solidFill>
                  <a:schemeClr val="tx1"/>
                </a:solidFill>
                <a:effectLst/>
                <a:latin typeface="+mn-lt"/>
                <a:ea typeface="+mn-ea"/>
                <a:cs typeface="+mn-cs"/>
              </a:rPr>
              <a:t>重要な生活習慣です。</a:t>
            </a:r>
          </a:p>
          <a:p>
            <a:r>
              <a:rPr kumimoji="1" lang="ja-JP" altLang="ja-JP" sz="1200" kern="1200">
                <a:solidFill>
                  <a:schemeClr val="tx1"/>
                </a:solidFill>
                <a:effectLst/>
                <a:latin typeface="+mn-lt"/>
                <a:ea typeface="+mn-ea"/>
                <a:cs typeface="+mn-cs"/>
              </a:rPr>
              <a:t>１日頃から自身の乳房の状態を知る</a:t>
            </a:r>
          </a:p>
          <a:p>
            <a:r>
              <a:rPr kumimoji="1" lang="ja-JP" altLang="ja-JP" sz="1200" kern="1200">
                <a:solidFill>
                  <a:schemeClr val="tx1"/>
                </a:solidFill>
                <a:effectLst/>
                <a:latin typeface="+mn-lt"/>
                <a:ea typeface="+mn-ea"/>
                <a:cs typeface="+mn-cs"/>
              </a:rPr>
              <a:t>２乳房の変化に気を付ける</a:t>
            </a:r>
          </a:p>
          <a:p>
            <a:r>
              <a:rPr kumimoji="1" lang="ja-JP" altLang="ja-JP" sz="1200" kern="1200">
                <a:solidFill>
                  <a:schemeClr val="tx1"/>
                </a:solidFill>
                <a:effectLst/>
                <a:latin typeface="+mn-lt"/>
                <a:ea typeface="+mn-ea"/>
                <a:cs typeface="+mn-cs"/>
              </a:rPr>
              <a:t>３乳房の変化を自覚したらすぐ医師に相談する</a:t>
            </a:r>
          </a:p>
          <a:p>
            <a:r>
              <a:rPr kumimoji="1" lang="ja-JP" altLang="ja-JP" sz="1200" kern="1200">
                <a:solidFill>
                  <a:schemeClr val="tx1"/>
                </a:solidFill>
                <a:effectLst/>
                <a:latin typeface="+mn-lt"/>
                <a:ea typeface="+mn-ea"/>
                <a:cs typeface="+mn-cs"/>
              </a:rPr>
              <a:t>４40歳になったら２年に一度乳がん検診を受診する </a:t>
            </a:r>
          </a:p>
          <a:p>
            <a:r>
              <a:rPr kumimoji="1" lang="ja-JP" altLang="ja-JP" sz="1200" kern="1200">
                <a:solidFill>
                  <a:schemeClr val="tx1"/>
                </a:solidFill>
                <a:effectLst/>
                <a:latin typeface="+mn-lt"/>
                <a:ea typeface="+mn-ea"/>
                <a:cs typeface="+mn-cs"/>
              </a:rPr>
              <a:t>入浴時やシャワーでからだを洗う際、寝る前に仰向けになった際等、日常の生活の中で乳房を見て触ってみましょう。</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ACC3-E37A-1948-985A-B6978EF10C0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8596641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E34EC-6888-C481-0823-F02BD74F10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C4031CF-49A7-10FE-112F-C012AECB504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3A7F8F3-96FA-2A3A-4600-1757E20D274D}"/>
              </a:ext>
            </a:extLst>
          </p:cNvPr>
          <p:cNvSpPr>
            <a:spLocks noGrp="1"/>
          </p:cNvSpPr>
          <p:nvPr>
            <p:ph type="body" idx="1"/>
          </p:nvPr>
        </p:nvSpPr>
        <p:spPr/>
        <p:txBody>
          <a:bodyPr/>
          <a:lstStyle/>
          <a:p>
            <a:r>
              <a:rPr kumimoji="1" lang="ja-JP" altLang="ja-JP" sz="1200" kern="1200">
                <a:solidFill>
                  <a:schemeClr val="tx1"/>
                </a:solidFill>
                <a:effectLst/>
                <a:latin typeface="+mn-lt"/>
                <a:ea typeface="+mn-ea"/>
                <a:cs typeface="+mn-cs"/>
              </a:rPr>
              <a:t>次に、HPVワクチンに関してです。</a:t>
            </a:r>
          </a:p>
          <a:p>
            <a:r>
              <a:rPr kumimoji="1" lang="ja-JP" altLang="ja-JP" sz="1200" kern="1200">
                <a:solidFill>
                  <a:schemeClr val="tx1"/>
                </a:solidFill>
                <a:effectLst/>
                <a:latin typeface="+mn-lt"/>
                <a:ea typeface="+mn-ea"/>
                <a:cs typeface="+mn-cs"/>
              </a:rPr>
              <a:t>HPVワクチンを17歳以前に接種することで、接種しなかった人や17歳～30歳に接種した打った人よりも、子宮頸がんを、より防げることが明らかになりました。</a:t>
            </a:r>
            <a:endParaRPr kumimoji="1" lang="ja-JP" altLang="en-US"/>
          </a:p>
          <a:p>
            <a:endParaRPr kumimoji="1" lang="en-US" altLang="ja-JP"/>
          </a:p>
          <a:p>
            <a:endParaRPr kumimoji="1" lang="ja-JP" altLang="en-US"/>
          </a:p>
        </p:txBody>
      </p:sp>
      <p:sp>
        <p:nvSpPr>
          <p:cNvPr id="4" name="スライド番号プレースホルダー 3">
            <a:extLst>
              <a:ext uri="{FF2B5EF4-FFF2-40B4-BE49-F238E27FC236}">
                <a16:creationId xmlns:a16="http://schemas.microsoft.com/office/drawing/2014/main" id="{DA346DFA-F38D-4C99-BA7E-6826189A28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ACC3-E37A-1948-985A-B6978EF10C0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41158866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0D023-6A76-37C0-CD51-A5EB9EF9159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5D5913-0B81-9E8D-7590-38655C9A319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86D6152-EC3A-1B01-E43E-AEDA11C074AD}"/>
              </a:ext>
            </a:extLst>
          </p:cNvPr>
          <p:cNvSpPr>
            <a:spLocks noGrp="1"/>
          </p:cNvSpPr>
          <p:nvPr>
            <p:ph type="body" idx="1"/>
          </p:nvPr>
        </p:nvSpPr>
        <p:spPr/>
        <p:txBody>
          <a:bodyPr/>
          <a:lstStyle/>
          <a:p>
            <a:r>
              <a:rPr kumimoji="1" lang="ja-JP" altLang="ja-JP" sz="1200" kern="1200">
                <a:solidFill>
                  <a:schemeClr val="tx1"/>
                </a:solidFill>
                <a:effectLst/>
                <a:latin typeface="+mn-lt"/>
                <a:ea typeface="+mn-ea"/>
                <a:cs typeface="+mn-cs"/>
              </a:rPr>
              <a:t>子宮頸がんを防ぐためにHPVワクチンを若いうちに接種すること、そしてHPVワクチンを打っても100％は子宮頸がんを防げないので、２</a:t>
            </a:r>
            <a:r>
              <a:rPr kumimoji="1" lang="ja-JP" altLang="en-US" sz="1200" kern="1200">
                <a:solidFill>
                  <a:schemeClr val="tx1"/>
                </a:solidFill>
                <a:effectLst/>
                <a:latin typeface="+mn-lt"/>
                <a:ea typeface="+mn-ea"/>
                <a:cs typeface="+mn-cs"/>
              </a:rPr>
              <a:t>年に</a:t>
            </a:r>
            <a:r>
              <a:rPr kumimoji="1" lang="ja-JP" altLang="ja-JP" sz="1200" kern="1200">
                <a:solidFill>
                  <a:schemeClr val="tx1"/>
                </a:solidFill>
                <a:effectLst/>
                <a:latin typeface="+mn-lt"/>
                <a:ea typeface="+mn-ea"/>
                <a:cs typeface="+mn-cs"/>
              </a:rPr>
              <a:t>１回</a:t>
            </a:r>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の子宮頸がん検診を組み合わせることで子宮頸がんの予防につながります。</a:t>
            </a:r>
          </a:p>
          <a:p>
            <a:r>
              <a:rPr kumimoji="1" lang="ja-JP" altLang="ja-JP" sz="1200" kern="1200">
                <a:solidFill>
                  <a:schemeClr val="tx1"/>
                </a:solidFill>
                <a:effectLst/>
                <a:latin typeface="+mn-lt"/>
                <a:ea typeface="+mn-ea"/>
                <a:cs typeface="+mn-cs"/>
              </a:rPr>
              <a:t>我が国では、平成22（2010）年11月から公費助成が開始されて７割程度の接種率となり、平成25（2013）年４月からは定期接種になりました。</a:t>
            </a:r>
          </a:p>
          <a:p>
            <a:r>
              <a:rPr kumimoji="1" lang="ja-JP" altLang="ja-JP" sz="1200" kern="1200">
                <a:solidFill>
                  <a:schemeClr val="tx1"/>
                </a:solidFill>
                <a:effectLst/>
                <a:latin typeface="+mn-lt"/>
                <a:ea typeface="+mn-ea"/>
                <a:cs typeface="+mn-cs"/>
              </a:rPr>
              <a:t>しかし、一時、接種後の多様な症状が懸念されて積極的勧奨が差し控えられたため、接種率は１％未満まで低下しました。</a:t>
            </a:r>
          </a:p>
          <a:p>
            <a:r>
              <a:rPr kumimoji="1" lang="ja-JP" altLang="ja-JP" sz="1200" kern="1200">
                <a:solidFill>
                  <a:schemeClr val="tx1"/>
                </a:solidFill>
                <a:effectLst/>
                <a:latin typeface="+mn-lt"/>
                <a:ea typeface="+mn-ea"/>
                <a:cs typeface="+mn-cs"/>
              </a:rPr>
              <a:t>現在では、積極的勧奨が令和４年４月から再開されています。</a:t>
            </a:r>
          </a:p>
          <a:p>
            <a:r>
              <a:rPr kumimoji="1" lang="ja-JP" altLang="ja-JP" sz="1200" kern="1200">
                <a:solidFill>
                  <a:schemeClr val="tx1"/>
                </a:solidFill>
                <a:effectLst/>
                <a:latin typeface="+mn-lt"/>
                <a:ea typeface="+mn-ea"/>
                <a:cs typeface="+mn-cs"/>
              </a:rPr>
              <a:t>小学６年生から高校１年生の女子は無料で接種することが可能です。</a:t>
            </a:r>
            <a:endParaRPr kumimoji="1" lang="ja-JP" altLang="en-US" sz="1200" kern="1200">
              <a:solidFill>
                <a:schemeClr val="tx1"/>
              </a:solidFill>
              <a:effectLst/>
              <a:latin typeface="+mn-lt"/>
              <a:ea typeface="+mn-ea"/>
              <a:cs typeface="+mn-cs"/>
            </a:endParaRPr>
          </a:p>
          <a:p>
            <a:endParaRPr kumimoji="1" lang="en-US" altLang="ja-JP"/>
          </a:p>
          <a:p>
            <a:endParaRPr kumimoji="1" lang="ja-JP" altLang="en-US"/>
          </a:p>
        </p:txBody>
      </p:sp>
      <p:sp>
        <p:nvSpPr>
          <p:cNvPr id="4" name="スライド番号プレースホルダー 3">
            <a:extLst>
              <a:ext uri="{FF2B5EF4-FFF2-40B4-BE49-F238E27FC236}">
                <a16:creationId xmlns:a16="http://schemas.microsoft.com/office/drawing/2014/main" id="{235844F5-3236-CBA4-9B75-DB4193EF52A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ACC3-E37A-1948-985A-B6978EF10C0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63818237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E2C40-0982-9100-DA6C-844184700A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8B5C9D5-8F74-4A41-7340-B6E232AB939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40D3FB-0C34-9A63-2452-5468746124A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3980A2E-9ABE-3521-3B34-56F18D41EB5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4ACC3-E37A-1948-985A-B6978EF10C0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7059402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CC19A505-380D-663C-74F9-CE9CE474E151}"/>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67AA26BC-8B71-3BC8-BD40-3280BAE5D86F}"/>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indent="0">
              <a:buNone/>
            </a:pPr>
            <a:endParaRPr lang="en-US"/>
          </a:p>
          <a:p>
            <a:pPr marL="0" indent="0">
              <a:buNone/>
            </a:pPr>
            <a:endParaRPr lang="en-US"/>
          </a:p>
        </p:txBody>
      </p:sp>
      <p:sp>
        <p:nvSpPr>
          <p:cNvPr id="91" name="Google Shape;91;p2:notes">
            <a:extLst>
              <a:ext uri="{FF2B5EF4-FFF2-40B4-BE49-F238E27FC236}">
                <a16:creationId xmlns:a16="http://schemas.microsoft.com/office/drawing/2014/main" id="{F15B257C-F670-E40B-2D69-575DA316769E}"/>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57708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3BAF102D-5EA3-CF17-1FDB-8C9190B62E4C}"/>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FD5EE526-AF64-9ED2-8BE8-006558D0AD4F}"/>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indent="0">
              <a:buNone/>
            </a:pPr>
            <a:endParaRPr lang="en-US" altLang="ja-JP"/>
          </a:p>
        </p:txBody>
      </p:sp>
      <p:sp>
        <p:nvSpPr>
          <p:cNvPr id="91" name="Google Shape;91;p2:notes">
            <a:extLst>
              <a:ext uri="{FF2B5EF4-FFF2-40B4-BE49-F238E27FC236}">
                <a16:creationId xmlns:a16="http://schemas.microsoft.com/office/drawing/2014/main" id="{D7382E5A-8E84-61ED-798C-8C1174011C6D}"/>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85874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147D3757-1020-0A69-F95A-ABAEA78EB460}"/>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527E305A-7A5F-6116-D88D-29253046E356}"/>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indent="0">
              <a:lnSpc>
                <a:spcPct val="114999"/>
              </a:lnSpc>
              <a:buNone/>
            </a:pPr>
            <a:endParaRPr lang="ja-JP" altLang="en-US"/>
          </a:p>
        </p:txBody>
      </p:sp>
      <p:sp>
        <p:nvSpPr>
          <p:cNvPr id="91" name="Google Shape;91;p2:notes">
            <a:extLst>
              <a:ext uri="{FF2B5EF4-FFF2-40B4-BE49-F238E27FC236}">
                <a16:creationId xmlns:a16="http://schemas.microsoft.com/office/drawing/2014/main" id="{989E2C68-8121-95CC-1B37-74D4B4B16593}"/>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87009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7093E374-4CAF-C4AD-37FD-07F4479EB7C1}"/>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2E8DA93D-381D-4700-2DF0-7ACB55D2E4F9}"/>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indent="0">
              <a:buNone/>
            </a:pPr>
            <a:endParaRPr lang="en-US">
              <a:solidFill>
                <a:srgbClr val="444444"/>
              </a:solidFill>
            </a:endParaRPr>
          </a:p>
        </p:txBody>
      </p:sp>
      <p:sp>
        <p:nvSpPr>
          <p:cNvPr id="91" name="Google Shape;91;p2:notes">
            <a:extLst>
              <a:ext uri="{FF2B5EF4-FFF2-40B4-BE49-F238E27FC236}">
                <a16:creationId xmlns:a16="http://schemas.microsoft.com/office/drawing/2014/main" id="{68775603-405A-45B8-DD57-EDA4AB9C90C5}"/>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928992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8DCF0F9B-114A-0898-06EE-966D2898804D}"/>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0B846E6A-B733-39EC-7A3B-03C6000C452A}"/>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None/>
            </a:pPr>
            <a:endParaRPr lang="en-US"/>
          </a:p>
        </p:txBody>
      </p:sp>
      <p:sp>
        <p:nvSpPr>
          <p:cNvPr id="91" name="Google Shape;91;p2:notes">
            <a:extLst>
              <a:ext uri="{FF2B5EF4-FFF2-40B4-BE49-F238E27FC236}">
                <a16:creationId xmlns:a16="http://schemas.microsoft.com/office/drawing/2014/main" id="{82B80FE3-F53A-49BC-9EB8-A63563097B5C}"/>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278895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9E997F56-7846-1BD6-5305-C6B304277D1F}"/>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A5306381-BCF2-5947-0496-4475D410ECD2}"/>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pPr>
            <a:endParaRPr lang="en-US"/>
          </a:p>
        </p:txBody>
      </p:sp>
      <p:sp>
        <p:nvSpPr>
          <p:cNvPr id="91" name="Google Shape;91;p2:notes">
            <a:extLst>
              <a:ext uri="{FF2B5EF4-FFF2-40B4-BE49-F238E27FC236}">
                <a16:creationId xmlns:a16="http://schemas.microsoft.com/office/drawing/2014/main" id="{ECB8EB1A-907E-D5D3-614D-BB229727423D}"/>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5331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0BD27-5A93-FC98-4ED8-45DE88184B9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2AEE49-F959-EC7C-FBCC-E9A2376ED42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A0A7EC-FF04-3C81-AF8A-401E2A576504}"/>
              </a:ext>
            </a:extLst>
          </p:cNvPr>
          <p:cNvSpPr>
            <a:spLocks noGrp="1"/>
          </p:cNvSpPr>
          <p:nvPr>
            <p:ph type="body" idx="1"/>
          </p:nvPr>
        </p:nvSpPr>
        <p:spPr/>
        <p:txBody>
          <a:bodyPr/>
          <a:lstStyle/>
          <a:p>
            <a:pPr marL="0" indent="0">
              <a:buNone/>
            </a:pPr>
            <a:endParaRPr lang="en-US" altLang="ja-JP">
              <a:solidFill>
                <a:srgbClr val="444444"/>
              </a:solidFill>
            </a:endParaRPr>
          </a:p>
        </p:txBody>
      </p:sp>
      <p:sp>
        <p:nvSpPr>
          <p:cNvPr id="4" name="スライド番号プレースホルダー 3">
            <a:extLst>
              <a:ext uri="{FF2B5EF4-FFF2-40B4-BE49-F238E27FC236}">
                <a16:creationId xmlns:a16="http://schemas.microsoft.com/office/drawing/2014/main" id="{25EB8583-CDD5-55F3-C1D8-7BB19D61EB97}"/>
              </a:ext>
            </a:extLst>
          </p:cNvPr>
          <p:cNvSpPr>
            <a:spLocks noGrp="1"/>
          </p:cNvSpPr>
          <p:nvPr>
            <p:ph type="sldNum" sz="quarter" idx="5"/>
          </p:nvPr>
        </p:nvSpPr>
        <p:spPr/>
        <p:txBody>
          <a:bodyPr/>
          <a:lstStyle/>
          <a:p>
            <a:fld id="{C9A5E407-F3B5-534E-9D42-E8589F9CB05C}" type="slidenum">
              <a:rPr kumimoji="1" lang="ja-JP" altLang="en-US" smtClean="0"/>
              <a:t>12</a:t>
            </a:fld>
            <a:endParaRPr kumimoji="1" lang="ja-JP" altLang="en-US"/>
          </a:p>
        </p:txBody>
      </p:sp>
    </p:spTree>
    <p:extLst>
      <p:ext uri="{BB962C8B-B14F-4D97-AF65-F5344CB8AC3E}">
        <p14:creationId xmlns:p14="http://schemas.microsoft.com/office/powerpoint/2010/main" val="13837021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C70448ED-70E6-11FE-14ED-D50B6CD6408A}"/>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EAC7A268-A51D-AD0F-D2FA-779D3F05C95F}"/>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indent="0">
              <a:buNone/>
            </a:pPr>
            <a:endParaRPr lang="en-US"/>
          </a:p>
        </p:txBody>
      </p:sp>
      <p:sp>
        <p:nvSpPr>
          <p:cNvPr id="91" name="Google Shape;91;p2:notes">
            <a:extLst>
              <a:ext uri="{FF2B5EF4-FFF2-40B4-BE49-F238E27FC236}">
                <a16:creationId xmlns:a16="http://schemas.microsoft.com/office/drawing/2014/main" id="{7544C748-8086-218C-75D8-8A78BC96F503}"/>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161027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E547721C-F2A6-CFCD-5776-CDAC9986C569}"/>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9136D861-F91E-F676-19F4-901E0546FF66}"/>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pPr>
            <a:endParaRPr lang="en-US"/>
          </a:p>
        </p:txBody>
      </p:sp>
      <p:sp>
        <p:nvSpPr>
          <p:cNvPr id="91" name="Google Shape;91;p2:notes">
            <a:extLst>
              <a:ext uri="{FF2B5EF4-FFF2-40B4-BE49-F238E27FC236}">
                <a16:creationId xmlns:a16="http://schemas.microsoft.com/office/drawing/2014/main" id="{40F5E7E5-BFC5-2022-F6BC-7297A2EB1B8E}"/>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38525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17AD3384-3383-3774-1D58-0A125392116A}"/>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87697E26-030A-08D5-7652-E3CF347B0654}"/>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pPr>
            <a:endParaRPr lang="en-US"/>
          </a:p>
        </p:txBody>
      </p:sp>
      <p:sp>
        <p:nvSpPr>
          <p:cNvPr id="91" name="Google Shape;91;p2:notes">
            <a:extLst>
              <a:ext uri="{FF2B5EF4-FFF2-40B4-BE49-F238E27FC236}">
                <a16:creationId xmlns:a16="http://schemas.microsoft.com/office/drawing/2014/main" id="{60F31E02-C7D2-78C0-7050-279FBA97831D}"/>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779672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D8FDEB6F-F1D3-687D-43BA-9CBD72CE2247}"/>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2AD1E6A3-C086-1FCD-A1C9-8EFB6BDE46B5}"/>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pPr>
            <a:endParaRPr lang="en-US"/>
          </a:p>
        </p:txBody>
      </p:sp>
      <p:sp>
        <p:nvSpPr>
          <p:cNvPr id="91" name="Google Shape;91;p2:notes">
            <a:extLst>
              <a:ext uri="{FF2B5EF4-FFF2-40B4-BE49-F238E27FC236}">
                <a16:creationId xmlns:a16="http://schemas.microsoft.com/office/drawing/2014/main" id="{5E50402F-4525-E03B-3C05-C8FBF49EDECA}"/>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105086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FD7D3E93-F2E4-578C-8F7F-998AE5D7DA74}"/>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BAF1CD79-822F-B59A-92F3-90862B8CE8F3}"/>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a:buNone/>
            </a:pPr>
            <a:endParaRPr lang="ja-JP" altLang="en-US"/>
          </a:p>
          <a:p>
            <a:pPr marL="0" indent="0">
              <a:buNone/>
            </a:pPr>
            <a:endParaRPr lang="en-US" altLang="ja-JP"/>
          </a:p>
          <a:p>
            <a:pPr marL="0" indent="0">
              <a:buNone/>
            </a:pPr>
            <a:endParaRPr lang="ja-JP" altLang="en-US">
              <a:solidFill>
                <a:srgbClr val="444444"/>
              </a:solidFill>
            </a:endParaRPr>
          </a:p>
          <a:p>
            <a:pPr marL="0" indent="0">
              <a:buNone/>
            </a:pPr>
            <a:endParaRPr lang="en-US"/>
          </a:p>
          <a:p>
            <a:pPr marL="0" lvl="0" indent="0" algn="l">
              <a:lnSpc>
                <a:spcPct val="100000"/>
              </a:lnSpc>
              <a:spcBef>
                <a:spcPts val="0"/>
              </a:spcBef>
              <a:spcAft>
                <a:spcPts val="0"/>
              </a:spcAft>
              <a:buSzPts val="1100"/>
              <a:buNone/>
            </a:pPr>
            <a:endParaRPr lang="en-US"/>
          </a:p>
        </p:txBody>
      </p:sp>
      <p:sp>
        <p:nvSpPr>
          <p:cNvPr id="91" name="Google Shape;91;p2:notes">
            <a:extLst>
              <a:ext uri="{FF2B5EF4-FFF2-40B4-BE49-F238E27FC236}">
                <a16:creationId xmlns:a16="http://schemas.microsoft.com/office/drawing/2014/main" id="{E6076EA1-40B8-EDAA-0BB7-1150D4372F9C}"/>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91741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605A14F5-7AC6-7F51-930B-3CA0862D571E}"/>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DC7B7347-1154-1D27-9AE2-D988E0229C2B}"/>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indent="0">
              <a:buNone/>
            </a:pPr>
            <a:endParaRPr lang="en-US">
              <a:solidFill>
                <a:srgbClr val="444444"/>
              </a:solidFill>
            </a:endParaRPr>
          </a:p>
        </p:txBody>
      </p:sp>
      <p:sp>
        <p:nvSpPr>
          <p:cNvPr id="91" name="Google Shape;91;p2:notes">
            <a:extLst>
              <a:ext uri="{FF2B5EF4-FFF2-40B4-BE49-F238E27FC236}">
                <a16:creationId xmlns:a16="http://schemas.microsoft.com/office/drawing/2014/main" id="{4398E075-2B30-C06A-29F4-B167501EB88D}"/>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185868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A57BB195-7772-1A0B-D74A-DE213FE9DB5D}"/>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8A581D30-FE88-8506-0D35-2DCC359147CA}"/>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indent="0">
              <a:lnSpc>
                <a:spcPct val="114999"/>
              </a:lnSpc>
              <a:buNone/>
            </a:pPr>
            <a:endParaRPr lang="ja-JP" altLang="en-US"/>
          </a:p>
          <a:p>
            <a:pPr marL="0" lvl="0" indent="0" algn="l">
              <a:lnSpc>
                <a:spcPct val="100000"/>
              </a:lnSpc>
              <a:spcBef>
                <a:spcPts val="0"/>
              </a:spcBef>
              <a:spcAft>
                <a:spcPts val="0"/>
              </a:spcAft>
              <a:buSzPts val="1100"/>
              <a:buNone/>
            </a:pPr>
            <a:endParaRPr lang="en-US"/>
          </a:p>
        </p:txBody>
      </p:sp>
      <p:sp>
        <p:nvSpPr>
          <p:cNvPr id="91" name="Google Shape;91;p2:notes">
            <a:extLst>
              <a:ext uri="{FF2B5EF4-FFF2-40B4-BE49-F238E27FC236}">
                <a16:creationId xmlns:a16="http://schemas.microsoft.com/office/drawing/2014/main" id="{F427ACDB-266B-FFE5-E8FF-F9A9A3FEF9F1}"/>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332613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C3539A8E-81A4-10CE-2462-40F2FD489EB3}"/>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D4F32EF2-4C97-6921-91CA-B66E5BACEB8D}"/>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a:buNone/>
            </a:pPr>
            <a:endParaRPr lang="ja-JP" altLang="en-US"/>
          </a:p>
          <a:p>
            <a:pPr marL="0" lvl="0" indent="0" algn="l">
              <a:lnSpc>
                <a:spcPct val="100000"/>
              </a:lnSpc>
              <a:spcBef>
                <a:spcPts val="0"/>
              </a:spcBef>
              <a:spcAft>
                <a:spcPts val="0"/>
              </a:spcAft>
              <a:buSzPts val="1100"/>
              <a:buNone/>
            </a:pPr>
            <a:endParaRPr lang="en-US"/>
          </a:p>
        </p:txBody>
      </p:sp>
      <p:sp>
        <p:nvSpPr>
          <p:cNvPr id="91" name="Google Shape;91;p2:notes">
            <a:extLst>
              <a:ext uri="{FF2B5EF4-FFF2-40B4-BE49-F238E27FC236}">
                <a16:creationId xmlns:a16="http://schemas.microsoft.com/office/drawing/2014/main" id="{53004117-9F66-CD66-2440-760A67C1B9B3}"/>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11501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B3CE262A-E84E-B985-B5D1-A98ECDA42040}"/>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780EB2E2-4EAC-C643-CEB0-76617CCE201C}"/>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a:buNone/>
            </a:pPr>
            <a:endParaRPr lang="ja-JP">
              <a:solidFill>
                <a:srgbClr val="444444"/>
              </a:solidFill>
            </a:endParaRPr>
          </a:p>
        </p:txBody>
      </p:sp>
      <p:sp>
        <p:nvSpPr>
          <p:cNvPr id="91" name="Google Shape;91;p2:notes">
            <a:extLst>
              <a:ext uri="{FF2B5EF4-FFF2-40B4-BE49-F238E27FC236}">
                <a16:creationId xmlns:a16="http://schemas.microsoft.com/office/drawing/2014/main" id="{400A3FF3-DCAA-FE7C-B3C4-5A49464E74AA}"/>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475726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98BA5505-19FB-24A7-52FC-25E1C38217E9}"/>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B089AAA7-08A6-FF4F-C135-C6A3E75EEE8B}"/>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indent="0">
              <a:buNone/>
            </a:pPr>
            <a:endParaRPr lang="en-US" altLang="ja-JP"/>
          </a:p>
          <a:p>
            <a:pPr marL="0" indent="0">
              <a:buNone/>
            </a:pPr>
            <a:endParaRPr lang="ja-JP" altLang="en-US">
              <a:solidFill>
                <a:srgbClr val="444444"/>
              </a:solidFill>
            </a:endParaRPr>
          </a:p>
          <a:p>
            <a:pPr marL="0" indent="0">
              <a:lnSpc>
                <a:spcPct val="114999"/>
              </a:lnSpc>
              <a:buNone/>
            </a:pPr>
            <a:endParaRPr lang="en-US"/>
          </a:p>
          <a:p>
            <a:pPr marL="0" indent="0">
              <a:buNone/>
            </a:pPr>
            <a:endParaRPr lang="en-US"/>
          </a:p>
        </p:txBody>
      </p:sp>
      <p:sp>
        <p:nvSpPr>
          <p:cNvPr id="91" name="Google Shape;91;p2:notes">
            <a:extLst>
              <a:ext uri="{FF2B5EF4-FFF2-40B4-BE49-F238E27FC236}">
                <a16:creationId xmlns:a16="http://schemas.microsoft.com/office/drawing/2014/main" id="{7B70B5AA-0925-1F1F-EA11-34CE19459664}"/>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4977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105D7-B35C-6E88-D713-C9B0A3292C2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79A5AE-9484-9D38-1031-72AAB93477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1B5F1A4-8632-7C71-1A52-28F24E8FB5FF}"/>
              </a:ext>
            </a:extLst>
          </p:cNvPr>
          <p:cNvSpPr>
            <a:spLocks noGrp="1"/>
          </p:cNvSpPr>
          <p:nvPr>
            <p:ph type="body" idx="1"/>
          </p:nvPr>
        </p:nvSpPr>
        <p:spPr/>
        <p:txBody>
          <a:bodyPr/>
          <a:lstStyle/>
          <a:p>
            <a:pPr marL="0" indent="0">
              <a:buNone/>
            </a:pPr>
            <a:endParaRPr lang="en-US" altLang="ja-JP">
              <a:solidFill>
                <a:srgbClr val="444444"/>
              </a:solidFill>
            </a:endParaRPr>
          </a:p>
        </p:txBody>
      </p:sp>
      <p:sp>
        <p:nvSpPr>
          <p:cNvPr id="4" name="スライド番号プレースホルダー 3">
            <a:extLst>
              <a:ext uri="{FF2B5EF4-FFF2-40B4-BE49-F238E27FC236}">
                <a16:creationId xmlns:a16="http://schemas.microsoft.com/office/drawing/2014/main" id="{EE5B0E80-BB86-DEAC-14A3-9DC4B544E67E}"/>
              </a:ext>
            </a:extLst>
          </p:cNvPr>
          <p:cNvSpPr>
            <a:spLocks noGrp="1"/>
          </p:cNvSpPr>
          <p:nvPr>
            <p:ph type="sldNum" sz="quarter" idx="5"/>
          </p:nvPr>
        </p:nvSpPr>
        <p:spPr/>
        <p:txBody>
          <a:bodyPr/>
          <a:lstStyle/>
          <a:p>
            <a:fld id="{C9A5E407-F3B5-534E-9D42-E8589F9CB05C}" type="slidenum">
              <a:rPr kumimoji="1" lang="ja-JP" altLang="en-US" smtClean="0"/>
              <a:t>13</a:t>
            </a:fld>
            <a:endParaRPr kumimoji="1" lang="ja-JP" altLang="en-US"/>
          </a:p>
        </p:txBody>
      </p:sp>
    </p:spTree>
    <p:extLst>
      <p:ext uri="{BB962C8B-B14F-4D97-AF65-F5344CB8AC3E}">
        <p14:creationId xmlns:p14="http://schemas.microsoft.com/office/powerpoint/2010/main" val="67494511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DBD87350-AA08-DC2D-9528-31B8ABE4680A}"/>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120DCF2E-10ED-737F-ABF2-9FE32BE5775C}"/>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pPr>
            <a:endParaRPr lang="en-US"/>
          </a:p>
        </p:txBody>
      </p:sp>
      <p:sp>
        <p:nvSpPr>
          <p:cNvPr id="91" name="Google Shape;91;p2:notes">
            <a:extLst>
              <a:ext uri="{FF2B5EF4-FFF2-40B4-BE49-F238E27FC236}">
                <a16:creationId xmlns:a16="http://schemas.microsoft.com/office/drawing/2014/main" id="{7CCBAA7F-51AA-723B-ED42-CC537475595F}"/>
              </a:ext>
            </a:extLst>
          </p:cNvPr>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776263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3E03B6C-5A20-3E4C-8C6D-D22C2A35E7D7}" type="slidenum">
              <a:rPr kumimoji="1" lang="ja-JP" altLang="en-US" smtClean="0"/>
              <a:t>141</a:t>
            </a:fld>
            <a:endParaRPr kumimoji="1" lang="ja-JP" altLang="en-US"/>
          </a:p>
        </p:txBody>
      </p:sp>
    </p:spTree>
    <p:extLst>
      <p:ext uri="{BB962C8B-B14F-4D97-AF65-F5344CB8AC3E}">
        <p14:creationId xmlns:p14="http://schemas.microsoft.com/office/powerpoint/2010/main" val="35926932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fontAlgn="base"/>
            <a:r>
              <a:rPr kumimoji="1" lang="ja-JP" altLang="ja-JP" sz="1200" b="0" i="0" u="none" strike="noStrike" kern="1200">
                <a:solidFill>
                  <a:schemeClr val="tx1"/>
                </a:solidFill>
                <a:effectLst/>
                <a:latin typeface="+mn-lt"/>
                <a:ea typeface="+mn-ea"/>
                <a:cs typeface="+mn-cs"/>
              </a:rPr>
              <a:t>人生には、進学、就職、結婚、妊娠・出産、育児、介護、住宅の確保、資産の形成、をはじめ、</a:t>
            </a:r>
            <a:r>
              <a:rPr kumimoji="1" lang="en-US" altLang="ja-JP" sz="1200" b="0" i="0" kern="1200">
                <a:solidFill>
                  <a:schemeClr val="tx1"/>
                </a:solidFill>
                <a:effectLst/>
                <a:latin typeface="+mn-lt"/>
                <a:ea typeface="+mn-ea"/>
                <a:cs typeface="+mn-cs"/>
              </a:rPr>
              <a:t>​</a:t>
            </a:r>
            <a:r>
              <a:rPr kumimoji="1" lang="ja-JP" altLang="ja-JP" sz="1200" b="0" i="0" u="none" strike="noStrike" kern="1200">
                <a:solidFill>
                  <a:schemeClr val="tx1"/>
                </a:solidFill>
                <a:effectLst/>
                <a:latin typeface="+mn-lt"/>
                <a:ea typeface="+mn-ea"/>
                <a:cs typeface="+mn-cs"/>
              </a:rPr>
              <a:t>たくさんのライフイベントがあります。将来のライフイベントについて、自分の価値観に基づいた選択ができるように、自分の考え方や見通しを整理してみましょう。</a:t>
            </a:r>
            <a:r>
              <a:rPr kumimoji="1" lang="en-US" altLang="ja-JP" sz="1200" b="0" i="0" kern="1200">
                <a:solidFill>
                  <a:schemeClr val="tx1"/>
                </a:solidFill>
                <a:effectLst/>
                <a:latin typeface="+mn-lt"/>
                <a:ea typeface="+mn-ea"/>
                <a:cs typeface="+mn-cs"/>
              </a:rPr>
              <a:t>​</a:t>
            </a:r>
          </a:p>
          <a:p>
            <a:pPr rtl="0" fontAlgn="base"/>
            <a:r>
              <a:rPr kumimoji="1" lang="ja-JP" altLang="ja-JP" sz="1200" b="0" i="0" u="none" strike="noStrike" kern="1200">
                <a:solidFill>
                  <a:schemeClr val="tx1"/>
                </a:solidFill>
                <a:effectLst/>
                <a:latin typeface="+mn-lt"/>
                <a:ea typeface="+mn-ea"/>
                <a:cs typeface="+mn-cs"/>
              </a:rPr>
              <a:t>これからお示しする人生グラフを参考に、あなたの「希望の人生グラフ」を描いてみてください、</a:t>
            </a:r>
            <a:r>
              <a:rPr kumimoji="1" lang="en-US" altLang="ja-JP" sz="1200" b="0" i="0" kern="1200">
                <a:solidFill>
                  <a:schemeClr val="tx1"/>
                </a:solidFill>
                <a:effectLst/>
                <a:latin typeface="+mn-lt"/>
                <a:ea typeface="+mn-ea"/>
                <a:cs typeface="+mn-cs"/>
              </a:rPr>
              <a:t>​</a:t>
            </a:r>
            <a:r>
              <a:rPr kumimoji="1" lang="ja-JP" altLang="ja-JP" sz="1200" b="0" i="0" u="none" strike="noStrike" kern="1200">
                <a:solidFill>
                  <a:schemeClr val="tx1"/>
                </a:solidFill>
                <a:effectLst/>
                <a:latin typeface="+mn-lt"/>
                <a:ea typeface="+mn-ea"/>
                <a:cs typeface="+mn-cs"/>
              </a:rPr>
              <a:t>そしてそれを実現するために必要なことについて考えてみましょう。</a:t>
            </a:r>
            <a:r>
              <a:rPr kumimoji="1" lang="en-US" altLang="ja-JP" sz="1200" b="0" i="0" kern="1200">
                <a:solidFill>
                  <a:schemeClr val="tx1"/>
                </a:solidFill>
                <a:effectLst/>
                <a:latin typeface="+mn-lt"/>
                <a:ea typeface="+mn-ea"/>
                <a:cs typeface="+mn-cs"/>
              </a:rPr>
              <a:t>​</a:t>
            </a:r>
          </a:p>
        </p:txBody>
      </p:sp>
      <p:sp>
        <p:nvSpPr>
          <p:cNvPr id="4" name="スライド番号プレースホルダー 3"/>
          <p:cNvSpPr>
            <a:spLocks noGrp="1"/>
          </p:cNvSpPr>
          <p:nvPr>
            <p:ph type="sldNum" sz="quarter" idx="5"/>
          </p:nvPr>
        </p:nvSpPr>
        <p:spPr/>
        <p:txBody>
          <a:bodyPr/>
          <a:lstStyle/>
          <a:p>
            <a:pPr defTabSz="453954">
              <a:defRPr/>
            </a:pPr>
            <a:fld id="{13E03B6C-5A20-3E4C-8C6D-D22C2A35E7D7}" type="slidenum">
              <a:rPr kumimoji="1" lang="ja-JP" altLang="en-US">
                <a:solidFill>
                  <a:prstClr val="black"/>
                </a:solidFill>
                <a:latin typeface="游ゴシック" panose="02110004020202020204"/>
                <a:ea typeface="游ゴシック" panose="020B0400000000000000" pitchFamily="50" charset="-128"/>
              </a:rPr>
              <a:pPr defTabSz="453954">
                <a:defRPr/>
              </a:pPr>
              <a:t>142</a:t>
            </a:fld>
            <a:endParaRPr kumimoji="1"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239509929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4AD17-9397-ED67-3F55-CBA534A52F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C6566B-B6FA-DD9C-8AC8-1EB825E988E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C72B9F5-95ED-C16E-E1A5-578504F783D7}"/>
              </a:ext>
            </a:extLst>
          </p:cNvPr>
          <p:cNvSpPr>
            <a:spLocks noGrp="1"/>
          </p:cNvSpPr>
          <p:nvPr>
            <p:ph type="body" idx="1"/>
          </p:nvPr>
        </p:nvSpPr>
        <p:spPr/>
        <p:txBody>
          <a:bodyPr/>
          <a:lstStyle/>
          <a:p>
            <a:r>
              <a:rPr kumimoji="1" lang="ja-JP" altLang="en-US"/>
              <a:t>ライフデザインをするために、まずは、どういう時に自分が幸せか、どういう生き方をしたいか考えてみましょう。​​</a:t>
            </a:r>
          </a:p>
          <a:p>
            <a:r>
              <a:rPr kumimoji="1" lang="ja-JP" altLang="en-US"/>
              <a:t>例えば、どんな仕事や働き方をしたいか、結婚や子育て、出産や妊娠についてどう考えるか、どこで暮らしたいか、学びたいことは何か、ずっと続けたいと思っている趣味、社会貢献、ライフワークはなにか。​​</a:t>
            </a:r>
          </a:p>
          <a:p>
            <a:r>
              <a:rPr kumimoji="1" lang="ja-JP" altLang="en-US"/>
              <a:t>その他にも、マネープランや、老後をどんな風に過ごしたいかなど、自分の希望する生き方を考えてみましょう。​​</a:t>
            </a:r>
          </a:p>
          <a:p>
            <a:r>
              <a:rPr kumimoji="1" lang="ja-JP" altLang="en-US"/>
              <a:t>例えば、子育てや介護と仕事との両立のために使える制度はあるか、など、自分が希望する生き方をするために、使える制度などを確認してみましょう。​​</a:t>
            </a:r>
          </a:p>
          <a:p>
            <a:endParaRPr kumimoji="1" lang="ja-JP" altLang="en-US"/>
          </a:p>
          <a:p>
            <a:r>
              <a:rPr kumimoji="1" lang="ja-JP" altLang="en-US"/>
              <a:t>​</a:t>
            </a:r>
            <a:endParaRPr kumimoji="1" lang="en-US" altLang="ja-JP"/>
          </a:p>
        </p:txBody>
      </p:sp>
      <p:sp>
        <p:nvSpPr>
          <p:cNvPr id="4" name="スライド番号プレースホルダー 3">
            <a:extLst>
              <a:ext uri="{FF2B5EF4-FFF2-40B4-BE49-F238E27FC236}">
                <a16:creationId xmlns:a16="http://schemas.microsoft.com/office/drawing/2014/main" id="{8AF8E0DE-B2E4-7E7C-C8FD-7F4DAA4CDB7C}"/>
              </a:ext>
            </a:extLst>
          </p:cNvPr>
          <p:cNvSpPr>
            <a:spLocks noGrp="1"/>
          </p:cNvSpPr>
          <p:nvPr>
            <p:ph type="sldNum" sz="quarter" idx="5"/>
          </p:nvPr>
        </p:nvSpPr>
        <p:spPr/>
        <p:txBody>
          <a:bodyPr/>
          <a:lstStyle/>
          <a:p>
            <a:pPr defTabSz="453954">
              <a:defRPr/>
            </a:pPr>
            <a:fld id="{13E03B6C-5A20-3E4C-8C6D-D22C2A35E7D7}" type="slidenum">
              <a:rPr kumimoji="1" lang="ja-JP" altLang="en-US">
                <a:solidFill>
                  <a:prstClr val="black"/>
                </a:solidFill>
                <a:latin typeface="游ゴシック" panose="02110004020202020204"/>
                <a:ea typeface="游ゴシック" panose="020B0400000000000000" pitchFamily="50" charset="-128"/>
              </a:rPr>
              <a:pPr defTabSz="453954">
                <a:defRPr/>
              </a:pPr>
              <a:t>143</a:t>
            </a:fld>
            <a:endParaRPr kumimoji="1"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101835662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7ECA3-05D6-BD44-F9E1-ABC45F0BA4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3EE2960-73A0-863C-9DC7-931D9801ED7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6C32F2D-949A-5C80-ED81-BA1D2FBE2B00}"/>
              </a:ext>
            </a:extLst>
          </p:cNvPr>
          <p:cNvSpPr>
            <a:spLocks noGrp="1"/>
          </p:cNvSpPr>
          <p:nvPr>
            <p:ph type="body" idx="1"/>
          </p:nvPr>
        </p:nvSpPr>
        <p:spPr/>
        <p:txBody>
          <a:bodyPr/>
          <a:lstStyle/>
          <a:p>
            <a:pPr marL="0" indent="0" algn="l">
              <a:spcAft>
                <a:spcPts val="1200"/>
              </a:spcAft>
              <a:buFont typeface="Wingdings" panose="05000000000000000000" pitchFamily="2" charset="2"/>
              <a:buNone/>
            </a:pPr>
            <a:r>
              <a:rPr lang="ja-JP" altLang="en-US" sz="1200">
                <a:solidFill>
                  <a:schemeClr val="tx1"/>
                </a:solidFill>
                <a:latin typeface="PMingLiU-ExtB" panose="02020500000000000000" pitchFamily="18" charset="-120"/>
              </a:rPr>
              <a:t>ここまでの話を踏まえ、性別を問わず、家庭や住まい等について、自由にあなたの具体的な希望を描いてみましょう。</a:t>
            </a:r>
            <a:endParaRPr lang="en-US" altLang="ja-JP" sz="1200">
              <a:solidFill>
                <a:schemeClr val="tx1"/>
              </a:solidFill>
              <a:latin typeface="PMingLiU-ExtB" panose="02020500000000000000" pitchFamily="18" charset="-120"/>
            </a:endParaRPr>
          </a:p>
          <a:p>
            <a:pPr algn="l">
              <a:spcAft>
                <a:spcPts val="1200"/>
              </a:spcAft>
            </a:pPr>
            <a:r>
              <a:rPr lang="ja-JP" altLang="en-US" sz="1200">
                <a:solidFill>
                  <a:schemeClr val="tx1"/>
                </a:solidFill>
                <a:latin typeface="PMingLiU-ExtB" panose="02020500000000000000" pitchFamily="18" charset="-120"/>
              </a:rPr>
              <a:t>例えば、家庭について、</a:t>
            </a:r>
            <a:r>
              <a:rPr lang="ja-JP" altLang="en-US" sz="1200">
                <a:solidFill>
                  <a:schemeClr val="tx1"/>
                </a:solidFill>
              </a:rPr>
              <a:t>親世代の年齢の生活の状況等も踏まえつつ、結婚や妊娠、子育て等、家庭生活にについて幅広く考えてみましょう。</a:t>
            </a:r>
            <a:endParaRPr lang="en-US" altLang="ja-JP" sz="1200">
              <a:solidFill>
                <a:schemeClr val="tx1"/>
              </a:solidFill>
            </a:endParaRPr>
          </a:p>
          <a:p>
            <a:pPr marL="0" indent="0" algn="l">
              <a:spcAft>
                <a:spcPts val="1200"/>
              </a:spcAft>
              <a:buFont typeface="Wingdings" panose="05000000000000000000" pitchFamily="2" charset="2"/>
              <a:buNone/>
            </a:pPr>
            <a:r>
              <a:rPr lang="ja-JP" altLang="en-US" sz="1200">
                <a:solidFill>
                  <a:schemeClr val="tx1"/>
                </a:solidFill>
              </a:rPr>
              <a:t>また、</a:t>
            </a:r>
            <a:r>
              <a:rPr lang="ja-JP" altLang="en-US" sz="1200">
                <a:solidFill>
                  <a:schemeClr val="tx1"/>
                </a:solidFill>
                <a:latin typeface="PMingLiU-ExtB" panose="02020500000000000000" pitchFamily="18" charset="-120"/>
              </a:rPr>
              <a:t>仕事についても、５年後、</a:t>
            </a:r>
            <a:r>
              <a:rPr lang="en-US" altLang="ja-JP" sz="1200">
                <a:solidFill>
                  <a:schemeClr val="tx1"/>
                </a:solidFill>
                <a:latin typeface="PMingLiU-ExtB" panose="02020500000000000000" pitchFamily="18" charset="-120"/>
              </a:rPr>
              <a:t>10</a:t>
            </a:r>
            <a:r>
              <a:rPr lang="ja-JP" altLang="en-US" sz="1200">
                <a:solidFill>
                  <a:schemeClr val="tx1"/>
                </a:solidFill>
                <a:latin typeface="PMingLiU-ExtB" panose="02020500000000000000" pitchFamily="18" charset="-120"/>
              </a:rPr>
              <a:t>年後にどんな仕事や職位についていたいか、そのために必要な自己研鑽は何か、子育てや介護との両立のためにどんな制度が使えるか等、今後のキャリアについて考えてみましょう。</a:t>
            </a:r>
            <a:endParaRPr lang="en-US" altLang="ja-JP" sz="1200">
              <a:solidFill>
                <a:schemeClr val="tx1"/>
              </a:solidFill>
            </a:endParaRPr>
          </a:p>
          <a:p>
            <a:pPr algn="l">
              <a:spcAft>
                <a:spcPts val="1200"/>
              </a:spcAft>
            </a:pPr>
            <a:r>
              <a:rPr lang="ja-JP" altLang="en-US" sz="1200">
                <a:solidFill>
                  <a:schemeClr val="tx1"/>
                </a:solidFill>
              </a:rPr>
              <a:t>その他に、住まいについて、地方か都会か、また、戸建てか賃貸住宅か等、自分のライフステージに応じて、住まいについて考えてみましょう。</a:t>
            </a:r>
            <a:endParaRPr lang="en-US" altLang="ja-JP" sz="1200">
              <a:solidFill>
                <a:schemeClr val="tx1"/>
              </a:solidFill>
            </a:endParaRPr>
          </a:p>
        </p:txBody>
      </p:sp>
      <p:sp>
        <p:nvSpPr>
          <p:cNvPr id="4" name="スライド番号プレースホルダー 3">
            <a:extLst>
              <a:ext uri="{FF2B5EF4-FFF2-40B4-BE49-F238E27FC236}">
                <a16:creationId xmlns:a16="http://schemas.microsoft.com/office/drawing/2014/main" id="{3F9C73F4-52AB-762E-959C-BABAB458E2D0}"/>
              </a:ext>
            </a:extLst>
          </p:cNvPr>
          <p:cNvSpPr>
            <a:spLocks noGrp="1"/>
          </p:cNvSpPr>
          <p:nvPr>
            <p:ph type="sldNum" sz="quarter" idx="5"/>
          </p:nvPr>
        </p:nvSpPr>
        <p:spPr/>
        <p:txBody>
          <a:bodyPr/>
          <a:lstStyle/>
          <a:p>
            <a:pPr marL="0" marR="0" lvl="0" indent="0" algn="r" defTabSz="453954" rtl="0" eaLnBrk="1" fontAlgn="auto" latinLnBrk="0" hangingPunct="1">
              <a:lnSpc>
                <a:spcPct val="100000"/>
              </a:lnSpc>
              <a:spcBef>
                <a:spcPts val="0"/>
              </a:spcBef>
              <a:spcAft>
                <a:spcPts val="0"/>
              </a:spcAft>
              <a:buClrTx/>
              <a:buSzTx/>
              <a:buFontTx/>
              <a:buNone/>
              <a:tabLst/>
              <a:defRPr/>
            </a:pPr>
            <a:fld id="{13E03B6C-5A20-3E4C-8C6D-D22C2A35E7D7}" type="slidenum">
              <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3954" rtl="0" eaLnBrk="1" fontAlgn="auto" latinLnBrk="0" hangingPunct="1">
                <a:lnSpc>
                  <a:spcPct val="100000"/>
                </a:lnSpc>
                <a:spcBef>
                  <a:spcPts val="0"/>
                </a:spcBef>
                <a:spcAft>
                  <a:spcPts val="0"/>
                </a:spcAft>
                <a:buClrTx/>
                <a:buSzTx/>
                <a:buFontTx/>
                <a:buNone/>
                <a:tabLst/>
                <a:defRPr/>
              </a:pPr>
              <a:t>144</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344937852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2ED86-D5E8-CC68-17A8-04C47C7403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63DC0A-F14D-2A26-3E39-CDF9B2EE009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BD451C6-1B98-3A20-9DDD-CA250DB469E1}"/>
              </a:ext>
            </a:extLst>
          </p:cNvPr>
          <p:cNvSpPr>
            <a:spLocks noGrp="1"/>
          </p:cNvSpPr>
          <p:nvPr>
            <p:ph type="body" idx="1"/>
          </p:nvPr>
        </p:nvSpPr>
        <p:spPr/>
        <p:txBody>
          <a:bodyPr/>
          <a:lstStyle/>
          <a:p>
            <a:pPr marL="0" indent="0" algn="l">
              <a:spcAft>
                <a:spcPts val="1200"/>
              </a:spcAft>
              <a:buFont typeface="Wingdings" panose="05000000000000000000" pitchFamily="2" charset="2"/>
              <a:buNone/>
            </a:pPr>
            <a:endParaRPr lang="en-US" altLang="ja-JP" sz="1200">
              <a:solidFill>
                <a:schemeClr val="tx1"/>
              </a:solidFill>
            </a:endParaRPr>
          </a:p>
        </p:txBody>
      </p:sp>
      <p:sp>
        <p:nvSpPr>
          <p:cNvPr id="4" name="スライド番号プレースホルダー 3">
            <a:extLst>
              <a:ext uri="{FF2B5EF4-FFF2-40B4-BE49-F238E27FC236}">
                <a16:creationId xmlns:a16="http://schemas.microsoft.com/office/drawing/2014/main" id="{ABD242AE-082D-8D5D-909C-9B8EEDCF4955}"/>
              </a:ext>
            </a:extLst>
          </p:cNvPr>
          <p:cNvSpPr>
            <a:spLocks noGrp="1"/>
          </p:cNvSpPr>
          <p:nvPr>
            <p:ph type="sldNum" sz="quarter" idx="5"/>
          </p:nvPr>
        </p:nvSpPr>
        <p:spPr/>
        <p:txBody>
          <a:bodyPr/>
          <a:lstStyle/>
          <a:p>
            <a:pPr marL="0" marR="0" lvl="0" indent="0" algn="r" defTabSz="453954" rtl="0" eaLnBrk="1" fontAlgn="auto" latinLnBrk="0" hangingPunct="1">
              <a:lnSpc>
                <a:spcPct val="100000"/>
              </a:lnSpc>
              <a:spcBef>
                <a:spcPts val="0"/>
              </a:spcBef>
              <a:spcAft>
                <a:spcPts val="0"/>
              </a:spcAft>
              <a:buClrTx/>
              <a:buSzTx/>
              <a:buFontTx/>
              <a:buNone/>
              <a:tabLst/>
              <a:defRPr/>
            </a:pPr>
            <a:fld id="{13E03B6C-5A20-3E4C-8C6D-D22C2A35E7D7}" type="slidenum">
              <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3954" rtl="0" eaLnBrk="1" fontAlgn="auto" latinLnBrk="0" hangingPunct="1">
                <a:lnSpc>
                  <a:spcPct val="100000"/>
                </a:lnSpc>
                <a:spcBef>
                  <a:spcPts val="0"/>
                </a:spcBef>
                <a:spcAft>
                  <a:spcPts val="0"/>
                </a:spcAft>
                <a:buClrTx/>
                <a:buSzTx/>
                <a:buFontTx/>
                <a:buNone/>
                <a:tabLst/>
                <a:defRPr/>
              </a:pPr>
              <a:t>145</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47674681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3C422-05B0-F645-8670-6E2EF27554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5F85B9C-693E-8DC7-F36E-8B6CBF5DA6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520CCB3-3433-F4C9-5C03-A41814AEBC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これまでのスライドの内容を踏まえ、あなたの「希望の人生グラフ」を描いてみましょう。</a:t>
            </a:r>
            <a:r>
              <a:rPr kumimoji="1" lang="en-US" altLang="ja-JP" sz="1200" b="0" i="0" kern="1200">
                <a:solidFill>
                  <a:schemeClr val="tx1"/>
                </a:solidFill>
                <a:effectLst/>
                <a:latin typeface="+mn-lt"/>
                <a:ea typeface="+mn-ea"/>
                <a:cs typeface="+mn-cs"/>
              </a:rPr>
              <a:t>​</a:t>
            </a:r>
            <a:endParaRPr kumimoji="1" lang="en-US" altLang="ja-JP"/>
          </a:p>
          <a:p>
            <a:r>
              <a:rPr kumimoji="1" lang="ja-JP" altLang="en-US"/>
              <a:t>このスライドは「人生グラフ」を実際に描くにあたって参考とするための一例になります。</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一人ひとりの環境や希望によって、どんな人生グラフを描いていくかは異なります。</a:t>
            </a:r>
            <a:endParaRPr kumimoji="1" lang="en-US" altLang="ja-JP"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例えば、仕事ではどんなキャリアを描いていくか、どんな働き方を希望するか、など</a:t>
            </a:r>
            <a:endParaRPr kumimoji="1" lang="en-US" altLang="ja-JP" sz="1200" b="0" i="0" u="none" strike="noStrike" kern="1200">
              <a:solidFill>
                <a:schemeClr val="tx1"/>
              </a:solidFill>
              <a:effectLst/>
              <a:latin typeface="+mn-lt"/>
              <a:ea typeface="+mn-ea"/>
              <a:cs typeface="+mn-cs"/>
            </a:endParaRPr>
          </a:p>
          <a:p>
            <a:r>
              <a:rPr kumimoji="1" lang="ja-JP" altLang="ja-JP" sz="1200" b="0" i="0" u="none" strike="noStrike" kern="1200">
                <a:solidFill>
                  <a:schemeClr val="tx1"/>
                </a:solidFill>
                <a:effectLst/>
                <a:latin typeface="+mn-lt"/>
                <a:ea typeface="+mn-ea"/>
                <a:cs typeface="+mn-cs"/>
              </a:rPr>
              <a:t>自分の考え方や見通しを整理</a:t>
            </a:r>
            <a:r>
              <a:rPr kumimoji="1" lang="ja-JP" altLang="en-US" sz="1200" b="0" i="0" u="none" strike="noStrike" kern="1200">
                <a:solidFill>
                  <a:schemeClr val="tx1"/>
                </a:solidFill>
                <a:effectLst/>
                <a:latin typeface="+mn-lt"/>
                <a:ea typeface="+mn-ea"/>
                <a:cs typeface="+mn-cs"/>
              </a:rPr>
              <a:t>するためにも、</a:t>
            </a:r>
            <a:r>
              <a:rPr kumimoji="1" lang="ja-JP" altLang="en-US"/>
              <a:t>自分の「希望の人生グラフ」を描いてみましょう。</a:t>
            </a:r>
            <a:endParaRPr kumimoji="1" lang="en-US" altLang="ja-JP"/>
          </a:p>
        </p:txBody>
      </p:sp>
      <p:sp>
        <p:nvSpPr>
          <p:cNvPr id="4" name="スライド番号プレースホルダー 3">
            <a:extLst>
              <a:ext uri="{FF2B5EF4-FFF2-40B4-BE49-F238E27FC236}">
                <a16:creationId xmlns:a16="http://schemas.microsoft.com/office/drawing/2014/main" id="{549F120E-0801-B597-2C78-B6C7B3F56DB5}"/>
              </a:ext>
            </a:extLst>
          </p:cNvPr>
          <p:cNvSpPr>
            <a:spLocks noGrp="1"/>
          </p:cNvSpPr>
          <p:nvPr>
            <p:ph type="sldNum" sz="quarter" idx="5"/>
          </p:nvPr>
        </p:nvSpPr>
        <p:spPr/>
        <p:txBody>
          <a:bodyPr/>
          <a:lstStyle/>
          <a:p>
            <a:pPr defTabSz="453954">
              <a:defRPr/>
            </a:pPr>
            <a:fld id="{13E03B6C-5A20-3E4C-8C6D-D22C2A35E7D7}" type="slidenum">
              <a:rPr kumimoji="1" lang="ja-JP" altLang="en-US">
                <a:solidFill>
                  <a:prstClr val="black"/>
                </a:solidFill>
                <a:latin typeface="游ゴシック" panose="02110004020202020204"/>
                <a:ea typeface="游ゴシック" panose="020B0400000000000000" pitchFamily="50" charset="-128"/>
              </a:rPr>
              <a:pPr defTabSz="453954">
                <a:defRPr/>
              </a:pPr>
              <a:t>146</a:t>
            </a:fld>
            <a:endParaRPr kumimoji="1"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6144708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586B5-A6DC-8F56-CE1D-5A93F5F29D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211239-480B-2585-189F-0819B84B40C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37B2531-6C6B-A398-CC49-04E09277ECB1}"/>
              </a:ext>
            </a:extLst>
          </p:cNvPr>
          <p:cNvSpPr>
            <a:spLocks noGrp="1"/>
          </p:cNvSpPr>
          <p:nvPr>
            <p:ph type="body" idx="1"/>
          </p:nvPr>
        </p:nvSpPr>
        <p:spPr/>
        <p:txBody>
          <a:bodyPr/>
          <a:lstStyle/>
          <a:p>
            <a:r>
              <a:rPr kumimoji="1" lang="ja-JP" altLang="en-US"/>
              <a:t>では、あなたの「希望の人生グラフ」を実際に描いてみましょう。</a:t>
            </a:r>
          </a:p>
        </p:txBody>
      </p:sp>
      <p:sp>
        <p:nvSpPr>
          <p:cNvPr id="4" name="スライド番号プレースホルダー 3">
            <a:extLst>
              <a:ext uri="{FF2B5EF4-FFF2-40B4-BE49-F238E27FC236}">
                <a16:creationId xmlns:a16="http://schemas.microsoft.com/office/drawing/2014/main" id="{53C78BDA-68D2-63DB-688F-FC38CAA3C745}"/>
              </a:ext>
            </a:extLst>
          </p:cNvPr>
          <p:cNvSpPr>
            <a:spLocks noGrp="1"/>
          </p:cNvSpPr>
          <p:nvPr>
            <p:ph type="sldNum" sz="quarter" idx="5"/>
          </p:nvPr>
        </p:nvSpPr>
        <p:spPr/>
        <p:txBody>
          <a:bodyPr/>
          <a:lstStyle/>
          <a:p>
            <a:pPr defTabSz="453954">
              <a:defRPr/>
            </a:pPr>
            <a:fld id="{13E03B6C-5A20-3E4C-8C6D-D22C2A35E7D7}" type="slidenum">
              <a:rPr kumimoji="1" lang="ja-JP" altLang="en-US">
                <a:solidFill>
                  <a:prstClr val="black"/>
                </a:solidFill>
                <a:latin typeface="游ゴシック" panose="02110004020202020204"/>
                <a:ea typeface="游ゴシック" panose="020B0400000000000000" pitchFamily="50" charset="-128"/>
              </a:rPr>
              <a:pPr defTabSz="453954">
                <a:defRPr/>
              </a:pPr>
              <a:t>147</a:t>
            </a:fld>
            <a:endParaRPr kumimoji="1"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427759913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0D98B-BB13-C9F0-A5B2-FB1CFA825C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B253387-BB43-2381-9E41-39655F96572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4229D98-74BB-00E9-CC28-2CD4D1A7B686}"/>
              </a:ext>
            </a:extLst>
          </p:cNvPr>
          <p:cNvSpPr>
            <a:spLocks noGrp="1"/>
          </p:cNvSpPr>
          <p:nvPr>
            <p:ph type="body" idx="1"/>
          </p:nvPr>
        </p:nvSpPr>
        <p:spPr/>
        <p:txBody>
          <a:bodyPr/>
          <a:lstStyle/>
          <a:p>
            <a:r>
              <a:rPr kumimoji="1" lang="ja-JP" altLang="en-US"/>
              <a:t>こちらの「こども・子育て応援ＭＡＰ」は、</a:t>
            </a:r>
            <a:r>
              <a:rPr lang="ja-JP" altLang="en-US" sz="1200">
                <a:solidFill>
                  <a:schemeClr val="tx1"/>
                </a:solidFill>
                <a:latin typeface="PMingLiU-ExtB" panose="02020500000000000000" pitchFamily="18" charset="-120"/>
              </a:rPr>
              <a:t>こども家庭庁の</a:t>
            </a:r>
            <a:r>
              <a:rPr lang="en-US" altLang="ja-JP" sz="1200">
                <a:solidFill>
                  <a:schemeClr val="tx1"/>
                </a:solidFill>
                <a:latin typeface="PMingLiU-ExtB" panose="02020500000000000000" pitchFamily="18" charset="-120"/>
              </a:rPr>
              <a:t>web</a:t>
            </a:r>
            <a:r>
              <a:rPr lang="ja-JP" altLang="en-US" sz="1200">
                <a:solidFill>
                  <a:schemeClr val="tx1"/>
                </a:solidFill>
                <a:latin typeface="PMingLiU-ExtB" panose="02020500000000000000" pitchFamily="18" charset="-120"/>
              </a:rPr>
              <a:t>サイトに掲載されています。</a:t>
            </a:r>
            <a:endParaRPr lang="en-US" altLang="ja-JP" sz="1200">
              <a:solidFill>
                <a:schemeClr val="tx1"/>
              </a:solidFill>
              <a:latin typeface="PMingLiU-ExtB" panose="02020500000000000000" pitchFamily="18" charset="-120"/>
            </a:endParaRPr>
          </a:p>
          <a:p>
            <a:r>
              <a:rPr lang="ja-JP" altLang="en-US" sz="1200">
                <a:solidFill>
                  <a:schemeClr val="tx1"/>
                </a:solidFill>
                <a:latin typeface="PMingLiU-ExtB" panose="02020500000000000000" pitchFamily="18" charset="-120"/>
              </a:rPr>
              <a:t>こどもや子育てに関する国による支援について知りたい時など、ご活用ください。</a:t>
            </a:r>
            <a:endParaRPr kumimoji="1" lang="ja-JP" altLang="en-US"/>
          </a:p>
        </p:txBody>
      </p:sp>
      <p:sp>
        <p:nvSpPr>
          <p:cNvPr id="4" name="スライド番号プレースホルダー 3">
            <a:extLst>
              <a:ext uri="{FF2B5EF4-FFF2-40B4-BE49-F238E27FC236}">
                <a16:creationId xmlns:a16="http://schemas.microsoft.com/office/drawing/2014/main" id="{DEE90A22-FFD4-365F-255A-8834970690C5}"/>
              </a:ext>
            </a:extLst>
          </p:cNvPr>
          <p:cNvSpPr>
            <a:spLocks noGrp="1"/>
          </p:cNvSpPr>
          <p:nvPr>
            <p:ph type="sldNum" sz="quarter" idx="5"/>
          </p:nvPr>
        </p:nvSpPr>
        <p:spPr/>
        <p:txBody>
          <a:bodyPr/>
          <a:lstStyle/>
          <a:p>
            <a:pPr defTabSz="453954">
              <a:defRPr/>
            </a:pPr>
            <a:fld id="{13E03B6C-5A20-3E4C-8C6D-D22C2A35E7D7}" type="slidenum">
              <a:rPr kumimoji="1" lang="ja-JP" altLang="en-US">
                <a:solidFill>
                  <a:prstClr val="black"/>
                </a:solidFill>
                <a:latin typeface="游ゴシック" panose="02110004020202020204"/>
                <a:ea typeface="游ゴシック" panose="020B0400000000000000" pitchFamily="50" charset="-128"/>
              </a:rPr>
              <a:pPr defTabSz="453954">
                <a:defRPr/>
              </a:pPr>
              <a:t>148</a:t>
            </a:fld>
            <a:endParaRPr kumimoji="1"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386400683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584A2-80A7-79FD-AB79-3F3D7D399C6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BC8A011-C6F8-A46A-A238-9ABC0C2618A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D80CC99-1690-1B27-981B-EDE8AB7563E6}"/>
              </a:ext>
            </a:extLst>
          </p:cNvPr>
          <p:cNvSpPr>
            <a:spLocks noGrp="1"/>
          </p:cNvSpPr>
          <p:nvPr>
            <p:ph type="body" idx="1"/>
          </p:nvPr>
        </p:nvSpPr>
        <p:spPr/>
        <p:txBody>
          <a:bodyPr/>
          <a:lstStyle/>
          <a:p>
            <a:pPr marL="0" indent="0" algn="l">
              <a:spcAft>
                <a:spcPts val="1200"/>
              </a:spcAft>
              <a:buFont typeface="Wingdings" panose="05000000000000000000" pitchFamily="2" charset="2"/>
              <a:buNone/>
            </a:pPr>
            <a:endParaRPr lang="en-US" altLang="ja-JP" sz="1200">
              <a:solidFill>
                <a:schemeClr val="tx1"/>
              </a:solidFill>
            </a:endParaRPr>
          </a:p>
        </p:txBody>
      </p:sp>
      <p:sp>
        <p:nvSpPr>
          <p:cNvPr id="4" name="スライド番号プレースホルダー 3">
            <a:extLst>
              <a:ext uri="{FF2B5EF4-FFF2-40B4-BE49-F238E27FC236}">
                <a16:creationId xmlns:a16="http://schemas.microsoft.com/office/drawing/2014/main" id="{7D093D12-9C38-3525-429E-13310D4106D1}"/>
              </a:ext>
            </a:extLst>
          </p:cNvPr>
          <p:cNvSpPr>
            <a:spLocks noGrp="1"/>
          </p:cNvSpPr>
          <p:nvPr>
            <p:ph type="sldNum" sz="quarter" idx="5"/>
          </p:nvPr>
        </p:nvSpPr>
        <p:spPr/>
        <p:txBody>
          <a:bodyPr/>
          <a:lstStyle/>
          <a:p>
            <a:pPr marL="0" marR="0" lvl="0" indent="0" algn="r" defTabSz="453954" rtl="0" eaLnBrk="1" fontAlgn="auto" latinLnBrk="0" hangingPunct="1">
              <a:lnSpc>
                <a:spcPct val="100000"/>
              </a:lnSpc>
              <a:spcBef>
                <a:spcPts val="0"/>
              </a:spcBef>
              <a:spcAft>
                <a:spcPts val="0"/>
              </a:spcAft>
              <a:buClrTx/>
              <a:buSzTx/>
              <a:buFontTx/>
              <a:buNone/>
              <a:tabLst/>
              <a:defRPr/>
            </a:pPr>
            <a:fld id="{13E03B6C-5A20-3E4C-8C6D-D22C2A35E7D7}" type="slidenum">
              <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3954" rtl="0" eaLnBrk="1" fontAlgn="auto" latinLnBrk="0" hangingPunct="1">
                <a:lnSpc>
                  <a:spcPct val="100000"/>
                </a:lnSpc>
                <a:spcBef>
                  <a:spcPts val="0"/>
                </a:spcBef>
                <a:spcAft>
                  <a:spcPts val="0"/>
                </a:spcAft>
                <a:buClrTx/>
                <a:buSzTx/>
                <a:buFontTx/>
                <a:buNone/>
                <a:tabLst/>
                <a:defRPr/>
              </a:pPr>
              <a:t>149</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30840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DD5FF-B7F8-92F3-3FF3-DF325C520E8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41FB44-747B-1155-B34A-D6F45E96132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4C2169-649F-D6BD-0C6E-AADD759D6001}"/>
              </a:ext>
            </a:extLst>
          </p:cNvPr>
          <p:cNvSpPr>
            <a:spLocks noGrp="1"/>
          </p:cNvSpPr>
          <p:nvPr>
            <p:ph type="body" idx="1"/>
          </p:nvPr>
        </p:nvSpPr>
        <p:spPr/>
        <p:txBody>
          <a:bodyPr/>
          <a:lstStyle/>
          <a:p>
            <a:pPr marL="0" indent="0">
              <a:buNone/>
            </a:pPr>
            <a:endParaRPr lang="en-US" altLang="ja-JP">
              <a:solidFill>
                <a:srgbClr val="444444"/>
              </a:solidFill>
            </a:endParaRPr>
          </a:p>
        </p:txBody>
      </p:sp>
      <p:sp>
        <p:nvSpPr>
          <p:cNvPr id="4" name="スライド番号プレースホルダー 3">
            <a:extLst>
              <a:ext uri="{FF2B5EF4-FFF2-40B4-BE49-F238E27FC236}">
                <a16:creationId xmlns:a16="http://schemas.microsoft.com/office/drawing/2014/main" id="{05EEC16F-5B0D-E00E-10B1-5AF18D7AA23C}"/>
              </a:ext>
            </a:extLst>
          </p:cNvPr>
          <p:cNvSpPr>
            <a:spLocks noGrp="1"/>
          </p:cNvSpPr>
          <p:nvPr>
            <p:ph type="sldNum" sz="quarter" idx="5"/>
          </p:nvPr>
        </p:nvSpPr>
        <p:spPr/>
        <p:txBody>
          <a:bodyPr/>
          <a:lstStyle/>
          <a:p>
            <a:fld id="{C9A5E407-F3B5-534E-9D42-E8589F9CB05C}" type="slidenum">
              <a:rPr kumimoji="1" lang="ja-JP" altLang="en-US" smtClean="0"/>
              <a:t>14</a:t>
            </a:fld>
            <a:endParaRPr kumimoji="1" lang="ja-JP" altLang="en-US"/>
          </a:p>
        </p:txBody>
      </p:sp>
    </p:spTree>
    <p:extLst>
      <p:ext uri="{BB962C8B-B14F-4D97-AF65-F5344CB8AC3E}">
        <p14:creationId xmlns:p14="http://schemas.microsoft.com/office/powerpoint/2010/main" val="281483589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0A867-F7D7-FCC1-0148-96FC8C8E04C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8E99D2-055B-9BA0-1149-BC70DBAA0C8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5BB995E-C066-F8D4-809A-341FBCF0AEFB}"/>
              </a:ext>
            </a:extLst>
          </p:cNvPr>
          <p:cNvSpPr>
            <a:spLocks noGrp="1"/>
          </p:cNvSpPr>
          <p:nvPr>
            <p:ph type="body" idx="1"/>
          </p:nvPr>
        </p:nvSpPr>
        <p:spPr/>
        <p:txBody>
          <a:bodyPr/>
          <a:lstStyle/>
          <a:p>
            <a:pPr marL="160020" indent="0">
              <a:buNone/>
            </a:pPr>
            <a:endParaRPr lang="ja-JP"/>
          </a:p>
        </p:txBody>
      </p:sp>
    </p:spTree>
    <p:extLst>
      <p:ext uri="{BB962C8B-B14F-4D97-AF65-F5344CB8AC3E}">
        <p14:creationId xmlns:p14="http://schemas.microsoft.com/office/powerpoint/2010/main" val="357534953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A0292-D259-2226-4ACE-F0C1F347D3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73B707E-02C6-29DC-6EBF-4E643FDA18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FDACCB-9FD4-4F84-E92B-A611D6862220}"/>
              </a:ext>
            </a:extLst>
          </p:cNvPr>
          <p:cNvSpPr>
            <a:spLocks noGrp="1"/>
          </p:cNvSpPr>
          <p:nvPr>
            <p:ph type="body" idx="1"/>
          </p:nvPr>
        </p:nvSpPr>
        <p:spPr/>
        <p:txBody>
          <a:bodyPr/>
          <a:lstStyle/>
          <a:p>
            <a:pPr marL="158750" indent="0">
              <a:buNone/>
            </a:pPr>
            <a:endParaRPr lang="ja-JP"/>
          </a:p>
        </p:txBody>
      </p:sp>
    </p:spTree>
    <p:extLst>
      <p:ext uri="{BB962C8B-B14F-4D97-AF65-F5344CB8AC3E}">
        <p14:creationId xmlns:p14="http://schemas.microsoft.com/office/powerpoint/2010/main" val="138743526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24797-B9F6-A5C2-EE16-B1E758620C9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984FF4-E906-5691-86E6-6BB446DAED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E222A45-21C0-00FD-85BE-929BA6E073EA}"/>
              </a:ext>
            </a:extLst>
          </p:cNvPr>
          <p:cNvSpPr>
            <a:spLocks noGrp="1"/>
          </p:cNvSpPr>
          <p:nvPr>
            <p:ph type="body" idx="1"/>
          </p:nvPr>
        </p:nvSpPr>
        <p:spPr/>
        <p:txBody>
          <a:bodyPr/>
          <a:lstStyle/>
          <a:p>
            <a:pPr marL="158750" indent="0">
              <a:buNone/>
            </a:pPr>
            <a:endParaRPr lang="ja-JP"/>
          </a:p>
        </p:txBody>
      </p:sp>
    </p:spTree>
    <p:extLst>
      <p:ext uri="{BB962C8B-B14F-4D97-AF65-F5344CB8AC3E}">
        <p14:creationId xmlns:p14="http://schemas.microsoft.com/office/powerpoint/2010/main" val="3090628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7300E-8CB7-49E9-2613-7DB649B333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4867CA-44EB-EB7B-F06C-F999A325AB6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19C0A57-FA47-CFD3-89BD-4AA4F5A9C9C3}"/>
              </a:ext>
            </a:extLst>
          </p:cNvPr>
          <p:cNvSpPr>
            <a:spLocks noGrp="1"/>
          </p:cNvSpPr>
          <p:nvPr>
            <p:ph type="body" idx="1"/>
          </p:nvPr>
        </p:nvSpPr>
        <p:spPr/>
        <p:txBody>
          <a:bodyPr/>
          <a:lstStyle/>
          <a:p>
            <a:pPr marL="158750" indent="0">
              <a:buNone/>
            </a:pPr>
            <a:endParaRPr lang="ja-JP"/>
          </a:p>
        </p:txBody>
      </p:sp>
    </p:spTree>
    <p:extLst>
      <p:ext uri="{BB962C8B-B14F-4D97-AF65-F5344CB8AC3E}">
        <p14:creationId xmlns:p14="http://schemas.microsoft.com/office/powerpoint/2010/main" val="54855321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002CE-4FBD-4CD3-4816-9B29B52D24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6A1083-96CB-5DA2-3CF5-2F1F4D9389C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60ADD1-242E-A2BC-3E43-AB7F1013A28E}"/>
              </a:ext>
            </a:extLst>
          </p:cNvPr>
          <p:cNvSpPr>
            <a:spLocks noGrp="1"/>
          </p:cNvSpPr>
          <p:nvPr>
            <p:ph type="body" idx="1"/>
          </p:nvPr>
        </p:nvSpPr>
        <p:spPr/>
        <p:txBody>
          <a:bodyPr/>
          <a:lstStyle/>
          <a:p>
            <a:pPr marL="158750" indent="0">
              <a:buNone/>
            </a:pPr>
            <a:endParaRPr lang="ja-JP" altLang="en-US"/>
          </a:p>
        </p:txBody>
      </p:sp>
    </p:spTree>
    <p:extLst>
      <p:ext uri="{BB962C8B-B14F-4D97-AF65-F5344CB8AC3E}">
        <p14:creationId xmlns:p14="http://schemas.microsoft.com/office/powerpoint/2010/main" val="12417790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932BF-86DD-A6E7-F229-EA90B387BF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9E8B91-9883-E645-C0A4-28E9A62CA5D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37A9713-481F-EA1F-0D3B-1F598F121508}"/>
              </a:ext>
            </a:extLst>
          </p:cNvPr>
          <p:cNvSpPr>
            <a:spLocks noGrp="1"/>
          </p:cNvSpPr>
          <p:nvPr>
            <p:ph type="body" idx="1"/>
          </p:nvPr>
        </p:nvSpPr>
        <p:spPr/>
        <p:txBody>
          <a:bodyPr/>
          <a:lstStyle/>
          <a:p>
            <a:pPr marL="0" indent="0">
              <a:buNone/>
            </a:pPr>
            <a:endParaRPr lang="ja-JP"/>
          </a:p>
        </p:txBody>
      </p:sp>
    </p:spTree>
    <p:extLst>
      <p:ext uri="{BB962C8B-B14F-4D97-AF65-F5344CB8AC3E}">
        <p14:creationId xmlns:p14="http://schemas.microsoft.com/office/powerpoint/2010/main" val="329972875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2F2AF-4E72-506C-7471-8218FEA2CE2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5F3C72B-205E-A8F4-6E58-40D1604F872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D09CFF9-16E5-1905-BF02-7CC971DF08FF}"/>
              </a:ext>
            </a:extLst>
          </p:cNvPr>
          <p:cNvSpPr>
            <a:spLocks noGrp="1"/>
          </p:cNvSpPr>
          <p:nvPr>
            <p:ph type="body" idx="1"/>
          </p:nvPr>
        </p:nvSpPr>
        <p:spPr/>
        <p:txBody>
          <a:bodyPr/>
          <a:lstStyle/>
          <a:p>
            <a:pPr marL="0" indent="0">
              <a:buNone/>
            </a:pPr>
            <a:endParaRPr kumimoji="1" lang="en-US" altLang="ja-JP">
              <a:solidFill>
                <a:srgbClr val="444444"/>
              </a:solidFill>
            </a:endParaRPr>
          </a:p>
          <a:p>
            <a:pPr marL="158750" indent="0">
              <a:buNone/>
            </a:pPr>
            <a:endParaRPr lang="ja-JP" altLang="en-US"/>
          </a:p>
        </p:txBody>
      </p:sp>
    </p:spTree>
    <p:extLst>
      <p:ext uri="{BB962C8B-B14F-4D97-AF65-F5344CB8AC3E}">
        <p14:creationId xmlns:p14="http://schemas.microsoft.com/office/powerpoint/2010/main" val="322605847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1A864-4C9A-9E12-B080-AA12AD9A0A1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0EF45A-690D-1381-1731-2C3A302DF0E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D98FC45-760E-3F0E-03D5-1B947A5C1AC9}"/>
              </a:ext>
            </a:extLst>
          </p:cNvPr>
          <p:cNvSpPr>
            <a:spLocks noGrp="1"/>
          </p:cNvSpPr>
          <p:nvPr>
            <p:ph type="body" idx="1"/>
          </p:nvPr>
        </p:nvSpPr>
        <p:spPr/>
        <p:txBody>
          <a:bodyPr/>
          <a:lstStyle/>
          <a:p>
            <a:pPr marL="158750" indent="0">
              <a:buNone/>
            </a:pPr>
            <a:endParaRPr lang="ja-JP" altLang="en-US"/>
          </a:p>
        </p:txBody>
      </p:sp>
    </p:spTree>
    <p:extLst>
      <p:ext uri="{BB962C8B-B14F-4D97-AF65-F5344CB8AC3E}">
        <p14:creationId xmlns:p14="http://schemas.microsoft.com/office/powerpoint/2010/main" val="402667937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02DE-1BB9-4992-C811-A5DDBBBDFA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9B88916-A837-F159-452F-ADF54EB4821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D967B13-D3DF-1DD4-3D88-0C1EBCEF74B7}"/>
              </a:ext>
            </a:extLst>
          </p:cNvPr>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54151036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C7A8C-D5C5-612B-970F-590A260BF0F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678DB7-72DC-8B71-99EF-02B408B8F51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842CE9-2BFC-346B-FAA7-C3DFC60F1C0C}"/>
              </a:ext>
            </a:extLst>
          </p:cNvPr>
          <p:cNvSpPr>
            <a:spLocks noGrp="1"/>
          </p:cNvSpPr>
          <p:nvPr>
            <p:ph type="body" idx="1"/>
          </p:nvPr>
        </p:nvSpPr>
        <p:spPr/>
        <p:txBody>
          <a:bodyPr/>
          <a:lstStyle/>
          <a:p>
            <a:pPr marL="158750" indent="0">
              <a:buNone/>
            </a:pPr>
            <a:endParaRPr lang="ja-JP" altLang="en-US"/>
          </a:p>
        </p:txBody>
      </p:sp>
    </p:spTree>
    <p:extLst>
      <p:ext uri="{BB962C8B-B14F-4D97-AF65-F5344CB8AC3E}">
        <p14:creationId xmlns:p14="http://schemas.microsoft.com/office/powerpoint/2010/main" val="2611392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B1404-E492-5130-CD9C-F6BD407F5C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F8D974D-52F8-4B11-01E9-3C764B68A9E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D476BE0-16B9-77FB-7E67-B409C243D2ED}"/>
              </a:ext>
            </a:extLst>
          </p:cNvPr>
          <p:cNvSpPr>
            <a:spLocks noGrp="1"/>
          </p:cNvSpPr>
          <p:nvPr>
            <p:ph type="body" idx="1"/>
          </p:nvPr>
        </p:nvSpPr>
        <p:spPr/>
        <p:txBody>
          <a:bodyPr/>
          <a:lstStyle/>
          <a:p>
            <a:pPr marL="0" indent="0">
              <a:buNone/>
            </a:pPr>
            <a:endParaRPr lang="en-US" altLang="ja-JP">
              <a:solidFill>
                <a:srgbClr val="444444"/>
              </a:solidFill>
            </a:endParaRPr>
          </a:p>
        </p:txBody>
      </p:sp>
      <p:sp>
        <p:nvSpPr>
          <p:cNvPr id="4" name="スライド番号プレースホルダー 3">
            <a:extLst>
              <a:ext uri="{FF2B5EF4-FFF2-40B4-BE49-F238E27FC236}">
                <a16:creationId xmlns:a16="http://schemas.microsoft.com/office/drawing/2014/main" id="{7EEE592C-D8CB-7955-C794-17C733D6A71D}"/>
              </a:ext>
            </a:extLst>
          </p:cNvPr>
          <p:cNvSpPr>
            <a:spLocks noGrp="1"/>
          </p:cNvSpPr>
          <p:nvPr>
            <p:ph type="sldNum" sz="quarter" idx="5"/>
          </p:nvPr>
        </p:nvSpPr>
        <p:spPr/>
        <p:txBody>
          <a:bodyPr/>
          <a:lstStyle/>
          <a:p>
            <a:fld id="{C9A5E407-F3B5-534E-9D42-E8589F9CB05C}" type="slidenum">
              <a:rPr kumimoji="1" lang="ja-JP" altLang="en-US" smtClean="0"/>
              <a:t>15</a:t>
            </a:fld>
            <a:endParaRPr kumimoji="1" lang="ja-JP" altLang="en-US"/>
          </a:p>
        </p:txBody>
      </p:sp>
    </p:spTree>
    <p:extLst>
      <p:ext uri="{BB962C8B-B14F-4D97-AF65-F5344CB8AC3E}">
        <p14:creationId xmlns:p14="http://schemas.microsoft.com/office/powerpoint/2010/main" val="101078141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A2557-1018-6389-27B4-D667DF9D3C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D1F29B8-D759-E34A-5AC7-B93F13A7ACA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EB25C2B-9559-3AA2-4A25-E07267925FEE}"/>
              </a:ext>
            </a:extLst>
          </p:cNvPr>
          <p:cNvSpPr>
            <a:spLocks noGrp="1"/>
          </p:cNvSpPr>
          <p:nvPr>
            <p:ph type="body" idx="1"/>
          </p:nvPr>
        </p:nvSpPr>
        <p:spPr/>
        <p:txBody>
          <a:bodyPr/>
          <a:lstStyle/>
          <a:p>
            <a:pPr marL="158750" indent="0">
              <a:buNone/>
            </a:pPr>
            <a:endParaRPr lang="ja-JP"/>
          </a:p>
        </p:txBody>
      </p:sp>
    </p:spTree>
    <p:extLst>
      <p:ext uri="{BB962C8B-B14F-4D97-AF65-F5344CB8AC3E}">
        <p14:creationId xmlns:p14="http://schemas.microsoft.com/office/powerpoint/2010/main" val="179806670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162</a:t>
            </a:fld>
            <a:endParaRPr kumimoji="1" lang="ja-JP" altLang="en-US"/>
          </a:p>
        </p:txBody>
      </p:sp>
    </p:spTree>
    <p:extLst>
      <p:ext uri="{BB962C8B-B14F-4D97-AF65-F5344CB8AC3E}">
        <p14:creationId xmlns:p14="http://schemas.microsoft.com/office/powerpoint/2010/main" val="2133726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91C8-F18F-2BA4-089B-C71C568DD08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01B89F-8B38-04F4-396E-E5CACF7E684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339694C-2E85-D0FD-2F80-048F0F6B11C8}"/>
              </a:ext>
            </a:extLst>
          </p:cNvPr>
          <p:cNvSpPr>
            <a:spLocks noGrp="1"/>
          </p:cNvSpPr>
          <p:nvPr>
            <p:ph type="body" idx="1"/>
          </p:nvPr>
        </p:nvSpPr>
        <p:spPr/>
        <p:txBody>
          <a:bodyPr/>
          <a:lstStyle/>
          <a:p>
            <a:pPr marL="0" indent="0">
              <a:buNone/>
            </a:pPr>
            <a:endParaRPr lang="en-US" altLang="ja-JP">
              <a:solidFill>
                <a:srgbClr val="444444"/>
              </a:solidFill>
            </a:endParaRPr>
          </a:p>
        </p:txBody>
      </p:sp>
      <p:sp>
        <p:nvSpPr>
          <p:cNvPr id="4" name="スライド番号プレースホルダー 3">
            <a:extLst>
              <a:ext uri="{FF2B5EF4-FFF2-40B4-BE49-F238E27FC236}">
                <a16:creationId xmlns:a16="http://schemas.microsoft.com/office/drawing/2014/main" id="{179E9392-FFDE-AA22-5AAB-ACEDC93899AA}"/>
              </a:ext>
            </a:extLst>
          </p:cNvPr>
          <p:cNvSpPr>
            <a:spLocks noGrp="1"/>
          </p:cNvSpPr>
          <p:nvPr>
            <p:ph type="sldNum" sz="quarter" idx="5"/>
          </p:nvPr>
        </p:nvSpPr>
        <p:spPr/>
        <p:txBody>
          <a:bodyPr/>
          <a:lstStyle/>
          <a:p>
            <a:fld id="{C9A5E407-F3B5-534E-9D42-E8589F9CB05C}" type="slidenum">
              <a:rPr kumimoji="1" lang="ja-JP" altLang="en-US" smtClean="0"/>
              <a:t>16</a:t>
            </a:fld>
            <a:endParaRPr kumimoji="1" lang="ja-JP" altLang="en-US"/>
          </a:p>
        </p:txBody>
      </p:sp>
    </p:spTree>
    <p:extLst>
      <p:ext uri="{BB962C8B-B14F-4D97-AF65-F5344CB8AC3E}">
        <p14:creationId xmlns:p14="http://schemas.microsoft.com/office/powerpoint/2010/main" val="2473944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6E755-9536-F83D-B509-09036F4D29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E945CA-26B7-C6B8-79AE-2667263F764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1699717-E03A-4318-2836-80523F7783AF}"/>
              </a:ext>
            </a:extLst>
          </p:cNvPr>
          <p:cNvSpPr>
            <a:spLocks noGrp="1"/>
          </p:cNvSpPr>
          <p:nvPr>
            <p:ph type="body" idx="1"/>
          </p:nvPr>
        </p:nvSpPr>
        <p:spPr/>
        <p:txBody>
          <a:bodyPr/>
          <a:lstStyle/>
          <a:p>
            <a:pPr marL="0" indent="0">
              <a:buNone/>
            </a:pPr>
            <a:endParaRPr lang="en-US" altLang="ja-JP">
              <a:solidFill>
                <a:srgbClr val="444444"/>
              </a:solidFill>
            </a:endParaRPr>
          </a:p>
        </p:txBody>
      </p:sp>
      <p:sp>
        <p:nvSpPr>
          <p:cNvPr id="4" name="スライド番号プレースホルダー 3">
            <a:extLst>
              <a:ext uri="{FF2B5EF4-FFF2-40B4-BE49-F238E27FC236}">
                <a16:creationId xmlns:a16="http://schemas.microsoft.com/office/drawing/2014/main" id="{2DD3DB04-03F1-1C65-31DC-80710F8AED7A}"/>
              </a:ext>
            </a:extLst>
          </p:cNvPr>
          <p:cNvSpPr>
            <a:spLocks noGrp="1"/>
          </p:cNvSpPr>
          <p:nvPr>
            <p:ph type="sldNum" sz="quarter" idx="5"/>
          </p:nvPr>
        </p:nvSpPr>
        <p:spPr/>
        <p:txBody>
          <a:bodyPr/>
          <a:lstStyle/>
          <a:p>
            <a:fld id="{C9A5E407-F3B5-534E-9D42-E8589F9CB05C}" type="slidenum">
              <a:rPr kumimoji="1" lang="ja-JP" altLang="en-US" smtClean="0"/>
              <a:t>17</a:t>
            </a:fld>
            <a:endParaRPr kumimoji="1" lang="ja-JP" altLang="en-US"/>
          </a:p>
        </p:txBody>
      </p:sp>
    </p:spTree>
    <p:extLst>
      <p:ext uri="{BB962C8B-B14F-4D97-AF65-F5344CB8AC3E}">
        <p14:creationId xmlns:p14="http://schemas.microsoft.com/office/powerpoint/2010/main" val="3205821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D4E70-3B82-8B7A-F45C-E4C814B4C6A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4769CC7-EFAC-05D6-8F17-EE135D1EC83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AB0D5ED-DB1F-B9BC-AA03-E03DDF8C6B9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6A73A71-F203-C586-A7A4-EF71B856A21E}"/>
              </a:ext>
            </a:extLst>
          </p:cNvPr>
          <p:cNvSpPr>
            <a:spLocks noGrp="1"/>
          </p:cNvSpPr>
          <p:nvPr>
            <p:ph type="sldNum" sz="quarter" idx="5"/>
          </p:nvPr>
        </p:nvSpPr>
        <p:spPr/>
        <p:txBody>
          <a:bodyPr/>
          <a:lstStyle/>
          <a:p>
            <a:fld id="{C9A5E407-F3B5-534E-9D42-E8589F9CB05C}" type="slidenum">
              <a:rPr kumimoji="1" lang="ja-JP" altLang="en-US" smtClean="0"/>
              <a:t>18</a:t>
            </a:fld>
            <a:endParaRPr kumimoji="1" lang="ja-JP" altLang="en-US"/>
          </a:p>
        </p:txBody>
      </p:sp>
    </p:spTree>
    <p:extLst>
      <p:ext uri="{BB962C8B-B14F-4D97-AF65-F5344CB8AC3E}">
        <p14:creationId xmlns:p14="http://schemas.microsoft.com/office/powerpoint/2010/main" val="187669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19</a:t>
            </a:fld>
            <a:endParaRPr kumimoji="1" lang="ja-JP" altLang="en-US"/>
          </a:p>
        </p:txBody>
      </p:sp>
    </p:spTree>
    <p:extLst>
      <p:ext uri="{BB962C8B-B14F-4D97-AF65-F5344CB8AC3E}">
        <p14:creationId xmlns:p14="http://schemas.microsoft.com/office/powerpoint/2010/main" val="1821816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98999-0032-E5B2-BBF5-63516291F8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18EF50-A908-7AD2-43CA-33F9D51AE7B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7821624-43F5-E4F4-EE59-25110018258C}"/>
              </a:ext>
            </a:extLst>
          </p:cNvPr>
          <p:cNvSpPr>
            <a:spLocks noGrp="1"/>
          </p:cNvSpPr>
          <p:nvPr>
            <p:ph type="body" idx="1"/>
          </p:nvPr>
        </p:nvSpPr>
        <p:spPr/>
        <p:txBody>
          <a:bodyPr/>
          <a:lstStyle/>
          <a:p>
            <a:r>
              <a:rPr kumimoji="1" lang="ja-JP" altLang="ja-JP" sz="1200" kern="1200">
                <a:solidFill>
                  <a:schemeClr val="tx1"/>
                </a:solidFill>
                <a:effectLst/>
                <a:latin typeface="+mn-lt"/>
                <a:ea typeface="+mn-ea"/>
                <a:cs typeface="+mn-cs"/>
              </a:rPr>
              <a:t>はじめに、「プレコンセプションケア」という言葉についてです。 </a:t>
            </a:r>
          </a:p>
          <a:p>
            <a:r>
              <a:rPr kumimoji="1" lang="ja-JP" altLang="ja-JP" sz="1200" kern="1200">
                <a:solidFill>
                  <a:schemeClr val="tx1"/>
                </a:solidFill>
                <a:effectLst/>
                <a:latin typeface="+mn-lt"/>
                <a:ea typeface="+mn-ea"/>
                <a:cs typeface="+mn-cs"/>
              </a:rPr>
              <a:t>「コンセプション」には受胎・妊娠という意味があります。</a:t>
            </a:r>
          </a:p>
          <a:p>
            <a:r>
              <a:rPr kumimoji="1" lang="ja-JP" altLang="ja-JP" sz="1200" kern="1200">
                <a:solidFill>
                  <a:schemeClr val="tx1"/>
                </a:solidFill>
                <a:effectLst/>
                <a:latin typeface="+mn-lt"/>
                <a:ea typeface="+mn-ea"/>
                <a:cs typeface="+mn-cs"/>
              </a:rPr>
              <a:t>「プレコンセプション</a:t>
            </a:r>
            <a:r>
              <a:rPr kumimoji="1" lang="ja-JP" altLang="en-US" sz="1200" kern="1200">
                <a:solidFill>
                  <a:schemeClr val="tx1"/>
                </a:solidFill>
                <a:effectLst/>
                <a:latin typeface="+mn-lt"/>
                <a:ea typeface="+mn-ea"/>
                <a:cs typeface="+mn-cs"/>
              </a:rPr>
              <a:t>ケア</a:t>
            </a:r>
            <a:r>
              <a:rPr kumimoji="1" lang="ja-JP" altLang="ja-JP" sz="1200" kern="1200">
                <a:solidFill>
                  <a:schemeClr val="tx1"/>
                </a:solidFill>
                <a:effectLst/>
                <a:latin typeface="+mn-lt"/>
                <a:ea typeface="+mn-ea"/>
                <a:cs typeface="+mn-cs"/>
              </a:rPr>
              <a:t>」とは、</a:t>
            </a:r>
            <a:r>
              <a:rPr kumimoji="1" lang="ja-JP" altLang="en-US" sz="1200" kern="1200">
                <a:solidFill>
                  <a:schemeClr val="tx1"/>
                </a:solidFill>
                <a:effectLst/>
                <a:latin typeface="+mn-lt"/>
                <a:ea typeface="+mn-ea"/>
                <a:cs typeface="+mn-cs"/>
              </a:rPr>
              <a:t>「受胎・妊娠」の前、</a:t>
            </a:r>
            <a:r>
              <a:rPr kumimoji="1" lang="ja-JP" altLang="ja-JP" sz="1200" kern="1200">
                <a:solidFill>
                  <a:schemeClr val="tx1"/>
                </a:solidFill>
                <a:effectLst/>
                <a:latin typeface="+mn-lt"/>
                <a:ea typeface="+mn-ea"/>
                <a:cs typeface="+mn-cs"/>
              </a:rPr>
              <a:t>つまり、</a:t>
            </a:r>
            <a:r>
              <a:rPr kumimoji="1" lang="ja-JP" altLang="en-US"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妊娠前</a:t>
            </a:r>
            <a:r>
              <a:rPr kumimoji="1" lang="ja-JP" altLang="en-US" sz="1200" kern="1200">
                <a:solidFill>
                  <a:schemeClr val="tx1"/>
                </a:solidFill>
                <a:effectLst/>
                <a:latin typeface="+mn-lt"/>
                <a:ea typeface="+mn-ea"/>
                <a:cs typeface="+mn-cs"/>
              </a:rPr>
              <a:t>」に行うケアという意味を持つ言葉です。</a:t>
            </a:r>
            <a:endParaRPr kumimoji="1" lang="en-US" altLang="ja-JP" sz="1200" kern="120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15A63842-11B1-E83C-C9D2-608787CE6F09}"/>
              </a:ext>
            </a:extLst>
          </p:cNvPr>
          <p:cNvSpPr>
            <a:spLocks noGrp="1"/>
          </p:cNvSpPr>
          <p:nvPr>
            <p:ph type="sldNum" sz="quarter" idx="5"/>
          </p:nvPr>
        </p:nvSpPr>
        <p:spPr/>
        <p:txBody>
          <a:bodyPr/>
          <a:lstStyle/>
          <a:p>
            <a:fld id="{C9A5E407-F3B5-534E-9D42-E8589F9CB05C}" type="slidenum">
              <a:rPr kumimoji="1" lang="ja-JP" altLang="en-US" smtClean="0"/>
              <a:t>2</a:t>
            </a:fld>
            <a:endParaRPr kumimoji="1" lang="ja-JP" altLang="en-US"/>
          </a:p>
        </p:txBody>
      </p:sp>
    </p:spTree>
    <p:extLst>
      <p:ext uri="{BB962C8B-B14F-4D97-AF65-F5344CB8AC3E}">
        <p14:creationId xmlns:p14="http://schemas.microsoft.com/office/powerpoint/2010/main" val="3498286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69A62-E51C-0497-D2BC-03EA04257D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415F885-D24D-88AB-0490-7064EE6927C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89A08E7-F81B-0465-2BDD-6BB8931A1C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2DBC06B-5755-6D3C-3511-ECF1D1D88CFA}"/>
              </a:ext>
            </a:extLst>
          </p:cNvPr>
          <p:cNvSpPr>
            <a:spLocks noGrp="1"/>
          </p:cNvSpPr>
          <p:nvPr>
            <p:ph type="sldNum" sz="quarter" idx="5"/>
          </p:nvPr>
        </p:nvSpPr>
        <p:spPr/>
        <p:txBody>
          <a:bodyPr/>
          <a:lstStyle/>
          <a:p>
            <a:fld id="{1544ACC3-E37A-1948-985A-B6978EF10C02}" type="slidenum">
              <a:rPr kumimoji="1" lang="ja-JP" altLang="en-US" smtClean="0"/>
              <a:t>20</a:t>
            </a:fld>
            <a:endParaRPr kumimoji="1" lang="ja-JP" altLang="en-US"/>
          </a:p>
        </p:txBody>
      </p:sp>
    </p:spTree>
    <p:extLst>
      <p:ext uri="{BB962C8B-B14F-4D97-AF65-F5344CB8AC3E}">
        <p14:creationId xmlns:p14="http://schemas.microsoft.com/office/powerpoint/2010/main" val="998494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39C57-FEC3-20C4-646A-787F0FD93B6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FEE944-373A-B29D-64FC-36059A77D83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015DA26-BDB8-F225-2A30-F720CF5552F0}"/>
              </a:ext>
            </a:extLst>
          </p:cNvPr>
          <p:cNvSpPr>
            <a:spLocks noGrp="1"/>
          </p:cNvSpPr>
          <p:nvPr>
            <p:ph type="body" idx="1"/>
          </p:nvPr>
        </p:nvSpPr>
        <p:spPr/>
        <p:txBody>
          <a:bodyPr/>
          <a:lstStyle/>
          <a:p>
            <a:r>
              <a:rPr lang="ja-JP" altLang="ja-JP"/>
              <a:t>プレコンの最初の一歩は、男女の違いを互いに理解することです。</a:t>
            </a:r>
          </a:p>
          <a:p>
            <a:r>
              <a:rPr lang="ja-JP" altLang="ja-JP"/>
              <a:t>また、現時点では妊娠</a:t>
            </a:r>
            <a:r>
              <a:rPr lang="ja-JP" altLang="en-US"/>
              <a:t>を</a:t>
            </a:r>
            <a:r>
              <a:rPr lang="ja-JP" altLang="ja-JP"/>
              <a:t>希望するかわからない場合においても、妊娠</a:t>
            </a:r>
            <a:r>
              <a:rPr lang="ja-JP" altLang="en-US"/>
              <a:t>するために必要な力</a:t>
            </a:r>
            <a:r>
              <a:rPr lang="ja-JP" altLang="ja-JP"/>
              <a:t>、これを「妊よう性」といいますが、「妊よう性」は年齢の影響を受ける、ということを理解することが重要です。</a:t>
            </a:r>
            <a:endParaRPr kumimoji="1" lang="ja-JP" altLang="en-US"/>
          </a:p>
        </p:txBody>
      </p:sp>
      <p:sp>
        <p:nvSpPr>
          <p:cNvPr id="4" name="スライド番号プレースホルダー 3">
            <a:extLst>
              <a:ext uri="{FF2B5EF4-FFF2-40B4-BE49-F238E27FC236}">
                <a16:creationId xmlns:a16="http://schemas.microsoft.com/office/drawing/2014/main" id="{D85FC723-62B0-F08F-39DE-ACDB7C0BEB87}"/>
              </a:ext>
            </a:extLst>
          </p:cNvPr>
          <p:cNvSpPr>
            <a:spLocks noGrp="1"/>
          </p:cNvSpPr>
          <p:nvPr>
            <p:ph type="sldNum" sz="quarter" idx="5"/>
          </p:nvPr>
        </p:nvSpPr>
        <p:spPr/>
        <p:txBody>
          <a:bodyPr/>
          <a:lstStyle/>
          <a:p>
            <a:fld id="{1544ACC3-E37A-1948-985A-B6978EF10C02}" type="slidenum">
              <a:rPr kumimoji="1" lang="ja-JP" altLang="en-US" smtClean="0"/>
              <a:t>21</a:t>
            </a:fld>
            <a:endParaRPr kumimoji="1" lang="ja-JP" altLang="en-US"/>
          </a:p>
        </p:txBody>
      </p:sp>
    </p:spTree>
    <p:extLst>
      <p:ext uri="{BB962C8B-B14F-4D97-AF65-F5344CB8AC3E}">
        <p14:creationId xmlns:p14="http://schemas.microsoft.com/office/powerpoint/2010/main" val="2408538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a:solidFill>
                  <a:schemeClr val="tx1"/>
                </a:solidFill>
                <a:effectLst/>
                <a:latin typeface="+mn-lt"/>
                <a:ea typeface="+mn-ea"/>
                <a:cs typeface="+mn-cs"/>
              </a:rPr>
              <a:t>妊よう性に影響を与える</a:t>
            </a:r>
            <a:r>
              <a:rPr kumimoji="1" lang="ja-JP" altLang="ja-JP" sz="1200" kern="1200">
                <a:solidFill>
                  <a:schemeClr val="tx1"/>
                </a:solidFill>
                <a:effectLst/>
                <a:latin typeface="+mn-lt"/>
                <a:ea typeface="+mn-ea"/>
                <a:cs typeface="+mn-cs"/>
              </a:rPr>
              <a:t>ひとつ</a:t>
            </a:r>
            <a:r>
              <a:rPr kumimoji="1" lang="ja-JP" altLang="en-US" sz="1200" kern="1200">
                <a:solidFill>
                  <a:schemeClr val="tx1"/>
                </a:solidFill>
                <a:effectLst/>
                <a:latin typeface="+mn-lt"/>
                <a:ea typeface="+mn-ea"/>
                <a:cs typeface="+mn-cs"/>
              </a:rPr>
              <a:t>の要因として</a:t>
            </a:r>
            <a:r>
              <a:rPr kumimoji="1" lang="ja-JP" altLang="ja-JP" sz="1200" kern="1200">
                <a:solidFill>
                  <a:schemeClr val="tx1"/>
                </a:solidFill>
                <a:effectLst/>
                <a:latin typeface="+mn-lt"/>
                <a:ea typeface="+mn-ea"/>
                <a:cs typeface="+mn-cs"/>
              </a:rPr>
              <a:t>、卵子の数には限りがあ</a:t>
            </a:r>
            <a:r>
              <a:rPr kumimoji="1" lang="ja-JP" altLang="en-US" sz="1200" kern="1200">
                <a:solidFill>
                  <a:schemeClr val="tx1"/>
                </a:solidFill>
                <a:effectLst/>
                <a:latin typeface="+mn-lt"/>
                <a:ea typeface="+mn-ea"/>
                <a:cs typeface="+mn-cs"/>
              </a:rPr>
              <a:t>ることが挙げられます</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女性が持つ卵子の数は、その女性がお母さんのお腹の中にいるとき、つまり胎児期の時に最も多く、そのあとは増えることなく減っていきます。</a:t>
            </a:r>
          </a:p>
          <a:p>
            <a:r>
              <a:rPr kumimoji="1" lang="ja-JP" altLang="ja-JP" sz="1200" kern="1200">
                <a:solidFill>
                  <a:schemeClr val="tx1"/>
                </a:solidFill>
                <a:effectLst/>
                <a:latin typeface="+mn-lt"/>
                <a:ea typeface="+mn-ea"/>
                <a:cs typeface="+mn-cs"/>
              </a:rPr>
              <a:t>これは、毎日、毎回、新しくつくられる精子とは異なる点となります。</a:t>
            </a:r>
            <a:endParaRPr kumimoji="1" lang="ja-JP" altLang="en-US"/>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22</a:t>
            </a:fld>
            <a:endParaRPr kumimoji="1" lang="ja-JP" altLang="en-US"/>
          </a:p>
        </p:txBody>
      </p:sp>
    </p:spTree>
    <p:extLst>
      <p:ext uri="{BB962C8B-B14F-4D97-AF65-F5344CB8AC3E}">
        <p14:creationId xmlns:p14="http://schemas.microsoft.com/office/powerpoint/2010/main" val="3335122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こちらは、排卵の</a:t>
            </a:r>
            <a:r>
              <a:rPr kumimoji="1" lang="en-US" altLang="ja-JP" sz="1200" kern="120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日前に性交を行った場合の妊娠成功率を示したグラフです。</a:t>
            </a:r>
          </a:p>
          <a:p>
            <a:r>
              <a:rPr kumimoji="1" lang="ja-JP" altLang="ja-JP" sz="1200" kern="1200">
                <a:solidFill>
                  <a:schemeClr val="tx1"/>
                </a:solidFill>
                <a:effectLst/>
                <a:latin typeface="+mn-lt"/>
                <a:ea typeface="+mn-ea"/>
                <a:cs typeface="+mn-cs"/>
              </a:rPr>
              <a:t>排卵の２日前の性交は、妊娠しやすいタイミングであると言われていますが、女性の年齢が進むにつれて妊娠率が低下していくことがわかります。</a:t>
            </a:r>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23</a:t>
            </a:fld>
            <a:endParaRPr kumimoji="1" lang="ja-JP" altLang="en-US"/>
          </a:p>
        </p:txBody>
      </p:sp>
    </p:spTree>
    <p:extLst>
      <p:ext uri="{BB962C8B-B14F-4D97-AF65-F5344CB8AC3E}">
        <p14:creationId xmlns:p14="http://schemas.microsoft.com/office/powerpoint/2010/main" val="1120042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なお、妊娠率については、女性だけでなく、男性も同様に、年齢が高くなるに従って低下していきます。</a:t>
            </a:r>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24</a:t>
            </a:fld>
            <a:endParaRPr kumimoji="1" lang="ja-JP" altLang="en-US"/>
          </a:p>
        </p:txBody>
      </p:sp>
    </p:spTree>
    <p:extLst>
      <p:ext uri="{BB962C8B-B14F-4D97-AF65-F5344CB8AC3E}">
        <p14:creationId xmlns:p14="http://schemas.microsoft.com/office/powerpoint/2010/main" val="3322570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2D357-2C76-BAC6-CC23-A83CD2212F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1ED733-522E-8E70-1330-1AE6A832483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167DBBC-E8C4-CB90-3847-9A1D81BA992C}"/>
              </a:ext>
            </a:extLst>
          </p:cNvPr>
          <p:cNvSpPr>
            <a:spLocks noGrp="1"/>
          </p:cNvSpPr>
          <p:nvPr>
            <p:ph type="body" idx="1"/>
          </p:nvPr>
        </p:nvSpPr>
        <p:spPr/>
        <p:txBody>
          <a:bodyPr/>
          <a:lstStyle/>
          <a:p>
            <a:r>
              <a:rPr kumimoji="1" lang="ja-JP" altLang="en-US"/>
              <a:t>男性で言うと、精子の質の量は生活習慣による要因が関係しています。</a:t>
            </a:r>
            <a:endParaRPr kumimoji="1" lang="en-US" altLang="ja-JP"/>
          </a:p>
          <a:p>
            <a:r>
              <a:rPr kumimoji="1" lang="ja-JP" altLang="en-US"/>
              <a:t>たばこはやはり万病のもとです。煙草は多数の化学物質が含まれ、血流を悪くします。精子数や運動性の良い精子を減らします。酸化ストレスで精子の</a:t>
            </a:r>
            <a:r>
              <a:rPr kumimoji="1" lang="en-US" altLang="ja-JP"/>
              <a:t>DNA</a:t>
            </a:r>
            <a:r>
              <a:rPr kumimoji="1" lang="ja-JP" altLang="en-US"/>
              <a:t>が損傷する恐れもあります。</a:t>
            </a:r>
            <a:endParaRPr kumimoji="1" lang="en-US" altLang="ja-JP"/>
          </a:p>
          <a:p>
            <a:r>
              <a:rPr kumimoji="1" lang="ja-JP" altLang="en-US"/>
              <a:t>お酒については多少であれば問題ないデータが多いですが、過度な飲酒は精子所見を悪化させます。</a:t>
            </a:r>
            <a:endParaRPr kumimoji="1" lang="en-US" altLang="ja-JP"/>
          </a:p>
          <a:p>
            <a:r>
              <a:rPr kumimoji="1" lang="ja-JP" altLang="en-US"/>
              <a:t>個人差は大きいですが年齢とともに精子力は下がっていきます。</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メタボ対策も重要です。</a:t>
            </a:r>
            <a:endParaRPr kumimoji="1" lang="en-US" altLang="ja-JP"/>
          </a:p>
          <a:p>
            <a:r>
              <a:rPr kumimoji="1" lang="ja-JP" altLang="en-US"/>
              <a:t>運動不足や長時間の座位など、現代人特有の生活にも注意が必要です。</a:t>
            </a:r>
            <a:endParaRPr kumimoji="1" lang="en-US" altLang="ja-JP"/>
          </a:p>
          <a:p>
            <a:r>
              <a:rPr kumimoji="1" lang="ja-JP" altLang="en-US"/>
              <a:t>さらに重要なことは、精巣は温めないようにした方が良いということです。精巣は陰嚢という袋に入っていて体の表面にあります。</a:t>
            </a:r>
            <a:endParaRPr kumimoji="1" lang="en-US" altLang="ja-JP"/>
          </a:p>
          <a:p>
            <a:r>
              <a:rPr kumimoji="1" lang="ja-JP" altLang="en-US"/>
              <a:t>その状態で他の臓器より</a:t>
            </a:r>
            <a:r>
              <a:rPr kumimoji="1" lang="en-US" altLang="ja-JP"/>
              <a:t>2-4</a:t>
            </a:r>
            <a:r>
              <a:rPr kumimoji="1" lang="ja-JP" altLang="en-US"/>
              <a:t>度冷えているのが良い状態で、正常な精子を作るのに必要です。陰嚢温度が</a:t>
            </a:r>
            <a:r>
              <a:rPr kumimoji="1" lang="en-US" altLang="ja-JP"/>
              <a:t>1</a:t>
            </a:r>
            <a:r>
              <a:rPr kumimoji="1" lang="ja-JP" altLang="en-US"/>
              <a:t>度上がると精子濃度が４０％下がるという報告があります。</a:t>
            </a:r>
            <a:endParaRPr kumimoji="1" lang="en-US" altLang="ja-JP"/>
          </a:p>
          <a:p>
            <a:r>
              <a:rPr kumimoji="1" lang="ja-JP" altLang="en-US"/>
              <a:t>妊活中はサウナや長風呂は避けた方が良いでしょう。膝上でのパソコン作業も要注意です。</a:t>
            </a:r>
          </a:p>
          <a:p>
            <a:r>
              <a:rPr kumimoji="1" lang="ja-JP" altLang="en-US"/>
              <a:t>また、注意が必要なのは禁欲期間が長いほど古い精子がたまって精液全体の質が悪化することです。さらに精子の</a:t>
            </a:r>
            <a:r>
              <a:rPr kumimoji="1" lang="en-US" altLang="ja-JP"/>
              <a:t>DNA</a:t>
            </a:r>
            <a:r>
              <a:rPr kumimoji="1" lang="ja-JP" altLang="en-US"/>
              <a:t>の損傷率は射精しない期間が延びるほど悪化しています。</a:t>
            </a:r>
            <a:endParaRPr kumimoji="1" lang="en-US" altLang="ja-JP"/>
          </a:p>
          <a:p>
            <a:r>
              <a:rPr kumimoji="1" lang="ja-JP" altLang="en-US"/>
              <a:t>睡眠不足も良くありません。</a:t>
            </a:r>
            <a:r>
              <a:rPr kumimoji="1" lang="en-US" altLang="ja-JP"/>
              <a:t>7-8</a:t>
            </a:r>
            <a:r>
              <a:rPr kumimoji="1" lang="ja-JP" altLang="en-US"/>
              <a:t>時間の睡眠が最も良いという報告があります。</a:t>
            </a:r>
            <a:endParaRPr kumimoji="1" lang="en-US" altLang="ja-JP"/>
          </a:p>
        </p:txBody>
      </p:sp>
      <p:sp>
        <p:nvSpPr>
          <p:cNvPr id="4" name="スライド番号プレースホルダー 3">
            <a:extLst>
              <a:ext uri="{FF2B5EF4-FFF2-40B4-BE49-F238E27FC236}">
                <a16:creationId xmlns:a16="http://schemas.microsoft.com/office/drawing/2014/main" id="{AE7E90A7-9927-F43E-8DFD-F998C0D15147}"/>
              </a:ext>
            </a:extLst>
          </p:cNvPr>
          <p:cNvSpPr>
            <a:spLocks noGrp="1"/>
          </p:cNvSpPr>
          <p:nvPr>
            <p:ph type="sldNum" sz="quarter" idx="5"/>
          </p:nvPr>
        </p:nvSpPr>
        <p:spPr/>
        <p:txBody>
          <a:bodyPr/>
          <a:lstStyle/>
          <a:p>
            <a:fld id="{1544ACC3-E37A-1948-985A-B6978EF10C02}" type="slidenum">
              <a:rPr kumimoji="1" lang="ja-JP" altLang="en-US" smtClean="0"/>
              <a:t>25</a:t>
            </a:fld>
            <a:endParaRPr kumimoji="1" lang="ja-JP" altLang="en-US"/>
          </a:p>
        </p:txBody>
      </p:sp>
    </p:spTree>
    <p:extLst>
      <p:ext uri="{BB962C8B-B14F-4D97-AF65-F5344CB8AC3E}">
        <p14:creationId xmlns:p14="http://schemas.microsoft.com/office/powerpoint/2010/main" val="3413430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C6041-9135-CFB3-7B7A-02D039636B3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991226E-001C-6E79-0356-6C749BC39A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1D938A-7E97-3694-3235-131CAE75E615}"/>
              </a:ext>
            </a:extLst>
          </p:cNvPr>
          <p:cNvSpPr>
            <a:spLocks noGrp="1"/>
          </p:cNvSpPr>
          <p:nvPr>
            <p:ph type="body" idx="1"/>
          </p:nvPr>
        </p:nvSpPr>
        <p:spPr/>
        <p:txBody>
          <a:bodyPr/>
          <a:lstStyle/>
          <a:p>
            <a:r>
              <a:rPr lang="ja-JP" altLang="en-US"/>
              <a:t>次は</a:t>
            </a:r>
            <a:r>
              <a:rPr lang="ja-JP" altLang="ja-JP"/>
              <a:t>、</a:t>
            </a:r>
            <a:r>
              <a:rPr lang="ja-JP" altLang="en-US"/>
              <a:t>適正体重</a:t>
            </a:r>
            <a:r>
              <a:rPr lang="ja-JP" altLang="ja-JP"/>
              <a:t>についてです。</a:t>
            </a:r>
          </a:p>
          <a:p>
            <a:r>
              <a:rPr lang="ja-JP" altLang="ja-JP"/>
              <a:t> </a:t>
            </a:r>
          </a:p>
        </p:txBody>
      </p:sp>
      <p:sp>
        <p:nvSpPr>
          <p:cNvPr id="4" name="スライド番号プレースホルダー 3">
            <a:extLst>
              <a:ext uri="{FF2B5EF4-FFF2-40B4-BE49-F238E27FC236}">
                <a16:creationId xmlns:a16="http://schemas.microsoft.com/office/drawing/2014/main" id="{8AAADBB8-D071-60DA-BA6A-1C0A600B23EC}"/>
              </a:ext>
            </a:extLst>
          </p:cNvPr>
          <p:cNvSpPr>
            <a:spLocks noGrp="1"/>
          </p:cNvSpPr>
          <p:nvPr>
            <p:ph type="sldNum" sz="quarter" idx="5"/>
          </p:nvPr>
        </p:nvSpPr>
        <p:spPr/>
        <p:txBody>
          <a:bodyPr/>
          <a:lstStyle/>
          <a:p>
            <a:fld id="{1544ACC3-E37A-1948-985A-B6978EF10C02}" type="slidenum">
              <a:rPr kumimoji="1" lang="ja-JP" altLang="en-US" smtClean="0"/>
              <a:t>26</a:t>
            </a:fld>
            <a:endParaRPr kumimoji="1" lang="ja-JP" altLang="en-US"/>
          </a:p>
        </p:txBody>
      </p:sp>
    </p:spTree>
    <p:extLst>
      <p:ext uri="{BB962C8B-B14F-4D97-AF65-F5344CB8AC3E}">
        <p14:creationId xmlns:p14="http://schemas.microsoft.com/office/powerpoint/2010/main" val="3419417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a:t>まずは自分の</a:t>
            </a:r>
            <a:r>
              <a:rPr lang="en-US" altLang="ja-JP"/>
              <a:t>BMI</a:t>
            </a:r>
            <a:r>
              <a:rPr lang="ja-JP" altLang="ja-JP"/>
              <a:t>を知るところから始めてみましょう。</a:t>
            </a:r>
            <a:endParaRPr lang="en-US" altLang="ja-JP"/>
          </a:p>
          <a:p>
            <a:r>
              <a:rPr lang="en-US" altLang="ja-JP"/>
              <a:t>BMI</a:t>
            </a:r>
            <a:r>
              <a:rPr lang="ja-JP" altLang="ja-JP"/>
              <a:t>、ボディ・マス・インデックスとは、体重と身長から計算される数値です。</a:t>
            </a:r>
            <a:endParaRPr lang="en-US" altLang="ja-JP"/>
          </a:p>
          <a:p>
            <a:r>
              <a:rPr lang="ja-JP" altLang="ja-JP"/>
              <a:t>18.5未満を低体重・やせ、25以上</a:t>
            </a:r>
            <a:r>
              <a:rPr lang="ja-JP" altLang="en-US"/>
              <a:t>を</a:t>
            </a:r>
            <a:r>
              <a:rPr lang="ja-JP" altLang="ja-JP"/>
              <a:t>肥満、その間</a:t>
            </a:r>
            <a:r>
              <a:rPr lang="ja-JP" altLang="en-US"/>
              <a:t>を</a:t>
            </a:r>
            <a:r>
              <a:rPr lang="ja-JP" altLang="ja-JP"/>
              <a:t>普通体重と</a:t>
            </a:r>
            <a:r>
              <a:rPr lang="ja-JP" altLang="en-US"/>
              <a:t>いいます。</a:t>
            </a:r>
            <a:br>
              <a:rPr lang="en-US" altLang="ja-JP"/>
            </a:br>
            <a:r>
              <a:rPr kumimoji="1" lang="ja-JP" altLang="ja-JP" sz="1200" kern="1200">
                <a:solidFill>
                  <a:schemeClr val="tx1"/>
                </a:solidFill>
                <a:effectLst/>
                <a:latin typeface="+mn-lt"/>
                <a:ea typeface="+mn-ea"/>
                <a:cs typeface="+mn-cs"/>
              </a:rPr>
              <a:t>適正体重の目安として、</a:t>
            </a:r>
            <a:r>
              <a:rPr kumimoji="1" lang="en-US" altLang="ja-JP" sz="1200" kern="1200">
                <a:solidFill>
                  <a:schemeClr val="tx1"/>
                </a:solidFill>
                <a:effectLst/>
                <a:latin typeface="+mn-lt"/>
                <a:ea typeface="+mn-ea"/>
                <a:cs typeface="+mn-cs"/>
              </a:rPr>
              <a:t>BMI18.5</a:t>
            </a:r>
            <a:r>
              <a:rPr kumimoji="1" lang="ja-JP" altLang="ja-JP" sz="1200" kern="1200">
                <a:solidFill>
                  <a:schemeClr val="tx1"/>
                </a:solidFill>
                <a:effectLst/>
                <a:latin typeface="+mn-lt"/>
                <a:ea typeface="+mn-ea"/>
                <a:cs typeface="+mn-cs"/>
              </a:rPr>
              <a:t>から</a:t>
            </a:r>
            <a:r>
              <a:rPr kumimoji="1" lang="en-US" altLang="ja-JP" sz="1200" kern="1200">
                <a:solidFill>
                  <a:schemeClr val="tx1"/>
                </a:solidFill>
                <a:effectLst/>
                <a:latin typeface="+mn-lt"/>
                <a:ea typeface="+mn-ea"/>
                <a:cs typeface="+mn-cs"/>
              </a:rPr>
              <a:t>25</a:t>
            </a:r>
            <a:r>
              <a:rPr kumimoji="1" lang="ja-JP" altLang="ja-JP" sz="1200" kern="1200">
                <a:solidFill>
                  <a:schemeClr val="tx1"/>
                </a:solidFill>
                <a:effectLst/>
                <a:latin typeface="+mn-lt"/>
                <a:ea typeface="+mn-ea"/>
                <a:cs typeface="+mn-cs"/>
              </a:rPr>
              <a:t>の範囲内を目指</a:t>
            </a:r>
            <a:r>
              <a:rPr kumimoji="1" lang="ja-JP" altLang="en-US" sz="1200" kern="1200">
                <a:solidFill>
                  <a:schemeClr val="tx1"/>
                </a:solidFill>
                <a:effectLst/>
                <a:latin typeface="+mn-lt"/>
                <a:ea typeface="+mn-ea"/>
                <a:cs typeface="+mn-cs"/>
              </a:rPr>
              <a:t>し、</a:t>
            </a:r>
            <a:r>
              <a:rPr lang="ja-JP" altLang="ja-JP"/>
              <a:t>維持することは、健康に過ごすため</a:t>
            </a:r>
            <a:r>
              <a:rPr lang="ja-JP" altLang="en-US"/>
              <a:t>だけでなく、</a:t>
            </a:r>
            <a:r>
              <a:rPr lang="ja-JP" altLang="ja-JP"/>
              <a:t>妊娠・出産に</a:t>
            </a:r>
            <a:r>
              <a:rPr lang="ja-JP" altLang="en-US"/>
              <a:t>おいても、</a:t>
            </a:r>
            <a:r>
              <a:rPr lang="ja-JP" altLang="ja-JP"/>
              <a:t>重要な要素</a:t>
            </a:r>
            <a:r>
              <a:rPr lang="ja-JP" altLang="en-US"/>
              <a:t>となります。</a:t>
            </a:r>
            <a:endParaRPr kumimoji="1" lang="ja-JP" altLang="en-US"/>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27</a:t>
            </a:fld>
            <a:endParaRPr kumimoji="1" lang="ja-JP" altLang="en-US"/>
          </a:p>
        </p:txBody>
      </p:sp>
    </p:spTree>
    <p:extLst>
      <p:ext uri="{BB962C8B-B14F-4D97-AF65-F5344CB8AC3E}">
        <p14:creationId xmlns:p14="http://schemas.microsoft.com/office/powerpoint/2010/main" val="258261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2EB6B-F022-935B-D8D9-3DC096F382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BD0790-3C9A-F423-6A03-5150DEBE038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182A4CB-6779-2C67-42C8-2BFA2781D6F4}"/>
              </a:ext>
            </a:extLst>
          </p:cNvPr>
          <p:cNvSpPr>
            <a:spLocks noGrp="1"/>
          </p:cNvSpPr>
          <p:nvPr>
            <p:ph type="body" idx="1"/>
          </p:nvPr>
        </p:nvSpPr>
        <p:spPr/>
        <p:txBody>
          <a:bodyPr/>
          <a:lstStyle/>
          <a:p>
            <a:r>
              <a:rPr kumimoji="1" lang="ja-JP" altLang="ja-JP" sz="1200" kern="1200">
                <a:solidFill>
                  <a:schemeClr val="tx1"/>
                </a:solidFill>
                <a:effectLst/>
                <a:latin typeface="+mn-lt"/>
                <a:ea typeface="+mn-ea"/>
                <a:cs typeface="+mn-cs"/>
              </a:rPr>
              <a:t>日本では、</a:t>
            </a:r>
            <a:r>
              <a:rPr kumimoji="1" lang="en-US" altLang="ja-JP" sz="1200" kern="1200">
                <a:solidFill>
                  <a:schemeClr val="tx1"/>
                </a:solidFill>
                <a:effectLst/>
                <a:latin typeface="+mn-lt"/>
                <a:ea typeface="+mn-ea"/>
                <a:cs typeface="+mn-cs"/>
              </a:rPr>
              <a:t>1970</a:t>
            </a:r>
            <a:r>
              <a:rPr kumimoji="1" lang="ja-JP" altLang="ja-JP" sz="1200" kern="1200">
                <a:solidFill>
                  <a:schemeClr val="tx1"/>
                </a:solidFill>
                <a:effectLst/>
                <a:latin typeface="+mn-lt"/>
                <a:ea typeface="+mn-ea"/>
                <a:cs typeface="+mn-cs"/>
              </a:rPr>
              <a:t>年頃から</a:t>
            </a:r>
            <a:r>
              <a:rPr kumimoji="1" lang="en-US" altLang="ja-JP" sz="1200" kern="1200">
                <a:solidFill>
                  <a:schemeClr val="tx1"/>
                </a:solidFill>
                <a:effectLst/>
                <a:latin typeface="+mn-lt"/>
                <a:ea typeface="+mn-ea"/>
                <a:cs typeface="+mn-cs"/>
              </a:rPr>
              <a:t>2000</a:t>
            </a:r>
            <a:r>
              <a:rPr kumimoji="1" lang="ja-JP" altLang="ja-JP" sz="1200" kern="1200">
                <a:solidFill>
                  <a:schemeClr val="tx1"/>
                </a:solidFill>
                <a:effectLst/>
                <a:latin typeface="+mn-lt"/>
                <a:ea typeface="+mn-ea"/>
                <a:cs typeface="+mn-cs"/>
              </a:rPr>
              <a:t>年代にかけて、出生数における低出生体重児、つまり生まれた時の体重が</a:t>
            </a:r>
            <a:r>
              <a:rPr kumimoji="1" lang="en-US" altLang="ja-JP" sz="1200" kern="1200">
                <a:solidFill>
                  <a:schemeClr val="tx1"/>
                </a:solidFill>
                <a:effectLst/>
                <a:latin typeface="+mn-lt"/>
                <a:ea typeface="+mn-ea"/>
                <a:cs typeface="+mn-cs"/>
              </a:rPr>
              <a:t>2500</a:t>
            </a:r>
            <a:r>
              <a:rPr kumimoji="1" lang="ja-JP" altLang="ja-JP" sz="1200" kern="1200">
                <a:solidFill>
                  <a:schemeClr val="tx1"/>
                </a:solidFill>
                <a:effectLst/>
                <a:latin typeface="+mn-lt"/>
                <a:ea typeface="+mn-ea"/>
                <a:cs typeface="+mn-cs"/>
              </a:rPr>
              <a:t>グラム未満の児の割合が増加し、それ以降は約</a:t>
            </a:r>
            <a:r>
              <a:rPr kumimoji="1" lang="en-US" altLang="ja-JP" sz="1200" kern="1200">
                <a:solidFill>
                  <a:schemeClr val="tx1"/>
                </a:solidFill>
                <a:effectLst/>
                <a:latin typeface="+mn-lt"/>
                <a:ea typeface="+mn-ea"/>
                <a:cs typeface="+mn-cs"/>
              </a:rPr>
              <a:t>9.5</a:t>
            </a:r>
            <a:r>
              <a:rPr kumimoji="1" lang="ja-JP" altLang="ja-JP" sz="1200" kern="1200">
                <a:solidFill>
                  <a:schemeClr val="tx1"/>
                </a:solidFill>
                <a:effectLst/>
                <a:latin typeface="+mn-lt"/>
                <a:ea typeface="+mn-ea"/>
                <a:cs typeface="+mn-cs"/>
              </a:rPr>
              <a:t>％前後にて、横ばいで推移しています。</a:t>
            </a:r>
          </a:p>
          <a:p>
            <a:r>
              <a:rPr kumimoji="1" lang="ja-JP" altLang="ja-JP" sz="1200" kern="1200">
                <a:solidFill>
                  <a:schemeClr val="tx1"/>
                </a:solidFill>
                <a:effectLst/>
                <a:latin typeface="+mn-lt"/>
                <a:ea typeface="+mn-ea"/>
                <a:cs typeface="+mn-cs"/>
              </a:rPr>
              <a:t>低出生体重児が増えている原因はさまざまありますが、その一つに、妊娠前の女性の「やせ」があげられます。</a:t>
            </a:r>
          </a:p>
          <a:p>
            <a:endParaRPr kumimoji="1" lang="ja-JP" altLang="en-US"/>
          </a:p>
        </p:txBody>
      </p:sp>
      <p:sp>
        <p:nvSpPr>
          <p:cNvPr id="4" name="スライド番号プレースホルダー 3">
            <a:extLst>
              <a:ext uri="{FF2B5EF4-FFF2-40B4-BE49-F238E27FC236}">
                <a16:creationId xmlns:a16="http://schemas.microsoft.com/office/drawing/2014/main" id="{1049A284-0163-F355-59A9-084850ADC3F1}"/>
              </a:ext>
            </a:extLst>
          </p:cNvPr>
          <p:cNvSpPr>
            <a:spLocks noGrp="1"/>
          </p:cNvSpPr>
          <p:nvPr>
            <p:ph type="sldNum" sz="quarter" idx="5"/>
          </p:nvPr>
        </p:nvSpPr>
        <p:spPr/>
        <p:txBody>
          <a:bodyPr/>
          <a:lstStyle/>
          <a:p>
            <a:fld id="{1544ACC3-E37A-1948-985A-B6978EF10C02}" type="slidenum">
              <a:rPr kumimoji="1" lang="ja-JP" altLang="en-US" smtClean="0"/>
              <a:t>28</a:t>
            </a:fld>
            <a:endParaRPr kumimoji="1" lang="ja-JP" altLang="en-US"/>
          </a:p>
        </p:txBody>
      </p:sp>
    </p:spTree>
    <p:extLst>
      <p:ext uri="{BB962C8B-B14F-4D97-AF65-F5344CB8AC3E}">
        <p14:creationId xmlns:p14="http://schemas.microsoft.com/office/powerpoint/2010/main" val="2856559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こちらは、都内の女子大学生を対象に、女子大生自身の実際の</a:t>
            </a:r>
            <a:r>
              <a:rPr kumimoji="1" lang="en-US" altLang="ja-JP" sz="1200" kern="1200">
                <a:solidFill>
                  <a:schemeClr val="tx1"/>
                </a:solidFill>
                <a:effectLst/>
                <a:latin typeface="+mn-lt"/>
                <a:ea typeface="+mn-ea"/>
                <a:cs typeface="+mn-cs"/>
              </a:rPr>
              <a:t>BMI</a:t>
            </a:r>
            <a:r>
              <a:rPr kumimoji="1" lang="ja-JP" altLang="ja-JP" sz="1200" kern="1200">
                <a:solidFill>
                  <a:schemeClr val="tx1"/>
                </a:solidFill>
                <a:effectLst/>
                <a:latin typeface="+mn-lt"/>
                <a:ea typeface="+mn-ea"/>
                <a:cs typeface="+mn-cs"/>
              </a:rPr>
              <a:t>と、理想としている</a:t>
            </a:r>
            <a:r>
              <a:rPr kumimoji="1" lang="en-US" altLang="ja-JP" sz="1200" kern="1200">
                <a:solidFill>
                  <a:schemeClr val="tx1"/>
                </a:solidFill>
                <a:effectLst/>
                <a:latin typeface="+mn-lt"/>
                <a:ea typeface="+mn-ea"/>
                <a:cs typeface="+mn-cs"/>
              </a:rPr>
              <a:t>BMI</a:t>
            </a:r>
            <a:r>
              <a:rPr kumimoji="1" lang="ja-JP" altLang="ja-JP" sz="1200" kern="1200">
                <a:solidFill>
                  <a:schemeClr val="tx1"/>
                </a:solidFill>
                <a:effectLst/>
                <a:latin typeface="+mn-lt"/>
                <a:ea typeface="+mn-ea"/>
                <a:cs typeface="+mn-cs"/>
              </a:rPr>
              <a:t>を調査した際の調査結果です。</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特定の集団を対象とした調査のため偏りはありますが、若い女性たちの意識を知る上で一つの参考になります。</a:t>
            </a:r>
          </a:p>
          <a:p>
            <a:r>
              <a:rPr kumimoji="1" lang="ja-JP" altLang="ja-JP" sz="1200" kern="1200">
                <a:solidFill>
                  <a:schemeClr val="tx1"/>
                </a:solidFill>
                <a:effectLst/>
                <a:latin typeface="+mn-lt"/>
                <a:ea typeface="+mn-ea"/>
                <a:cs typeface="+mn-cs"/>
              </a:rPr>
              <a:t>当調査における学生の平均年齢は</a:t>
            </a:r>
            <a:r>
              <a:rPr kumimoji="1" lang="en-US" altLang="ja-JP" sz="1200" kern="120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０歳でしたが、約３割が</a:t>
            </a:r>
            <a:r>
              <a:rPr kumimoji="1" lang="en-US" altLang="ja-JP" sz="1200" kern="1200">
                <a:solidFill>
                  <a:schemeClr val="tx1"/>
                </a:solidFill>
                <a:effectLst/>
                <a:latin typeface="+mn-lt"/>
                <a:ea typeface="+mn-ea"/>
                <a:cs typeface="+mn-cs"/>
              </a:rPr>
              <a:t>BMI18.5</a:t>
            </a:r>
            <a:r>
              <a:rPr kumimoji="1" lang="ja-JP" altLang="ja-JP" sz="1200" kern="1200">
                <a:solidFill>
                  <a:schemeClr val="tx1"/>
                </a:solidFill>
                <a:effectLst/>
                <a:latin typeface="+mn-lt"/>
                <a:ea typeface="+mn-ea"/>
                <a:cs typeface="+mn-cs"/>
              </a:rPr>
              <a:t>未満の「やせ」となっていました。</a:t>
            </a:r>
          </a:p>
          <a:p>
            <a:r>
              <a:rPr kumimoji="1" lang="ja-JP" altLang="ja-JP" sz="1200" kern="1200">
                <a:solidFill>
                  <a:schemeClr val="tx1"/>
                </a:solidFill>
                <a:effectLst/>
                <a:latin typeface="+mn-lt"/>
                <a:ea typeface="+mn-ea"/>
                <a:cs typeface="+mn-cs"/>
              </a:rPr>
              <a:t>また、既に「やせ」であるにも関わらず、理想としているBMIについてはさらに「やせたい」という答えも多くあがっています。</a:t>
            </a:r>
            <a:endParaRPr kumimoji="1" lang="ja-JP" altLang="en-US"/>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29</a:t>
            </a:fld>
            <a:endParaRPr kumimoji="1" lang="ja-JP" altLang="en-US"/>
          </a:p>
        </p:txBody>
      </p:sp>
    </p:spTree>
    <p:extLst>
      <p:ext uri="{BB962C8B-B14F-4D97-AF65-F5344CB8AC3E}">
        <p14:creationId xmlns:p14="http://schemas.microsoft.com/office/powerpoint/2010/main" val="577392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49BE9-5662-A334-6604-84B46112B39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700B7A-FD1C-5F1A-60C4-EFD80A3C006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9F0D8D3-9267-7BAA-3842-3DC10EF981AC}"/>
              </a:ext>
            </a:extLst>
          </p:cNvPr>
          <p:cNvSpPr>
            <a:spLocks noGrp="1"/>
          </p:cNvSpPr>
          <p:nvPr>
            <p:ph type="body" idx="1"/>
          </p:nvPr>
        </p:nvSpPr>
        <p:spPr/>
        <p:txBody>
          <a:bodyPr/>
          <a:lstStyle/>
          <a:p>
            <a:pPr marL="0" indent="0">
              <a:buNone/>
            </a:pPr>
            <a:r>
              <a:rPr kumimoji="1" lang="ja-JP" altLang="en-US" sz="1200" b="0" i="0" kern="1200">
                <a:solidFill>
                  <a:schemeClr val="tx1"/>
                </a:solidFill>
                <a:effectLst/>
                <a:latin typeface="+mn-lt"/>
                <a:ea typeface="+mn-ea"/>
                <a:cs typeface="+mn-cs"/>
              </a:rPr>
              <a:t> </a:t>
            </a:r>
            <a:r>
              <a:rPr lang="ja-JP" altLang="en-US"/>
              <a:t>プレコンセプションケアは元来、周産期死亡率の低下や新生児予後の改善を目的とした、健康な妊娠・出産を目指す「妊娠前のケア」という概念でした。</a:t>
            </a:r>
            <a:endParaRPr lang="en-US" altLang="ja-JP"/>
          </a:p>
          <a:p>
            <a:pPr marL="0" indent="0">
              <a:buNone/>
            </a:pPr>
            <a:r>
              <a:rPr lang="ja-JP" altLang="en-US">
                <a:solidFill>
                  <a:schemeClr val="tx1"/>
                </a:solidFill>
              </a:rPr>
              <a:t>また、</a:t>
            </a:r>
            <a:r>
              <a:rPr lang="en-US" altLang="ja-JP">
                <a:solidFill>
                  <a:schemeClr val="tx1"/>
                </a:solidFill>
              </a:rPr>
              <a:t>SRHR</a:t>
            </a:r>
            <a:r>
              <a:rPr lang="ja-JP" altLang="en-US">
                <a:solidFill>
                  <a:schemeClr val="tx1"/>
                </a:solidFill>
              </a:rPr>
              <a:t>：セクシャル・リプロダクティブ・ヘルス</a:t>
            </a:r>
            <a:r>
              <a:rPr lang="en-US" altLang="ja-JP">
                <a:solidFill>
                  <a:schemeClr val="tx1"/>
                </a:solidFill>
              </a:rPr>
              <a:t>/</a:t>
            </a:r>
            <a:r>
              <a:rPr lang="ja-JP" altLang="en-US">
                <a:solidFill>
                  <a:schemeClr val="tx1"/>
                </a:solidFill>
              </a:rPr>
              <a:t>ライツとは、性と生殖に関する健康について、自分の意思が尊重され、自分の</a:t>
            </a:r>
            <a:r>
              <a:rPr lang="ja-JP" altLang="en-US" baseline="0">
                <a:solidFill>
                  <a:schemeClr val="tx1"/>
                </a:solidFill>
              </a:rPr>
              <a:t>身体</a:t>
            </a:r>
            <a:r>
              <a:rPr lang="ja-JP" altLang="en-US">
                <a:solidFill>
                  <a:schemeClr val="tx1"/>
                </a:solidFill>
              </a:rPr>
              <a:t>に関することを自分自身で決められる権利のことです。</a:t>
            </a:r>
            <a:endParaRPr lang="en-US" altLang="ja-JP">
              <a:solidFill>
                <a:schemeClr val="tx1"/>
              </a:solidFill>
            </a:endParaRPr>
          </a:p>
          <a:p>
            <a:pPr marL="0" indent="0">
              <a:buNone/>
            </a:pPr>
            <a:r>
              <a:rPr lang="ja-JP" altLang="en-US">
                <a:solidFill>
                  <a:schemeClr val="tx1"/>
                </a:solidFill>
              </a:rPr>
              <a:t>結婚するか、しないか、こどもを産むか、産まないか、産むとすればいつ、何人、どのくらいの間隔でなどを選択・決定すること：自己決定権</a:t>
            </a:r>
            <a:r>
              <a:rPr lang="en-US" altLang="ja-JP">
                <a:solidFill>
                  <a:schemeClr val="tx1"/>
                </a:solidFill>
              </a:rPr>
              <a:t> </a:t>
            </a:r>
            <a:r>
              <a:rPr lang="ja-JP" altLang="en-US">
                <a:solidFill>
                  <a:schemeClr val="tx1"/>
                </a:solidFill>
              </a:rPr>
              <a:t>は、基本的人権のひとつです。性別や将来の妊娠・出産の希望にかかわらず、すべての人に当てはまるのがプレコンセプションケアです。</a:t>
            </a:r>
            <a:endParaRPr lang="en-US" altLang="ja-JP">
              <a:solidFill>
                <a:schemeClr val="tx1"/>
              </a:solidFill>
            </a:endParaRPr>
          </a:p>
          <a:p>
            <a:endParaRPr kumimoji="1" lang="ja-JP" altLang="ja-JP" sz="1200" kern="120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CE8ED984-51E3-77F9-A0A2-F1CA55E2CA3D}"/>
              </a:ext>
            </a:extLst>
          </p:cNvPr>
          <p:cNvSpPr>
            <a:spLocks noGrp="1"/>
          </p:cNvSpPr>
          <p:nvPr>
            <p:ph type="sldNum" sz="quarter" idx="5"/>
          </p:nvPr>
        </p:nvSpPr>
        <p:spPr/>
        <p:txBody>
          <a:bodyPr/>
          <a:lstStyle/>
          <a:p>
            <a:fld id="{C9A5E407-F3B5-534E-9D42-E8589F9CB05C}" type="slidenum">
              <a:rPr kumimoji="1" lang="ja-JP" altLang="en-US" smtClean="0"/>
              <a:t>3</a:t>
            </a:fld>
            <a:endParaRPr kumimoji="1" lang="ja-JP" altLang="en-US"/>
          </a:p>
        </p:txBody>
      </p:sp>
    </p:spTree>
    <p:extLst>
      <p:ext uri="{BB962C8B-B14F-4D97-AF65-F5344CB8AC3E}">
        <p14:creationId xmlns:p14="http://schemas.microsoft.com/office/powerpoint/2010/main" val="838792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effectLst/>
              </a:rPr>
              <a:t>女性の</a:t>
            </a:r>
            <a:r>
              <a:rPr lang="en-US" altLang="ja-JP">
                <a:effectLst/>
              </a:rPr>
              <a:t>1</a:t>
            </a:r>
            <a:r>
              <a:rPr lang="ja-JP" altLang="en-US">
                <a:effectLst/>
              </a:rPr>
              <a:t>日あたりのエネルギー摂取量の平均値の推移を見てみると、</a:t>
            </a:r>
            <a:r>
              <a:rPr lang="en-US" altLang="ja-JP">
                <a:effectLst/>
              </a:rPr>
              <a:t>20</a:t>
            </a:r>
            <a:r>
              <a:rPr lang="ja-JP" altLang="en-US">
                <a:effectLst/>
              </a:rPr>
              <a:t>歳代の女性のエネルギー摂取量の平均値は、平成</a:t>
            </a:r>
            <a:r>
              <a:rPr lang="en-US" altLang="ja-JP">
                <a:effectLst/>
              </a:rPr>
              <a:t>7</a:t>
            </a:r>
            <a:r>
              <a:rPr lang="ja-JP" altLang="en-US">
                <a:effectLst/>
              </a:rPr>
              <a:t>年では</a:t>
            </a:r>
            <a:r>
              <a:rPr lang="en-US" altLang="ja-JP">
                <a:effectLst/>
              </a:rPr>
              <a:t>1,866kcal</a:t>
            </a:r>
            <a:r>
              <a:rPr lang="ja-JP" altLang="en-US">
                <a:effectLst/>
              </a:rPr>
              <a:t>であったのに対し、最近の調査では</a:t>
            </a:r>
            <a:r>
              <a:rPr lang="en-US" altLang="ja-JP">
                <a:effectLst/>
              </a:rPr>
              <a:t>1630kcal</a:t>
            </a:r>
            <a:r>
              <a:rPr lang="ja-JP" altLang="en-US">
                <a:effectLst/>
              </a:rPr>
              <a:t>まで減少しています。</a:t>
            </a:r>
          </a:p>
          <a:p>
            <a:br>
              <a:rPr lang="ja-JP" altLang="en-US">
                <a:effectLst/>
              </a:rPr>
            </a:br>
            <a:endParaRPr kumimoji="1" lang="en-US" altLang="ja-JP"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30</a:t>
            </a:fld>
            <a:endParaRPr kumimoji="1" lang="ja-JP" altLang="en-US"/>
          </a:p>
        </p:txBody>
      </p:sp>
    </p:spTree>
    <p:extLst>
      <p:ext uri="{BB962C8B-B14F-4D97-AF65-F5344CB8AC3E}">
        <p14:creationId xmlns:p14="http://schemas.microsoft.com/office/powerpoint/2010/main" val="740466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妊娠前のやせの女性から生まれた小さな赤ちゃんが、何故小児期から生活習慣病のリスクが高くなるか、もう少し深堀していきたいと思います。</a:t>
            </a:r>
          </a:p>
          <a:p>
            <a:r>
              <a:rPr kumimoji="1" lang="ja-JP" altLang="ja-JP" sz="1200" kern="1200">
                <a:solidFill>
                  <a:schemeClr val="tx1"/>
                </a:solidFill>
                <a:effectLst/>
                <a:latin typeface="+mn-lt"/>
                <a:ea typeface="+mn-ea"/>
                <a:cs typeface="+mn-cs"/>
              </a:rPr>
              <a:t>やせの女性では、胎児への必要な栄養が十分に供給されない状況が続きます。</a:t>
            </a:r>
          </a:p>
          <a:p>
            <a:r>
              <a:rPr kumimoji="1" lang="ja-JP" altLang="ja-JP" sz="1200" kern="1200">
                <a:solidFill>
                  <a:schemeClr val="tx1"/>
                </a:solidFill>
                <a:effectLst/>
                <a:latin typeface="+mn-lt"/>
                <a:ea typeface="+mn-ea"/>
                <a:cs typeface="+mn-cs"/>
              </a:rPr>
              <a:t>さらに、</a:t>
            </a:r>
            <a:r>
              <a:rPr kumimoji="1" lang="en-US" altLang="ja-JP" sz="1200" kern="1200">
                <a:solidFill>
                  <a:schemeClr val="tx1"/>
                </a:solidFill>
                <a:effectLst/>
                <a:latin typeface="+mn-lt"/>
                <a:ea typeface="+mn-ea"/>
                <a:cs typeface="+mn-cs"/>
              </a:rPr>
              <a:t>DNA</a:t>
            </a:r>
            <a:r>
              <a:rPr kumimoji="1" lang="ja-JP" altLang="ja-JP" sz="1200" kern="1200">
                <a:solidFill>
                  <a:schemeClr val="tx1"/>
                </a:solidFill>
                <a:effectLst/>
                <a:latin typeface="+mn-lt"/>
                <a:ea typeface="+mn-ea"/>
                <a:cs typeface="+mn-cs"/>
              </a:rPr>
              <a:t>の調節等が起こり、エネルギーや栄養素が十分に得られない環境でも生き残れるよう、エネルギーの消費を抑え、蓄えようとする体質となります。</a:t>
            </a:r>
          </a:p>
          <a:p>
            <a:r>
              <a:rPr kumimoji="1" lang="ja-JP" altLang="ja-JP" sz="1200" kern="1200">
                <a:solidFill>
                  <a:schemeClr val="tx1"/>
                </a:solidFill>
                <a:effectLst/>
                <a:latin typeface="+mn-lt"/>
                <a:ea typeface="+mn-ea"/>
                <a:cs typeface="+mn-cs"/>
              </a:rPr>
              <a:t>生まれた後も、おなかの中で獲得した体質が変わらないため、通常のエネルギー摂取でも過剰となりやすく、小児期から将来の肥満や生活習慣病を発症するリスクが高くなりやすくなると言われています。</a:t>
            </a:r>
            <a:endParaRPr kumimoji="1" lang="ja-JP" altLang="en-US"/>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31</a:t>
            </a:fld>
            <a:endParaRPr kumimoji="1" lang="ja-JP" altLang="en-US"/>
          </a:p>
        </p:txBody>
      </p:sp>
    </p:spTree>
    <p:extLst>
      <p:ext uri="{BB962C8B-B14F-4D97-AF65-F5344CB8AC3E}">
        <p14:creationId xmlns:p14="http://schemas.microsoft.com/office/powerpoint/2010/main" val="1881869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a:solidFill>
                  <a:srgbClr val="444444"/>
                </a:solidFill>
              </a:rPr>
              <a:t>次に、肥満と不妊症の関係です。</a:t>
            </a:r>
            <a:endParaRPr lang="en-US" altLang="ja-JP">
              <a:solidFill>
                <a:srgbClr val="444444"/>
              </a:solidFill>
            </a:endParaRPr>
          </a:p>
          <a:p>
            <a:pPr marL="0" indent="0">
              <a:buNone/>
            </a:pPr>
            <a:r>
              <a:rPr lang="ja-JP" altLang="ja-JP">
                <a:solidFill>
                  <a:srgbClr val="444444"/>
                </a:solidFill>
              </a:rPr>
              <a:t>女性の場合、</a:t>
            </a:r>
            <a:r>
              <a:rPr lang="en-US" altLang="ja">
                <a:solidFill>
                  <a:srgbClr val="444444"/>
                </a:solidFill>
              </a:rPr>
              <a:t>BMI25</a:t>
            </a:r>
            <a:r>
              <a:rPr lang="ja-JP" altLang="ja-JP">
                <a:solidFill>
                  <a:srgbClr val="444444"/>
                </a:solidFill>
              </a:rPr>
              <a:t>以上</a:t>
            </a:r>
            <a:r>
              <a:rPr lang="ja-JP" altLang="en-US">
                <a:solidFill>
                  <a:srgbClr val="444444"/>
                </a:solidFill>
              </a:rPr>
              <a:t>の肥満</a:t>
            </a:r>
            <a:r>
              <a:rPr lang="ja-JP" altLang="ja-JP">
                <a:solidFill>
                  <a:srgbClr val="444444"/>
                </a:solidFill>
              </a:rPr>
              <a:t>でも、</a:t>
            </a:r>
            <a:r>
              <a:rPr lang="ja-JP" altLang="en-US">
                <a:solidFill>
                  <a:srgbClr val="444444"/>
                </a:solidFill>
              </a:rPr>
              <a:t>やせを含む</a:t>
            </a:r>
            <a:r>
              <a:rPr lang="en-US" altLang="ja-JP">
                <a:solidFill>
                  <a:srgbClr val="444444"/>
                </a:solidFill>
              </a:rPr>
              <a:t>BMI20</a:t>
            </a:r>
            <a:r>
              <a:rPr lang="ja-JP" altLang="en-US">
                <a:solidFill>
                  <a:srgbClr val="444444"/>
                </a:solidFill>
              </a:rPr>
              <a:t>未満でも、</a:t>
            </a:r>
            <a:r>
              <a:rPr lang="ja-JP" altLang="ja-JP">
                <a:solidFill>
                  <a:srgbClr val="444444"/>
                </a:solidFill>
              </a:rPr>
              <a:t>排卵障害のリスクが高まることが報告されて</a:t>
            </a:r>
            <a:r>
              <a:rPr lang="ja-JP" altLang="en-US">
                <a:solidFill>
                  <a:srgbClr val="444444"/>
                </a:solidFill>
              </a:rPr>
              <a:t>います</a:t>
            </a:r>
            <a:r>
              <a:rPr lang="ja-JP" altLang="ja-JP">
                <a:solidFill>
                  <a:srgbClr val="444444"/>
                </a:solidFill>
              </a:rPr>
              <a:t>。 </a:t>
            </a:r>
            <a:endParaRPr lang="en-US" altLang="ja-JP">
              <a:solidFill>
                <a:srgbClr val="444444"/>
              </a:solidFill>
            </a:endParaRPr>
          </a:p>
          <a:p>
            <a:pPr marL="0" indent="0">
              <a:buNone/>
            </a:pPr>
            <a:r>
              <a:rPr lang="ja-JP" altLang="en-US">
                <a:solidFill>
                  <a:srgbClr val="444444"/>
                </a:solidFill>
              </a:rPr>
              <a:t>また、</a:t>
            </a:r>
            <a:r>
              <a:rPr lang="ja-JP" altLang="ja-JP">
                <a:solidFill>
                  <a:srgbClr val="444444"/>
                </a:solidFill>
              </a:rPr>
              <a:t>女性だけ</a:t>
            </a:r>
            <a:r>
              <a:rPr lang="ja-JP" altLang="en-US">
                <a:solidFill>
                  <a:srgbClr val="444444"/>
                </a:solidFill>
              </a:rPr>
              <a:t>でなく、</a:t>
            </a:r>
            <a:r>
              <a:rPr lang="ja-JP" altLang="ja-JP">
                <a:solidFill>
                  <a:srgbClr val="444444"/>
                </a:solidFill>
              </a:rPr>
              <a:t>男性も</a:t>
            </a:r>
            <a:r>
              <a:rPr lang="en-US" altLang="ja">
                <a:solidFill>
                  <a:srgbClr val="444444"/>
                </a:solidFill>
              </a:rPr>
              <a:t>BMI</a:t>
            </a:r>
            <a:r>
              <a:rPr lang="ja-JP" altLang="ja-JP">
                <a:solidFill>
                  <a:srgbClr val="444444"/>
                </a:solidFill>
              </a:rPr>
              <a:t>が</a:t>
            </a:r>
            <a:r>
              <a:rPr lang="en-US" altLang="ja">
                <a:solidFill>
                  <a:srgbClr val="444444"/>
                </a:solidFill>
              </a:rPr>
              <a:t>25</a:t>
            </a:r>
            <a:r>
              <a:rPr lang="ja-JP" altLang="ja-JP">
                <a:solidFill>
                  <a:srgbClr val="444444"/>
                </a:solidFill>
              </a:rPr>
              <a:t>以上の肥満になると、男性ホルモンの低下や、精子の質・量の低下を招くことがわかっています。</a:t>
            </a:r>
            <a:endParaRPr lang="en-US" altLang="ja-JP">
              <a:solidFill>
                <a:srgbClr val="444444"/>
              </a:solidFill>
            </a:endParaRPr>
          </a:p>
          <a:p>
            <a:pPr marL="0" indent="0">
              <a:buNone/>
            </a:pPr>
            <a:endParaRPr lang="en-US" altLang="ja-JP">
              <a:solidFill>
                <a:srgbClr val="444444"/>
              </a:solidFill>
            </a:endParaRPr>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32</a:t>
            </a:fld>
            <a:endParaRPr kumimoji="1" lang="ja-JP" altLang="en-US"/>
          </a:p>
        </p:txBody>
      </p:sp>
    </p:spTree>
    <p:extLst>
      <p:ext uri="{BB962C8B-B14F-4D97-AF65-F5344CB8AC3E}">
        <p14:creationId xmlns:p14="http://schemas.microsoft.com/office/powerpoint/2010/main" val="3534268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a:t>妊娠した後は、「肥満」、「やせ」のいずれにおいても、妊娠合併症のリスクが高くなることが知られています。</a:t>
            </a:r>
          </a:p>
          <a:p>
            <a:r>
              <a:rPr lang="ja-JP" altLang="ja-JP"/>
              <a:t>たとえば、「肥満」の妊婦では、妊娠高血圧症候群、妊娠糖尿病、帝王切開のリスクが高くなり、</a:t>
            </a:r>
          </a:p>
          <a:p>
            <a:r>
              <a:rPr lang="ja-JP" altLang="ja-JP"/>
              <a:t>「やせ」の妊婦では、低出生体重児や早産のリスクが高くなると言われています。</a:t>
            </a:r>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33</a:t>
            </a:fld>
            <a:endParaRPr kumimoji="1" lang="ja-JP" altLang="en-US"/>
          </a:p>
        </p:txBody>
      </p:sp>
    </p:spTree>
    <p:extLst>
      <p:ext uri="{BB962C8B-B14F-4D97-AF65-F5344CB8AC3E}">
        <p14:creationId xmlns:p14="http://schemas.microsoft.com/office/powerpoint/2010/main" val="2157835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EECB7-4837-3FF8-4E34-98A075B2CB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143F4A9-C46F-CA75-5258-D966CEEF9BE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82CA6E-3499-FC62-3D06-F826B98A3C14}"/>
              </a:ext>
            </a:extLst>
          </p:cNvPr>
          <p:cNvSpPr>
            <a:spLocks noGrp="1"/>
          </p:cNvSpPr>
          <p:nvPr>
            <p:ph type="body" idx="1"/>
          </p:nvPr>
        </p:nvSpPr>
        <p:spPr/>
        <p:txBody>
          <a:bodyPr/>
          <a:lstStyle/>
          <a:p>
            <a:r>
              <a:rPr lang="ja-JP" altLang="en-US"/>
              <a:t>次は</a:t>
            </a:r>
            <a:r>
              <a:rPr lang="ja-JP" altLang="ja-JP"/>
              <a:t>、</a:t>
            </a:r>
            <a:r>
              <a:rPr lang="ja-JP" altLang="en-US"/>
              <a:t>基礎体温</a:t>
            </a:r>
            <a:r>
              <a:rPr lang="ja-JP" altLang="ja-JP"/>
              <a:t>についてです。</a:t>
            </a:r>
          </a:p>
          <a:p>
            <a:r>
              <a:rPr lang="ja-JP" altLang="ja-JP"/>
              <a:t> </a:t>
            </a:r>
          </a:p>
        </p:txBody>
      </p:sp>
      <p:sp>
        <p:nvSpPr>
          <p:cNvPr id="4" name="スライド番号プレースホルダー 3">
            <a:extLst>
              <a:ext uri="{FF2B5EF4-FFF2-40B4-BE49-F238E27FC236}">
                <a16:creationId xmlns:a16="http://schemas.microsoft.com/office/drawing/2014/main" id="{81A8908F-6525-3190-6E7C-7B0EB4DAC905}"/>
              </a:ext>
            </a:extLst>
          </p:cNvPr>
          <p:cNvSpPr>
            <a:spLocks noGrp="1"/>
          </p:cNvSpPr>
          <p:nvPr>
            <p:ph type="sldNum" sz="quarter" idx="5"/>
          </p:nvPr>
        </p:nvSpPr>
        <p:spPr/>
        <p:txBody>
          <a:bodyPr/>
          <a:lstStyle/>
          <a:p>
            <a:fld id="{1544ACC3-E37A-1948-985A-B6978EF10C02}" type="slidenum">
              <a:rPr kumimoji="1" lang="ja-JP" altLang="en-US" smtClean="0"/>
              <a:t>34</a:t>
            </a:fld>
            <a:endParaRPr kumimoji="1" lang="ja-JP" altLang="en-US"/>
          </a:p>
        </p:txBody>
      </p:sp>
    </p:spTree>
    <p:extLst>
      <p:ext uri="{BB962C8B-B14F-4D97-AF65-F5344CB8AC3E}">
        <p14:creationId xmlns:p14="http://schemas.microsoft.com/office/powerpoint/2010/main" val="877851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a:t>基礎体温とは、安静状態の体温のことをいいます。</a:t>
            </a:r>
          </a:p>
          <a:p>
            <a:r>
              <a:rPr lang="ja-JP" altLang="ja-JP"/>
              <a:t>一般的に基礎体温は、舌の下に体温計を入れて、体温上昇の原因となる運動や食事の影響が無い安静状態である起床時に測定します。</a:t>
            </a:r>
          </a:p>
          <a:p>
            <a:r>
              <a:rPr lang="ja-JP" altLang="ja-JP"/>
              <a:t>基礎体温を測定する体温計は、電子体温計が主流となっており、</a:t>
            </a:r>
            <a:r>
              <a:rPr lang="en-US" altLang="ja-JP"/>
              <a:t>10</a:t>
            </a:r>
            <a:r>
              <a:rPr lang="ja-JP" altLang="ja-JP"/>
              <a:t>分程度で測定する実測式と、</a:t>
            </a:r>
            <a:r>
              <a:rPr lang="en-US" altLang="ja-JP"/>
              <a:t>10</a:t>
            </a:r>
            <a:r>
              <a:rPr lang="ja-JP" altLang="ja-JP"/>
              <a:t>から</a:t>
            </a:r>
            <a:r>
              <a:rPr lang="en-US" altLang="ja-JP"/>
              <a:t>60</a:t>
            </a:r>
            <a:r>
              <a:rPr lang="ja-JP" altLang="ja-JP"/>
              <a:t>秒で測定する予測式の２種類があります。</a:t>
            </a:r>
          </a:p>
          <a:p>
            <a:r>
              <a:rPr lang="ja-JP" altLang="ja-JP"/>
              <a:t>なお、体温は時間によっても変動するため、なるべく同じ時間帯に測定を行うことで正確に測定できます。</a:t>
            </a:r>
          </a:p>
          <a:p>
            <a:r>
              <a:rPr lang="ja-JP" altLang="ja-JP"/>
              <a:t>また、基礎体温を毎日測定することで、排卵や妊娠の有無が推測できるほか、月経開始日を予測すること</a:t>
            </a:r>
            <a:r>
              <a:rPr lang="ja-JP" altLang="en-US"/>
              <a:t>など</a:t>
            </a:r>
            <a:r>
              <a:rPr lang="ja-JP" altLang="ja-JP"/>
              <a:t>もできるため、妊娠を望む</a:t>
            </a:r>
            <a:r>
              <a:rPr lang="en-US" altLang="ja-JP"/>
              <a:t>/</a:t>
            </a:r>
            <a:r>
              <a:rPr lang="ja-JP" altLang="ja-JP"/>
              <a:t>望まないに関わらず有用な情報を得ることができます。</a:t>
            </a:r>
          </a:p>
          <a:p>
            <a:r>
              <a:rPr lang="ja-JP" altLang="ja-JP"/>
              <a:t>スマートフォン等に基礎体温の測定データを記録することで、グラフを自動的に作成してくれるアプリも開発され、管理方法も簡便になってきています。</a:t>
            </a:r>
          </a:p>
          <a:p>
            <a:endParaRPr lang="ja-JP" altLang="en-US"/>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35</a:t>
            </a:fld>
            <a:endParaRPr kumimoji="1" lang="ja-JP" altLang="en-US"/>
          </a:p>
        </p:txBody>
      </p:sp>
    </p:spTree>
    <p:extLst>
      <p:ext uri="{BB962C8B-B14F-4D97-AF65-F5344CB8AC3E}">
        <p14:creationId xmlns:p14="http://schemas.microsoft.com/office/powerpoint/2010/main" val="2541163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正常な基礎体温では、月経から月経の間に、低温期と高温期がそれぞれ約２週間みられます。</a:t>
            </a:r>
          </a:p>
          <a:p>
            <a:r>
              <a:rPr kumimoji="1" lang="ja-JP" altLang="ja-JP" sz="1200" kern="1200">
                <a:solidFill>
                  <a:schemeClr val="tx1"/>
                </a:solidFill>
                <a:effectLst/>
                <a:latin typeface="+mn-lt"/>
                <a:ea typeface="+mn-ea"/>
                <a:cs typeface="+mn-cs"/>
              </a:rPr>
              <a:t>月経が始まってしばらくの間を低温期と言い、</a:t>
            </a:r>
            <a:endParaRPr kumimoji="1" lang="ja-JP" altLang="en-US"/>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36</a:t>
            </a:fld>
            <a:endParaRPr kumimoji="1" lang="ja-JP" altLang="en-US"/>
          </a:p>
        </p:txBody>
      </p:sp>
    </p:spTree>
    <p:extLst>
      <p:ext uri="{BB962C8B-B14F-4D97-AF65-F5344CB8AC3E}">
        <p14:creationId xmlns:p14="http://schemas.microsoft.com/office/powerpoint/2010/main" val="1836277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卵巣でその周期に排卵される卵子が育っている時期となります。</a:t>
            </a:r>
          </a:p>
          <a:p>
            <a:r>
              <a:rPr kumimoji="1" lang="ja-JP" altLang="ja-JP" sz="1200" kern="1200">
                <a:solidFill>
                  <a:schemeClr val="tx1"/>
                </a:solidFill>
                <a:effectLst/>
                <a:latin typeface="+mn-lt"/>
                <a:ea typeface="+mn-ea"/>
                <a:cs typeface="+mn-cs"/>
              </a:rPr>
              <a:t> </a:t>
            </a:r>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37</a:t>
            </a:fld>
            <a:endParaRPr kumimoji="1" lang="ja-JP" altLang="en-US"/>
          </a:p>
        </p:txBody>
      </p:sp>
    </p:spTree>
    <p:extLst>
      <p:ext uri="{BB962C8B-B14F-4D97-AF65-F5344CB8AC3E}">
        <p14:creationId xmlns:p14="http://schemas.microsoft.com/office/powerpoint/2010/main" val="800283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また、卵巣から排卵が行われる時期を「排卵期」といい、ちょうどそのタイミングで精子と出会うと、受精となります。</a:t>
            </a:r>
          </a:p>
          <a:p>
            <a:r>
              <a:rPr kumimoji="1" lang="ja-JP" altLang="ja-JP" sz="1200" kern="1200">
                <a:solidFill>
                  <a:schemeClr val="tx1"/>
                </a:solidFill>
                <a:effectLst/>
                <a:latin typeface="+mn-lt"/>
                <a:ea typeface="+mn-ea"/>
                <a:cs typeface="+mn-cs"/>
              </a:rPr>
              <a:t>受精した受精卵は、分割を繰り返し、５日ほど経つと、赤ちゃんのもととなる「胚盤胞（はいばんほう）」となります。</a:t>
            </a:r>
          </a:p>
          <a:p>
            <a:r>
              <a:rPr kumimoji="1" lang="ja-JP" altLang="ja-JP" sz="1200" kern="1200">
                <a:solidFill>
                  <a:schemeClr val="tx1"/>
                </a:solidFill>
                <a:effectLst/>
                <a:latin typeface="+mn-lt"/>
                <a:ea typeface="+mn-ea"/>
                <a:cs typeface="+mn-cs"/>
              </a:rPr>
              <a:t>この「胚盤胞」となった受精卵が、子宮の内膜に到着することを、生物学的な「妊娠」といいます。</a:t>
            </a:r>
          </a:p>
          <a:p>
            <a:r>
              <a:rPr kumimoji="1" lang="ja-JP" altLang="ja-JP" sz="1200" kern="1200">
                <a:solidFill>
                  <a:schemeClr val="tx1"/>
                </a:solidFill>
                <a:effectLst/>
                <a:latin typeface="+mn-lt"/>
                <a:ea typeface="+mn-ea"/>
                <a:cs typeface="+mn-cs"/>
              </a:rPr>
              <a:t>また、子宮の内膜は受精卵をしっかりキャッチしようとし、ホルモンの力を借りて、厚みを増していきます。</a:t>
            </a:r>
            <a:endParaRPr kumimoji="1" lang="ja-JP" altLang="en-US"/>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38</a:t>
            </a:fld>
            <a:endParaRPr kumimoji="1" lang="ja-JP" altLang="en-US"/>
          </a:p>
        </p:txBody>
      </p:sp>
    </p:spTree>
    <p:extLst>
      <p:ext uri="{BB962C8B-B14F-4D97-AF65-F5344CB8AC3E}">
        <p14:creationId xmlns:p14="http://schemas.microsoft.com/office/powerpoint/2010/main" val="22256057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この期間は高温期と言われ、妊娠した場合は、高温期が</a:t>
            </a:r>
            <a:r>
              <a:rPr kumimoji="1" lang="en-US" altLang="ja-JP" sz="1200" kern="1200">
                <a:solidFill>
                  <a:schemeClr val="tx1"/>
                </a:solidFill>
                <a:effectLst/>
                <a:latin typeface="+mn-lt"/>
                <a:ea typeface="+mn-ea"/>
                <a:cs typeface="+mn-cs"/>
              </a:rPr>
              <a:t>18</a:t>
            </a:r>
            <a:r>
              <a:rPr kumimoji="1" lang="ja-JP" altLang="en-US" sz="1200" kern="1200">
                <a:solidFill>
                  <a:schemeClr val="tx1"/>
                </a:solidFill>
                <a:effectLst/>
                <a:latin typeface="+mn-lt"/>
                <a:ea typeface="+mn-ea"/>
                <a:cs typeface="+mn-cs"/>
              </a:rPr>
              <a:t>日以上</a:t>
            </a:r>
            <a:r>
              <a:rPr kumimoji="1" lang="ja-JP" altLang="ja-JP" sz="1200" kern="1200">
                <a:solidFill>
                  <a:schemeClr val="tx1"/>
                </a:solidFill>
                <a:effectLst/>
                <a:latin typeface="+mn-lt"/>
                <a:ea typeface="+mn-ea"/>
                <a:cs typeface="+mn-cs"/>
              </a:rPr>
              <a:t>続きます。</a:t>
            </a:r>
          </a:p>
          <a:p>
            <a:r>
              <a:rPr kumimoji="1" lang="ja-JP" altLang="ja-JP" sz="1200" kern="1200">
                <a:solidFill>
                  <a:schemeClr val="tx1"/>
                </a:solidFill>
                <a:effectLst/>
                <a:latin typeface="+mn-lt"/>
                <a:ea typeface="+mn-ea"/>
                <a:cs typeface="+mn-cs"/>
              </a:rPr>
              <a:t>また、子宮の内膜は分厚く保たれたままになるため、妊娠中は月経による出血はありません。</a:t>
            </a:r>
          </a:p>
          <a:p>
            <a:r>
              <a:rPr kumimoji="1" lang="ja-JP" altLang="ja-JP" sz="1200" kern="1200">
                <a:solidFill>
                  <a:schemeClr val="tx1"/>
                </a:solidFill>
                <a:effectLst/>
                <a:latin typeface="+mn-lt"/>
                <a:ea typeface="+mn-ea"/>
                <a:cs typeface="+mn-cs"/>
              </a:rPr>
              <a:t>妊娠していない場合は、分厚くなった子宮内膜は不要となるため、剥がれ落ちて出血します。</a:t>
            </a:r>
          </a:p>
          <a:p>
            <a:r>
              <a:rPr kumimoji="1" lang="ja-JP" altLang="ja-JP" sz="1200" kern="1200">
                <a:solidFill>
                  <a:schemeClr val="tx1"/>
                </a:solidFill>
                <a:effectLst/>
                <a:latin typeface="+mn-lt"/>
                <a:ea typeface="+mn-ea"/>
                <a:cs typeface="+mn-cs"/>
              </a:rPr>
              <a:t>これが、次の月経、生理と呼ばれるものです。</a:t>
            </a:r>
            <a:endParaRPr kumimoji="1" lang="ja-JP" altLang="en-US"/>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39</a:t>
            </a:fld>
            <a:endParaRPr kumimoji="1" lang="ja-JP" altLang="en-US"/>
          </a:p>
        </p:txBody>
      </p:sp>
    </p:spTree>
    <p:extLst>
      <p:ext uri="{BB962C8B-B14F-4D97-AF65-F5344CB8AC3E}">
        <p14:creationId xmlns:p14="http://schemas.microsoft.com/office/powerpoint/2010/main" val="216333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08310-431F-3E63-807B-885D5C5632E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514B63-4A46-51F8-5958-4DE80E170A3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29FCDD-1EA7-1823-32DC-603291771C64}"/>
              </a:ext>
            </a:extLst>
          </p:cNvPr>
          <p:cNvSpPr>
            <a:spLocks noGrp="1"/>
          </p:cNvSpPr>
          <p:nvPr>
            <p:ph type="body" idx="1"/>
          </p:nvPr>
        </p:nvSpPr>
        <p:spPr/>
        <p:txBody>
          <a:bodyPr/>
          <a:lstStyle/>
          <a:p>
            <a:r>
              <a:rPr kumimoji="1" lang="ja-JP" altLang="en-US" sz="1200" kern="1200">
                <a:solidFill>
                  <a:schemeClr val="tx1"/>
                </a:solidFill>
                <a:effectLst/>
                <a:latin typeface="+mn-lt"/>
                <a:ea typeface="+mn-ea"/>
                <a:cs typeface="+mn-cs"/>
              </a:rPr>
              <a:t>現在は、</a:t>
            </a:r>
            <a:r>
              <a:rPr kumimoji="1" lang="ja-JP" altLang="ja-JP" sz="1200" kern="1200">
                <a:solidFill>
                  <a:schemeClr val="tx1"/>
                </a:solidFill>
                <a:effectLst/>
                <a:latin typeface="+mn-lt"/>
                <a:ea typeface="+mn-ea"/>
                <a:cs typeface="+mn-cs"/>
              </a:rPr>
              <a:t>令和６年度から令和７年度にこども家庭庁が実施した検討会において、</a:t>
            </a:r>
          </a:p>
          <a:p>
            <a:r>
              <a:rPr kumimoji="1" lang="ja-JP" altLang="ja-JP" sz="1200" kern="1200">
                <a:solidFill>
                  <a:schemeClr val="tx1"/>
                </a:solidFill>
                <a:effectLst/>
                <a:latin typeface="+mn-lt"/>
                <a:ea typeface="+mn-ea"/>
                <a:cs typeface="+mn-cs"/>
              </a:rPr>
              <a:t>「生涯にわたり、身体的・精神的・社会的（バイオ・サイコ・ソーシャル）に健康な状態</a:t>
            </a:r>
            <a:r>
              <a:rPr kumimoji="1" lang="ja-JP" altLang="en-US" sz="1200" kern="1200">
                <a:solidFill>
                  <a:schemeClr val="tx1"/>
                </a:solidFill>
                <a:effectLst/>
                <a:latin typeface="+mn-lt"/>
                <a:ea typeface="+mn-ea"/>
                <a:cs typeface="+mn-cs"/>
              </a:rPr>
              <a:t>である</a:t>
            </a:r>
            <a:r>
              <a:rPr kumimoji="1" lang="ja-JP" altLang="ja-JP" sz="1200" kern="1200">
                <a:solidFill>
                  <a:schemeClr val="tx1"/>
                </a:solidFill>
                <a:effectLst/>
                <a:latin typeface="+mn-lt"/>
                <a:ea typeface="+mn-ea"/>
                <a:cs typeface="+mn-cs"/>
              </a:rPr>
              <a:t>ための取組として、今妊娠を希望する人もそうでない人も、「性別を問わず、適切な時期に、性や健康 に関する正しい知識を持ち、妊娠・出産を含めたライフデザイン（将来設計）や将来の健康を考えて健康管理を行う」」ものとして定義されました。</a:t>
            </a:r>
          </a:p>
          <a:p>
            <a:r>
              <a:rPr kumimoji="1" lang="ja-JP" altLang="ja-JP" sz="1200" kern="1200">
                <a:solidFill>
                  <a:schemeClr val="tx1"/>
                </a:solidFill>
                <a:effectLst/>
                <a:latin typeface="+mn-lt"/>
                <a:ea typeface="+mn-ea"/>
                <a:cs typeface="+mn-cs"/>
              </a:rPr>
              <a:t>このようなプレコンセプションケアの概念を理解し、知識を得て、実践に繋げることで、今の</a:t>
            </a:r>
            <a:r>
              <a:rPr kumimoji="1" lang="ja-JP" altLang="en-US" sz="1200" kern="1200">
                <a:solidFill>
                  <a:schemeClr val="tx1"/>
                </a:solidFill>
                <a:effectLst/>
                <a:latin typeface="+mn-lt"/>
                <a:ea typeface="+mn-ea"/>
                <a:cs typeface="+mn-cs"/>
              </a:rPr>
              <a:t>自分の</a:t>
            </a:r>
            <a:r>
              <a:rPr kumimoji="1" lang="ja-JP" altLang="ja-JP" sz="1200" kern="1200">
                <a:solidFill>
                  <a:schemeClr val="tx1"/>
                </a:solidFill>
                <a:effectLst/>
                <a:latin typeface="+mn-lt"/>
                <a:ea typeface="+mn-ea"/>
                <a:cs typeface="+mn-cs"/>
              </a:rPr>
              <a:t>健康、将来の</a:t>
            </a:r>
            <a:r>
              <a:rPr kumimoji="1" lang="ja-JP" altLang="en-US" sz="1200" kern="1200">
                <a:solidFill>
                  <a:schemeClr val="tx1"/>
                </a:solidFill>
                <a:effectLst/>
                <a:latin typeface="+mn-lt"/>
                <a:ea typeface="+mn-ea"/>
                <a:cs typeface="+mn-cs"/>
              </a:rPr>
              <a:t>自分の</a:t>
            </a:r>
            <a:r>
              <a:rPr kumimoji="1" lang="ja-JP" altLang="ja-JP" sz="1200" kern="1200">
                <a:solidFill>
                  <a:schemeClr val="tx1"/>
                </a:solidFill>
                <a:effectLst/>
                <a:latin typeface="+mn-lt"/>
                <a:ea typeface="+mn-ea"/>
                <a:cs typeface="+mn-cs"/>
              </a:rPr>
              <a:t>健康、そして未来の家族の健康がより良いものになることは、仕事、出産や子育て等、自身の可能性を広げることに繋がるといえます。</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そのような視点から、プレコンセプションケアは、ライフコースアプローチともいわれています。</a:t>
            </a:r>
          </a:p>
          <a:p>
            <a:r>
              <a:rPr kumimoji="1" lang="ja-JP" altLang="ja-JP" sz="1200" kern="1200">
                <a:solidFill>
                  <a:schemeClr val="tx1"/>
                </a:solidFill>
                <a:effectLst/>
                <a:latin typeface="+mn-lt"/>
                <a:ea typeface="+mn-ea"/>
                <a:cs typeface="+mn-cs"/>
              </a:rPr>
              <a:t>また、こども家庭庁の検討会報告書では、「若い世代からは「プレコンセプションケア」という用語及び「プレコン」という略称については、キャッチ―で記憶に残りやすい、という意見があった。」とされています。</a:t>
            </a:r>
          </a:p>
          <a:p>
            <a:r>
              <a:rPr kumimoji="1" lang="ja-JP" altLang="ja-JP" sz="1200" kern="1200">
                <a:solidFill>
                  <a:schemeClr val="tx1"/>
                </a:solidFill>
                <a:effectLst/>
                <a:latin typeface="+mn-lt"/>
                <a:ea typeface="+mn-ea"/>
                <a:cs typeface="+mn-cs"/>
              </a:rPr>
              <a:t>以降、講義の中では「プレコンセプションケア」を「プレコン」と言い換え、説明を行っていきます。</a:t>
            </a:r>
            <a:endParaRPr kumimoji="1" lang="ja-JP" altLang="en-US"/>
          </a:p>
          <a:p>
            <a:endParaRPr kumimoji="1" lang="ja-JP" altLang="ja-JP" sz="1200" kern="120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70B7623A-1F60-C01A-1050-D8CD4C60D65C}"/>
              </a:ext>
            </a:extLst>
          </p:cNvPr>
          <p:cNvSpPr>
            <a:spLocks noGrp="1"/>
          </p:cNvSpPr>
          <p:nvPr>
            <p:ph type="sldNum" sz="quarter" idx="5"/>
          </p:nvPr>
        </p:nvSpPr>
        <p:spPr/>
        <p:txBody>
          <a:bodyPr/>
          <a:lstStyle/>
          <a:p>
            <a:fld id="{C9A5E407-F3B5-534E-9D42-E8589F9CB05C}" type="slidenum">
              <a:rPr kumimoji="1" lang="ja-JP" altLang="en-US" smtClean="0"/>
              <a:t>4</a:t>
            </a:fld>
            <a:endParaRPr kumimoji="1" lang="ja-JP" altLang="en-US"/>
          </a:p>
        </p:txBody>
      </p:sp>
    </p:spTree>
    <p:extLst>
      <p:ext uri="{BB962C8B-B14F-4D97-AF65-F5344CB8AC3E}">
        <p14:creationId xmlns:p14="http://schemas.microsoft.com/office/powerpoint/2010/main" val="6842062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1A7BE-928F-D988-A8E0-B2D741AE9A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DFFB70-EA05-6A64-D5C3-A8599B5094C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35D1230-DDDD-57AC-FAA0-35A9635D431E}"/>
              </a:ext>
            </a:extLst>
          </p:cNvPr>
          <p:cNvSpPr>
            <a:spLocks noGrp="1"/>
          </p:cNvSpPr>
          <p:nvPr>
            <p:ph type="body" idx="1"/>
          </p:nvPr>
        </p:nvSpPr>
        <p:spPr/>
        <p:txBody>
          <a:bodyPr/>
          <a:lstStyle/>
          <a:p>
            <a:r>
              <a:rPr lang="ja-JP" altLang="ja-JP"/>
              <a:t>さらに、近年の研究では、受精時の体の環境が、その後の胎盤の形成や、赤ちゃんの健康にも影響を及ぼすことが分かってきています。</a:t>
            </a:r>
          </a:p>
          <a:p>
            <a:r>
              <a:rPr lang="ja-JP" altLang="ja-JP"/>
              <a:t>妊娠してから生活習慣を整えることも、もちろん大切ですが、体の状態はすぐには変わりません。</a:t>
            </a:r>
          </a:p>
          <a:p>
            <a:r>
              <a:rPr lang="ja-JP" altLang="ja-JP"/>
              <a:t>だからこそ、日ごろから身体を整えておくことが大切といえます。</a:t>
            </a:r>
            <a:endParaRPr kumimoji="1" lang="ja-JP" altLang="en-US"/>
          </a:p>
        </p:txBody>
      </p:sp>
      <p:sp>
        <p:nvSpPr>
          <p:cNvPr id="4" name="スライド番号プレースホルダー 3">
            <a:extLst>
              <a:ext uri="{FF2B5EF4-FFF2-40B4-BE49-F238E27FC236}">
                <a16:creationId xmlns:a16="http://schemas.microsoft.com/office/drawing/2014/main" id="{FE5778B4-528C-DE86-C26D-748D6427733D}"/>
              </a:ext>
            </a:extLst>
          </p:cNvPr>
          <p:cNvSpPr>
            <a:spLocks noGrp="1"/>
          </p:cNvSpPr>
          <p:nvPr>
            <p:ph type="sldNum" sz="quarter" idx="5"/>
          </p:nvPr>
        </p:nvSpPr>
        <p:spPr/>
        <p:txBody>
          <a:bodyPr/>
          <a:lstStyle/>
          <a:p>
            <a:fld id="{1544ACC3-E37A-1948-985A-B6978EF10C02}" type="slidenum">
              <a:rPr kumimoji="1" lang="ja-JP" altLang="en-US" smtClean="0"/>
              <a:t>40</a:t>
            </a:fld>
            <a:endParaRPr kumimoji="1" lang="ja-JP" altLang="en-US"/>
          </a:p>
        </p:txBody>
      </p:sp>
    </p:spTree>
    <p:extLst>
      <p:ext uri="{BB962C8B-B14F-4D97-AF65-F5344CB8AC3E}">
        <p14:creationId xmlns:p14="http://schemas.microsoft.com/office/powerpoint/2010/main" val="42102797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79405-1283-EB60-4C83-B74CA55626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587B329-0763-6A63-EE5A-C9C161D1C1F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FD7F6A-10DF-F0B7-B1AD-0A535370E5B1}"/>
              </a:ext>
            </a:extLst>
          </p:cNvPr>
          <p:cNvSpPr>
            <a:spLocks noGrp="1"/>
          </p:cNvSpPr>
          <p:nvPr>
            <p:ph type="body" idx="1"/>
          </p:nvPr>
        </p:nvSpPr>
        <p:spPr/>
        <p:txBody>
          <a:bodyPr/>
          <a:lstStyle/>
          <a:p>
            <a:r>
              <a:rPr kumimoji="1" lang="ja-JP" altLang="ja-JP" sz="1200" kern="1200">
                <a:solidFill>
                  <a:schemeClr val="tx1"/>
                </a:solidFill>
                <a:effectLst/>
                <a:latin typeface="+mn-lt"/>
                <a:ea typeface="+mn-ea"/>
                <a:cs typeface="+mn-cs"/>
              </a:rPr>
              <a:t>「かかりつけ医」、と一口に言っても様々ありますが、ここでは「かかりつけの婦人科医」をもつことの重要性をお伝えします。</a:t>
            </a:r>
            <a:r>
              <a:rPr kumimoji="1" lang="en-US" altLang="ja-JP" sz="1200" kern="1200">
                <a:solidFill>
                  <a:schemeClr val="tx1"/>
                </a:solidFill>
                <a:effectLst/>
                <a:latin typeface="+mn-lt"/>
                <a:ea typeface="+mn-ea"/>
                <a:cs typeface="+mn-cs"/>
              </a:rPr>
              <a:t>   </a:t>
            </a:r>
          </a:p>
          <a:p>
            <a:r>
              <a:rPr kumimoji="1" lang="ja-JP" altLang="ja-JP" sz="1200" kern="1200">
                <a:solidFill>
                  <a:schemeClr val="tx1"/>
                </a:solidFill>
                <a:effectLst/>
                <a:latin typeface="+mn-lt"/>
                <a:ea typeface="+mn-ea"/>
                <a:cs typeface="+mn-cs"/>
              </a:rPr>
              <a:t>ライフプランを尊重し、適切な支援を提供してくれる「かかりつけ医」を見つけることは、健康で快適な生活を送るための大切な一歩となります。</a:t>
            </a:r>
          </a:p>
          <a:p>
            <a:r>
              <a:rPr kumimoji="1" lang="ja-JP" altLang="ja-JP" sz="1200" kern="1200">
                <a:solidFill>
                  <a:schemeClr val="tx1"/>
                </a:solidFill>
                <a:effectLst/>
                <a:latin typeface="+mn-lt"/>
                <a:ea typeface="+mn-ea"/>
                <a:cs typeface="+mn-cs"/>
              </a:rPr>
              <a:t>また、かかりつけ医の中でも、婦人科医は女性特有の悩みや相談に耳を傾け、必要な検査や治療、日頃の生活に関する支援を提供するなど、女性の健康を生涯にわたってサポートしてくれる存在といえます。</a:t>
            </a:r>
          </a:p>
          <a:p>
            <a:r>
              <a:rPr kumimoji="1" lang="ja-JP" altLang="ja-JP" sz="1200" kern="1200">
                <a:solidFill>
                  <a:schemeClr val="tx1"/>
                </a:solidFill>
                <a:effectLst/>
                <a:latin typeface="+mn-lt"/>
                <a:ea typeface="+mn-ea"/>
                <a:cs typeface="+mn-cs"/>
              </a:rPr>
              <a:t>今回は、特に「月経」の観点から説明します。</a:t>
            </a:r>
            <a:endParaRPr kumimoji="1" lang="ja-JP" altLang="en-US"/>
          </a:p>
        </p:txBody>
      </p:sp>
      <p:sp>
        <p:nvSpPr>
          <p:cNvPr id="4" name="スライド番号プレースホルダー 3">
            <a:extLst>
              <a:ext uri="{FF2B5EF4-FFF2-40B4-BE49-F238E27FC236}">
                <a16:creationId xmlns:a16="http://schemas.microsoft.com/office/drawing/2014/main" id="{E7D6FCDE-4194-425D-F974-0370FB987D22}"/>
              </a:ext>
            </a:extLst>
          </p:cNvPr>
          <p:cNvSpPr>
            <a:spLocks noGrp="1"/>
          </p:cNvSpPr>
          <p:nvPr>
            <p:ph type="sldNum" sz="quarter" idx="5"/>
          </p:nvPr>
        </p:nvSpPr>
        <p:spPr/>
        <p:txBody>
          <a:bodyPr/>
          <a:lstStyle/>
          <a:p>
            <a:fld id="{1544ACC3-E37A-1948-985A-B6978EF10C02}" type="slidenum">
              <a:rPr kumimoji="1" lang="ja-JP" altLang="en-US" smtClean="0"/>
              <a:t>41</a:t>
            </a:fld>
            <a:endParaRPr kumimoji="1" lang="ja-JP" altLang="en-US"/>
          </a:p>
        </p:txBody>
      </p:sp>
    </p:spTree>
    <p:extLst>
      <p:ext uri="{BB962C8B-B14F-4D97-AF65-F5344CB8AC3E}">
        <p14:creationId xmlns:p14="http://schemas.microsoft.com/office/powerpoint/2010/main" val="2678877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5827A-DEB4-6BAB-E99A-E0A31865463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AFFAC50-2FB8-DFDA-F221-479D2068CA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B619823-6D58-EA61-2164-FC0ACF943951}"/>
              </a:ext>
            </a:extLst>
          </p:cNvPr>
          <p:cNvSpPr>
            <a:spLocks noGrp="1"/>
          </p:cNvSpPr>
          <p:nvPr>
            <p:ph type="body" idx="1"/>
          </p:nvPr>
        </p:nvSpPr>
        <p:spPr/>
        <p:txBody>
          <a:bodyPr/>
          <a:lstStyle/>
          <a:p>
            <a:r>
              <a:rPr kumimoji="1" lang="ja-JP" altLang="en-US"/>
              <a:t>月経についてです。</a:t>
            </a:r>
            <a:endParaRPr kumimoji="1" lang="en-US" altLang="ja-JP"/>
          </a:p>
          <a:p>
            <a:r>
              <a:rPr kumimoji="1" lang="ja-JP" altLang="en-US"/>
              <a:t>一般的には、「生理」と言われることも多いかと思いますが、子宮内膜が妊娠に備えて厚くなり、剥がれ落ちることを「月経」といいます。</a:t>
            </a:r>
            <a:endParaRPr kumimoji="1" lang="en-US" altLang="ja-JP"/>
          </a:p>
          <a:p>
            <a:r>
              <a:rPr kumimoji="1" lang="ja-JP" altLang="en-US"/>
              <a:t>妊娠中は、この「月経」がなくなるため、昔の多産だった時代と比べて、現代の女性は月経の回数が劇的に増えています。</a:t>
            </a:r>
            <a:endParaRPr kumimoji="1" lang="en-US" altLang="ja-JP"/>
          </a:p>
          <a:p>
            <a:r>
              <a:rPr kumimoji="1" lang="ja-JP" altLang="en-US"/>
              <a:t>また、月経が多いことで様々な問題が生じています。</a:t>
            </a:r>
          </a:p>
        </p:txBody>
      </p:sp>
      <p:sp>
        <p:nvSpPr>
          <p:cNvPr id="4" name="スライド番号プレースホルダー 3">
            <a:extLst>
              <a:ext uri="{FF2B5EF4-FFF2-40B4-BE49-F238E27FC236}">
                <a16:creationId xmlns:a16="http://schemas.microsoft.com/office/drawing/2014/main" id="{25299B65-E712-A633-C5B9-A321B7ACAD74}"/>
              </a:ext>
            </a:extLst>
          </p:cNvPr>
          <p:cNvSpPr>
            <a:spLocks noGrp="1"/>
          </p:cNvSpPr>
          <p:nvPr>
            <p:ph type="sldNum" sz="quarter" idx="5"/>
          </p:nvPr>
        </p:nvSpPr>
        <p:spPr/>
        <p:txBody>
          <a:bodyPr/>
          <a:lstStyle/>
          <a:p>
            <a:fld id="{1544ACC3-E37A-1948-985A-B6978EF10C02}" type="slidenum">
              <a:rPr kumimoji="1" lang="ja-JP" altLang="en-US" smtClean="0"/>
              <a:t>42</a:t>
            </a:fld>
            <a:endParaRPr kumimoji="1" lang="ja-JP" altLang="en-US"/>
          </a:p>
        </p:txBody>
      </p:sp>
    </p:spTree>
    <p:extLst>
      <p:ext uri="{BB962C8B-B14F-4D97-AF65-F5344CB8AC3E}">
        <p14:creationId xmlns:p14="http://schemas.microsoft.com/office/powerpoint/2010/main" val="17155727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42A14-903C-36A7-F931-23B6242424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CD82A37-7223-6E23-9D14-82D24750EF0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29CDC7B-9643-036D-8676-365B6D53BF26}"/>
              </a:ext>
            </a:extLst>
          </p:cNvPr>
          <p:cNvSpPr>
            <a:spLocks noGrp="1"/>
          </p:cNvSpPr>
          <p:nvPr>
            <p:ph type="body" idx="1"/>
          </p:nvPr>
        </p:nvSpPr>
        <p:spPr/>
        <p:txBody>
          <a:bodyPr/>
          <a:lstStyle/>
          <a:p>
            <a:r>
              <a:rPr kumimoji="1" lang="ja-JP" altLang="en-US" sz="1200" kern="1200">
                <a:solidFill>
                  <a:schemeClr val="tx1"/>
                </a:solidFill>
                <a:effectLst/>
                <a:latin typeface="+mn-lt"/>
                <a:ea typeface="+mn-ea"/>
                <a:cs typeface="+mn-cs"/>
              </a:rPr>
              <a:t>そのひとつが子宮内膜症です。</a:t>
            </a:r>
            <a:endParaRPr kumimoji="1" lang="en-US"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現在、女性の約十人に一人がこの子宮内膜症を患っているとも報告されています。</a:t>
            </a:r>
          </a:p>
          <a:p>
            <a:r>
              <a:rPr kumimoji="1" lang="ja-JP" altLang="ja-JP" sz="1200" kern="1200">
                <a:solidFill>
                  <a:schemeClr val="tx1"/>
                </a:solidFill>
                <a:effectLst/>
                <a:latin typeface="+mn-lt"/>
                <a:ea typeface="+mn-ea"/>
                <a:cs typeface="+mn-cs"/>
              </a:rPr>
              <a:t>なお、10代後半から発生し、加齢とともに増加し、閉経を迎える40代後半で減少するといわれています。　　　　　　　　　　　　　　　　　</a:t>
            </a:r>
          </a:p>
          <a:p>
            <a:r>
              <a:rPr kumimoji="1" lang="ja-JP" altLang="ja-JP" sz="1200" kern="1200">
                <a:solidFill>
                  <a:schemeClr val="tx1"/>
                </a:solidFill>
                <a:effectLst/>
                <a:latin typeface="+mn-lt"/>
                <a:ea typeface="+mn-ea"/>
                <a:cs typeface="+mn-cs"/>
              </a:rPr>
              <a:t>子宮内膜症とは、子宮内膜に似た組織が、本来あるはずの子宮の内側ではなく、子宮の外でも発育してしまう疾患です。</a:t>
            </a:r>
          </a:p>
          <a:p>
            <a:r>
              <a:rPr kumimoji="1" lang="ja-JP" altLang="ja-JP" sz="1200" kern="1200">
                <a:solidFill>
                  <a:schemeClr val="tx1"/>
                </a:solidFill>
                <a:effectLst/>
                <a:latin typeface="+mn-lt"/>
                <a:ea typeface="+mn-ea"/>
                <a:cs typeface="+mn-cs"/>
              </a:rPr>
              <a:t>子宮内膜がだんだんと厚くなり、それが剥がれて出血するのが月経ですが、それが腹腔内に貯まり、炎症を引き起こし周りの組織と癒着することでさまざまな問題を引き起こします。　　　　　　　</a:t>
            </a:r>
          </a:p>
          <a:p>
            <a:r>
              <a:rPr kumimoji="1" lang="ja-JP" altLang="ja-JP" sz="1200" kern="1200">
                <a:solidFill>
                  <a:schemeClr val="tx1"/>
                </a:solidFill>
                <a:effectLst/>
                <a:latin typeface="+mn-lt"/>
                <a:ea typeface="+mn-ea"/>
                <a:cs typeface="+mn-cs"/>
              </a:rPr>
              <a:t>主な症状としては、月経痛があります。また、不妊や卵巣がんのリスクも高まることが指摘されています。　　　　　　　　　　　　　　　</a:t>
            </a:r>
          </a:p>
          <a:p>
            <a:r>
              <a:rPr kumimoji="1" lang="ja-JP" altLang="ja-JP" sz="1200" kern="1200">
                <a:solidFill>
                  <a:schemeClr val="tx1"/>
                </a:solidFill>
                <a:effectLst/>
                <a:latin typeface="+mn-lt"/>
                <a:ea typeface="+mn-ea"/>
                <a:cs typeface="+mn-cs"/>
              </a:rPr>
              <a:t>なお、痛みに対して、鎮痛薬以外にも</a:t>
            </a:r>
            <a:r>
              <a:rPr kumimoji="1" lang="ja-JP" altLang="en-US" sz="1200" kern="1200">
                <a:solidFill>
                  <a:schemeClr val="tx1"/>
                </a:solidFill>
                <a:effectLst/>
                <a:latin typeface="+mn-lt"/>
                <a:ea typeface="+mn-ea"/>
                <a:cs typeface="+mn-cs"/>
              </a:rPr>
              <a:t>漢方</a:t>
            </a:r>
            <a:r>
              <a:rPr kumimoji="1" lang="ja-JP" altLang="ja-JP" sz="1200" kern="1200">
                <a:solidFill>
                  <a:schemeClr val="tx1"/>
                </a:solidFill>
                <a:effectLst/>
                <a:latin typeface="+mn-lt"/>
                <a:ea typeface="+mn-ea"/>
                <a:cs typeface="+mn-cs"/>
              </a:rPr>
              <a:t>、LEP、プロゲステロン製剤等の治療があります。</a:t>
            </a:r>
          </a:p>
        </p:txBody>
      </p:sp>
      <p:sp>
        <p:nvSpPr>
          <p:cNvPr id="4" name="スライド番号プレースホルダー 3">
            <a:extLst>
              <a:ext uri="{FF2B5EF4-FFF2-40B4-BE49-F238E27FC236}">
                <a16:creationId xmlns:a16="http://schemas.microsoft.com/office/drawing/2014/main" id="{866EF463-33F9-A7D0-E7C3-D22C97EA1B1B}"/>
              </a:ext>
            </a:extLst>
          </p:cNvPr>
          <p:cNvSpPr>
            <a:spLocks noGrp="1"/>
          </p:cNvSpPr>
          <p:nvPr>
            <p:ph type="sldNum" sz="quarter" idx="5"/>
          </p:nvPr>
        </p:nvSpPr>
        <p:spPr/>
        <p:txBody>
          <a:bodyPr/>
          <a:lstStyle/>
          <a:p>
            <a:fld id="{1544ACC3-E37A-1948-985A-B6978EF10C02}" type="slidenum">
              <a:rPr kumimoji="1" lang="ja-JP" altLang="en-US" smtClean="0"/>
              <a:t>43</a:t>
            </a:fld>
            <a:endParaRPr kumimoji="1" lang="ja-JP" altLang="en-US"/>
          </a:p>
        </p:txBody>
      </p:sp>
    </p:spTree>
    <p:extLst>
      <p:ext uri="{BB962C8B-B14F-4D97-AF65-F5344CB8AC3E}">
        <p14:creationId xmlns:p14="http://schemas.microsoft.com/office/powerpoint/2010/main" val="1865945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1099E-9580-5E26-932B-93B7862FE78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187D8E-B49C-B1F1-A829-8C532A071D0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98F42E-85AA-E74C-7E0D-56BF92E6B97E}"/>
              </a:ext>
            </a:extLst>
          </p:cNvPr>
          <p:cNvSpPr>
            <a:spLocks noGrp="1"/>
          </p:cNvSpPr>
          <p:nvPr>
            <p:ph type="body" idx="1"/>
          </p:nvPr>
        </p:nvSpPr>
        <p:spPr/>
        <p:txBody>
          <a:bodyPr/>
          <a:lstStyle/>
          <a:p>
            <a:r>
              <a:rPr kumimoji="1" lang="ja-JP" altLang="ja-JP" sz="1200" kern="1200">
                <a:solidFill>
                  <a:schemeClr val="tx1"/>
                </a:solidFill>
                <a:effectLst/>
                <a:latin typeface="+mn-lt"/>
                <a:ea typeface="+mn-ea"/>
                <a:cs typeface="+mn-cs"/>
              </a:rPr>
              <a:t>その他にも、月経の頻度や持続日数、出血量、月経前の体調、月経痛以外の状況等も重要な事項になります。</a:t>
            </a:r>
          </a:p>
          <a:p>
            <a:r>
              <a:rPr kumimoji="1" lang="ja-JP" altLang="ja-JP" sz="1200" kern="1200">
                <a:solidFill>
                  <a:schemeClr val="tx1"/>
                </a:solidFill>
                <a:effectLst/>
                <a:latin typeface="+mn-lt"/>
                <a:ea typeface="+mn-ea"/>
                <a:cs typeface="+mn-cs"/>
              </a:rPr>
              <a:t>スライドに表示している症状のうち、一つでも当てはまるものがあれば、早めに婦人科を受診し、診察を受けることをおすすめします。</a:t>
            </a:r>
          </a:p>
          <a:p>
            <a:r>
              <a:rPr kumimoji="1" lang="ja-JP" altLang="ja-JP" sz="1200" kern="1200">
                <a:solidFill>
                  <a:schemeClr val="tx1"/>
                </a:solidFill>
                <a:effectLst/>
                <a:latin typeface="+mn-lt"/>
                <a:ea typeface="+mn-ea"/>
                <a:cs typeface="+mn-cs"/>
              </a:rPr>
              <a:t>症状やライフプランに沿った対処法や治療法が見つかるだけでなく、今後のライフプランをどうするかを考えるきっかけとなることもあります。</a:t>
            </a:r>
            <a:endParaRPr kumimoji="1" lang="ja-JP" altLang="en-US"/>
          </a:p>
        </p:txBody>
      </p:sp>
      <p:sp>
        <p:nvSpPr>
          <p:cNvPr id="4" name="スライド番号プレースホルダー 3">
            <a:extLst>
              <a:ext uri="{FF2B5EF4-FFF2-40B4-BE49-F238E27FC236}">
                <a16:creationId xmlns:a16="http://schemas.microsoft.com/office/drawing/2014/main" id="{4CEB351B-4D58-3558-F1D5-3CD93FF31AA8}"/>
              </a:ext>
            </a:extLst>
          </p:cNvPr>
          <p:cNvSpPr>
            <a:spLocks noGrp="1"/>
          </p:cNvSpPr>
          <p:nvPr>
            <p:ph type="sldNum" sz="quarter" idx="5"/>
          </p:nvPr>
        </p:nvSpPr>
        <p:spPr/>
        <p:txBody>
          <a:bodyPr/>
          <a:lstStyle/>
          <a:p>
            <a:fld id="{1544ACC3-E37A-1948-985A-B6978EF10C02}" type="slidenum">
              <a:rPr kumimoji="1" lang="ja-JP" altLang="en-US" smtClean="0"/>
              <a:t>44</a:t>
            </a:fld>
            <a:endParaRPr kumimoji="1" lang="ja-JP" altLang="en-US"/>
          </a:p>
        </p:txBody>
      </p:sp>
    </p:spTree>
    <p:extLst>
      <p:ext uri="{BB962C8B-B14F-4D97-AF65-F5344CB8AC3E}">
        <p14:creationId xmlns:p14="http://schemas.microsoft.com/office/powerpoint/2010/main" val="212203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DE7A2-A0D8-8EE8-BABA-2ABC6F4DEF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E0278E-443E-4458-EBB1-70130231044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121862A-D7A0-CD32-E35B-80BD3A0DA67F}"/>
              </a:ext>
            </a:extLst>
          </p:cNvPr>
          <p:cNvSpPr>
            <a:spLocks noGrp="1"/>
          </p:cNvSpPr>
          <p:nvPr>
            <p:ph type="body" idx="1"/>
          </p:nvPr>
        </p:nvSpPr>
        <p:spPr/>
        <p:txBody>
          <a:bodyPr/>
          <a:lstStyle/>
          <a:p>
            <a:endParaRPr kumimoji="1" lang="en-US" altLang="ja-JP"/>
          </a:p>
          <a:p>
            <a:endParaRPr kumimoji="1" lang="en-US" altLang="ja-JP"/>
          </a:p>
          <a:p>
            <a:endParaRPr kumimoji="1" lang="ja-JP" altLang="en-US"/>
          </a:p>
        </p:txBody>
      </p:sp>
      <p:sp>
        <p:nvSpPr>
          <p:cNvPr id="4" name="スライド番号プレースホルダー 3">
            <a:extLst>
              <a:ext uri="{FF2B5EF4-FFF2-40B4-BE49-F238E27FC236}">
                <a16:creationId xmlns:a16="http://schemas.microsoft.com/office/drawing/2014/main" id="{BEE4B9C8-ECCE-DE5D-0D51-E734901AFF24}"/>
              </a:ext>
            </a:extLst>
          </p:cNvPr>
          <p:cNvSpPr>
            <a:spLocks noGrp="1"/>
          </p:cNvSpPr>
          <p:nvPr>
            <p:ph type="sldNum" sz="quarter" idx="5"/>
          </p:nvPr>
        </p:nvSpPr>
        <p:spPr/>
        <p:txBody>
          <a:bodyPr/>
          <a:lstStyle/>
          <a:p>
            <a:fld id="{1544ACC3-E37A-1948-985A-B6978EF10C02}" type="slidenum">
              <a:rPr kumimoji="1" lang="ja-JP" altLang="en-US" smtClean="0"/>
              <a:t>45</a:t>
            </a:fld>
            <a:endParaRPr kumimoji="1" lang="ja-JP" altLang="en-US"/>
          </a:p>
        </p:txBody>
      </p:sp>
    </p:spTree>
    <p:extLst>
      <p:ext uri="{BB962C8B-B14F-4D97-AF65-F5344CB8AC3E}">
        <p14:creationId xmlns:p14="http://schemas.microsoft.com/office/powerpoint/2010/main" val="3419115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48528-238C-7D67-6DFA-7FA0629E65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CD1BC0-FD9E-DF6C-F829-756F67E2B6D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D35DD91-2F04-4C58-06D0-8D7A5AB2B2D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D181639-3986-4458-BA5F-B9E3AB7CE003}"/>
              </a:ext>
            </a:extLst>
          </p:cNvPr>
          <p:cNvSpPr>
            <a:spLocks noGrp="1"/>
          </p:cNvSpPr>
          <p:nvPr>
            <p:ph type="sldNum" sz="quarter" idx="5"/>
          </p:nvPr>
        </p:nvSpPr>
        <p:spPr/>
        <p:txBody>
          <a:bodyPr/>
          <a:lstStyle/>
          <a:p>
            <a:fld id="{1544ACC3-E37A-1948-985A-B6978EF10C02}" type="slidenum">
              <a:rPr kumimoji="1" lang="ja-JP" altLang="en-US" smtClean="0"/>
              <a:t>46</a:t>
            </a:fld>
            <a:endParaRPr kumimoji="1" lang="ja-JP" altLang="en-US"/>
          </a:p>
        </p:txBody>
      </p:sp>
    </p:spTree>
    <p:extLst>
      <p:ext uri="{BB962C8B-B14F-4D97-AF65-F5344CB8AC3E}">
        <p14:creationId xmlns:p14="http://schemas.microsoft.com/office/powerpoint/2010/main" val="5077131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46C8D741-BC43-4507-8D0A-548232C3BBCB}"/>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AC610B45-2DAB-C929-01D9-DA9EF55B532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altLang="ja-JP">
              <a:solidFill>
                <a:srgbClr val="444444"/>
              </a:solidFill>
            </a:endParaRPr>
          </a:p>
        </p:txBody>
      </p:sp>
      <p:sp>
        <p:nvSpPr>
          <p:cNvPr id="91" name="Google Shape;91;p2:notes">
            <a:extLst>
              <a:ext uri="{FF2B5EF4-FFF2-40B4-BE49-F238E27FC236}">
                <a16:creationId xmlns:a16="http://schemas.microsoft.com/office/drawing/2014/main" id="{71FF5ED5-544B-E9CA-D46E-C0DB4D04E43C}"/>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21764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5E83D027-5B46-2E6A-8165-FEFFD8ACDCA7}"/>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05F3EF7F-DF83-4B11-FABD-5CC4C29A990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a:solidFill>
                <a:srgbClr val="444444"/>
              </a:solidFill>
            </a:endParaRPr>
          </a:p>
          <a:p>
            <a:pPr marL="0" indent="0">
              <a:buNone/>
            </a:pPr>
            <a:endParaRPr lang="en-US"/>
          </a:p>
        </p:txBody>
      </p:sp>
      <p:sp>
        <p:nvSpPr>
          <p:cNvPr id="91" name="Google Shape;91;p2:notes">
            <a:extLst>
              <a:ext uri="{FF2B5EF4-FFF2-40B4-BE49-F238E27FC236}">
                <a16:creationId xmlns:a16="http://schemas.microsoft.com/office/drawing/2014/main" id="{D4A91B2A-710C-F020-A512-6D9C13B553B7}"/>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681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4888" y="685800"/>
            <a:ext cx="4848225" cy="3429000"/>
          </a:xfrm>
        </p:spPr>
      </p:sp>
      <p:sp>
        <p:nvSpPr>
          <p:cNvPr id="3" name="ノート プレースホルダー 2"/>
          <p:cNvSpPr>
            <a:spLocks noGrp="1"/>
          </p:cNvSpPr>
          <p:nvPr>
            <p:ph type="body" idx="1"/>
          </p:nvPr>
        </p:nvSpPr>
        <p:spPr/>
        <p:txBody>
          <a:bodyPr/>
          <a:lstStyle/>
          <a:p>
            <a:pPr marL="158750" indent="0">
              <a:buNone/>
            </a:pPr>
            <a:endParaRPr lang="en-US">
              <a:solidFill>
                <a:srgbClr val="333333"/>
              </a:solidFill>
            </a:endParaRPr>
          </a:p>
        </p:txBody>
      </p:sp>
    </p:spTree>
    <p:extLst>
      <p:ext uri="{BB962C8B-B14F-4D97-AF65-F5344CB8AC3E}">
        <p14:creationId xmlns:p14="http://schemas.microsoft.com/office/powerpoint/2010/main" val="2960724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B5A63-7D0B-EB5D-2F4D-31232E0670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3DC8D7-5079-486F-B646-10889A82E2D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EFA595D-892B-2825-EF37-5C1B3938BF16}"/>
              </a:ext>
            </a:extLst>
          </p:cNvPr>
          <p:cNvSpPr>
            <a:spLocks noGrp="1"/>
          </p:cNvSpPr>
          <p:nvPr>
            <p:ph type="body" idx="1"/>
          </p:nvPr>
        </p:nvSpPr>
        <p:spPr/>
        <p:txBody>
          <a:bodyPr/>
          <a:lstStyle/>
          <a:p>
            <a:r>
              <a:rPr kumimoji="1" lang="ja-JP" altLang="ja-JP" sz="1200" kern="1200">
                <a:solidFill>
                  <a:schemeClr val="tx1"/>
                </a:solidFill>
                <a:effectLst/>
                <a:latin typeface="+mn-lt"/>
                <a:ea typeface="+mn-ea"/>
                <a:cs typeface="+mn-cs"/>
              </a:rPr>
              <a:t>プレコンの概念からもお分かりになるかと思いますが、プレコンがカバーする範囲は非常に広範囲なものとなります。</a:t>
            </a:r>
            <a:endParaRPr lang="ja-JP" altLang="ja-JP" sz="1200" kern="1200">
              <a:solidFill>
                <a:schemeClr val="tx1"/>
              </a:solidFill>
              <a:effectLst/>
              <a:latin typeface="+mn-lt"/>
              <a:ea typeface="游ゴシック"/>
            </a:endParaRPr>
          </a:p>
          <a:p>
            <a:r>
              <a:rPr kumimoji="1" lang="ja-JP" altLang="ja-JP" sz="1200" kern="1200">
                <a:solidFill>
                  <a:schemeClr val="tx1"/>
                </a:solidFill>
                <a:effectLst/>
                <a:latin typeface="+mn-lt"/>
                <a:ea typeface="游ゴシック"/>
                <a:cs typeface="+mn-cs"/>
              </a:rPr>
              <a:t>そのため、</a:t>
            </a:r>
            <a:r>
              <a:rPr kumimoji="1" lang="ja-JP" altLang="en-US" sz="1200" kern="1200">
                <a:solidFill>
                  <a:schemeClr val="tx1"/>
                </a:solidFill>
                <a:effectLst/>
                <a:latin typeface="+mn-lt"/>
                <a:ea typeface="游ゴシック"/>
                <a:cs typeface="+mn-cs"/>
              </a:rPr>
              <a:t>まずは</a:t>
            </a:r>
            <a:r>
              <a:rPr kumimoji="1" lang="ja-JP" altLang="ja-JP" sz="1200" kern="1200">
                <a:solidFill>
                  <a:schemeClr val="tx1"/>
                </a:solidFill>
                <a:effectLst/>
                <a:latin typeface="+mn-lt"/>
                <a:ea typeface="游ゴシック"/>
                <a:cs typeface="+mn-cs"/>
              </a:rPr>
              <a:t>、「</a:t>
            </a:r>
            <a:r>
              <a:rPr lang="ja-JP" altLang="ja-JP">
                <a:ea typeface="游ゴシック"/>
              </a:rPr>
              <a:t>妊娠前の若い世代のうちから</a:t>
            </a:r>
            <a:r>
              <a:rPr kumimoji="1" lang="ja-JP" altLang="ja-JP" sz="1200" kern="1200">
                <a:solidFill>
                  <a:schemeClr val="tx1"/>
                </a:solidFill>
                <a:effectLst/>
                <a:latin typeface="+mn-lt"/>
                <a:ea typeface="游ゴシック"/>
                <a:cs typeface="+mn-cs"/>
              </a:rPr>
              <a:t>知っておきたいこと、ケアしておきたいこと」について説明していきます。</a:t>
            </a:r>
            <a:endParaRPr kumimoji="1" lang="ja-JP" altLang="en-US">
              <a:ea typeface="游ゴシック"/>
            </a:endParaRPr>
          </a:p>
          <a:p>
            <a:endParaRPr kumimoji="1" lang="ja-JP" altLang="ja-JP" sz="1200" kern="120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C2B2B467-1A19-F97E-7AE9-763C337F9B12}"/>
              </a:ext>
            </a:extLst>
          </p:cNvPr>
          <p:cNvSpPr>
            <a:spLocks noGrp="1"/>
          </p:cNvSpPr>
          <p:nvPr>
            <p:ph type="sldNum" sz="quarter" idx="5"/>
          </p:nvPr>
        </p:nvSpPr>
        <p:spPr/>
        <p:txBody>
          <a:bodyPr/>
          <a:lstStyle/>
          <a:p>
            <a:fld id="{C9A5E407-F3B5-534E-9D42-E8589F9CB05C}" type="slidenum">
              <a:rPr kumimoji="1" lang="ja-JP" altLang="en-US" smtClean="0"/>
              <a:t>5</a:t>
            </a:fld>
            <a:endParaRPr kumimoji="1" lang="ja-JP" altLang="en-US"/>
          </a:p>
        </p:txBody>
      </p:sp>
    </p:spTree>
    <p:extLst>
      <p:ext uri="{BB962C8B-B14F-4D97-AF65-F5344CB8AC3E}">
        <p14:creationId xmlns:p14="http://schemas.microsoft.com/office/powerpoint/2010/main" val="1252266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6534E769-B7EE-A837-C958-B20DC2CF0EC0}"/>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76A3E0C7-6907-7D78-B6D1-01D78A30493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br>
              <a:rPr lang="en-US" altLang="ja-JP"/>
            </a:br>
            <a:endParaRPr lang="en-US">
              <a:solidFill>
                <a:srgbClr val="444444"/>
              </a:solidFill>
            </a:endParaRPr>
          </a:p>
        </p:txBody>
      </p:sp>
      <p:sp>
        <p:nvSpPr>
          <p:cNvPr id="91" name="Google Shape;91;p2:notes">
            <a:extLst>
              <a:ext uri="{FF2B5EF4-FFF2-40B4-BE49-F238E27FC236}">
                <a16:creationId xmlns:a16="http://schemas.microsoft.com/office/drawing/2014/main" id="{ED44A7A9-1979-C5A1-EFAD-BD3A503EC25B}"/>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7842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51</a:t>
            </a:fld>
            <a:endParaRPr kumimoji="1" lang="ja-JP" altLang="en-US"/>
          </a:p>
        </p:txBody>
      </p:sp>
    </p:spTree>
    <p:extLst>
      <p:ext uri="{BB962C8B-B14F-4D97-AF65-F5344CB8AC3E}">
        <p14:creationId xmlns:p14="http://schemas.microsoft.com/office/powerpoint/2010/main" val="36814037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7B2734EE-2779-3008-EC40-1B492F3AE3E1}"/>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73BA900B-14F2-3E2E-B34B-7390FCE630C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4999"/>
              </a:lnSpc>
              <a:buNone/>
            </a:pPr>
            <a:endParaRPr lang="en-US"/>
          </a:p>
          <a:p>
            <a:pPr marL="0" indent="0">
              <a:lnSpc>
                <a:spcPct val="114999"/>
              </a:lnSpc>
              <a:buNone/>
            </a:pPr>
            <a:endParaRPr lang="ja-JP" altLang="en-US"/>
          </a:p>
        </p:txBody>
      </p:sp>
      <p:sp>
        <p:nvSpPr>
          <p:cNvPr id="91" name="Google Shape;91;p2:notes">
            <a:extLst>
              <a:ext uri="{FF2B5EF4-FFF2-40B4-BE49-F238E27FC236}">
                <a16:creationId xmlns:a16="http://schemas.microsoft.com/office/drawing/2014/main" id="{5DF8D0FD-406A-2D02-D49D-95F118E829AE}"/>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91503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0DEAE092-A3F2-AD12-7B0B-16313E28EAAB}"/>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426C33E2-E472-EA66-F841-7E0FB055C0E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None/>
            </a:pPr>
            <a:endParaRPr lang="ja-JP"/>
          </a:p>
        </p:txBody>
      </p:sp>
      <p:sp>
        <p:nvSpPr>
          <p:cNvPr id="91" name="Google Shape;91;p2:notes">
            <a:extLst>
              <a:ext uri="{FF2B5EF4-FFF2-40B4-BE49-F238E27FC236}">
                <a16:creationId xmlns:a16="http://schemas.microsoft.com/office/drawing/2014/main" id="{34CE2FA2-A1BE-1F19-913C-4C5C8E210F34}"/>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99689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98BA5505-19FB-24A7-52FC-25E1C38217E9}"/>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B089AAA7-08A6-FF4F-C135-C6A3E75EEE8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a:p>
        </p:txBody>
      </p:sp>
      <p:sp>
        <p:nvSpPr>
          <p:cNvPr id="91" name="Google Shape;91;p2:notes">
            <a:extLst>
              <a:ext uri="{FF2B5EF4-FFF2-40B4-BE49-F238E27FC236}">
                <a16:creationId xmlns:a16="http://schemas.microsoft.com/office/drawing/2014/main" id="{7B70B5AA-0925-1F1F-EA11-34CE19459664}"/>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49770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0DEAE092-A3F2-AD12-7B0B-16313E28EAAB}"/>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426C33E2-E472-EA66-F841-7E0FB055C0E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ja-JP" altLang="en-US">
              <a:solidFill>
                <a:srgbClr val="444444"/>
              </a:solidFill>
            </a:endParaRPr>
          </a:p>
        </p:txBody>
      </p:sp>
      <p:sp>
        <p:nvSpPr>
          <p:cNvPr id="91" name="Google Shape;91;p2:notes">
            <a:extLst>
              <a:ext uri="{FF2B5EF4-FFF2-40B4-BE49-F238E27FC236}">
                <a16:creationId xmlns:a16="http://schemas.microsoft.com/office/drawing/2014/main" id="{34CE2FA2-A1BE-1F19-913C-4C5C8E210F34}"/>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99689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21700C51-56A6-E31A-3273-701179BA7206}"/>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689A46B5-B570-6811-74EB-E5EC6349C3C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altLang="ja-JP">
              <a:solidFill>
                <a:srgbClr val="444444"/>
              </a:solidFill>
            </a:endParaRPr>
          </a:p>
        </p:txBody>
      </p:sp>
      <p:sp>
        <p:nvSpPr>
          <p:cNvPr id="91" name="Google Shape;91;p2:notes">
            <a:extLst>
              <a:ext uri="{FF2B5EF4-FFF2-40B4-BE49-F238E27FC236}">
                <a16:creationId xmlns:a16="http://schemas.microsoft.com/office/drawing/2014/main" id="{8A2375E6-BD84-2700-A7CC-C5BE4970EDCE}"/>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84101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AF26A844-9E5F-8D4F-161D-87CC9139EB6F}"/>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2E4778A9-2408-D9F4-9F38-2785CE982E7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4999"/>
              </a:lnSpc>
              <a:buNone/>
            </a:pPr>
            <a:endParaRPr lang="en-US" altLang="ja-JP">
              <a:solidFill>
                <a:schemeClr val="tx1"/>
              </a:solidFill>
            </a:endParaRPr>
          </a:p>
        </p:txBody>
      </p:sp>
      <p:sp>
        <p:nvSpPr>
          <p:cNvPr id="91" name="Google Shape;91;p2:notes">
            <a:extLst>
              <a:ext uri="{FF2B5EF4-FFF2-40B4-BE49-F238E27FC236}">
                <a16:creationId xmlns:a16="http://schemas.microsoft.com/office/drawing/2014/main" id="{58551D87-0B4C-69B4-39A1-74954831D3D8}"/>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16601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5C5CA917-339C-E3FF-C52C-AA00B197E605}"/>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4B7CE51A-CD4D-56DF-56CB-8D630373DB7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pPr>
            <a:endParaRPr lang="en-US"/>
          </a:p>
        </p:txBody>
      </p:sp>
      <p:sp>
        <p:nvSpPr>
          <p:cNvPr id="91" name="Google Shape;91;p2:notes">
            <a:extLst>
              <a:ext uri="{FF2B5EF4-FFF2-40B4-BE49-F238E27FC236}">
                <a16:creationId xmlns:a16="http://schemas.microsoft.com/office/drawing/2014/main" id="{FA66B8C3-01A5-CDE9-2A32-6E753B9B720D}"/>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29091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F53917F9-7622-FD3E-91C1-12E525E6F162}"/>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A9A7F7E1-6554-49B4-ACB1-48F07EA0005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pPr>
            <a:endParaRPr lang="en-US"/>
          </a:p>
        </p:txBody>
      </p:sp>
      <p:sp>
        <p:nvSpPr>
          <p:cNvPr id="91" name="Google Shape;91;p2:notes">
            <a:extLst>
              <a:ext uri="{FF2B5EF4-FFF2-40B4-BE49-F238E27FC236}">
                <a16:creationId xmlns:a16="http://schemas.microsoft.com/office/drawing/2014/main" id="{5016A650-4AC0-24CC-31F1-EC4C9921A928}"/>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679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1666D-9679-A196-F5D3-583C6FF4A7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7D32138-1827-20DA-6AC7-CCAAD01970B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C834F11-E53C-1128-A4CB-D331329AC80D}"/>
              </a:ext>
            </a:extLst>
          </p:cNvPr>
          <p:cNvSpPr>
            <a:spLocks noGrp="1"/>
          </p:cNvSpPr>
          <p:nvPr>
            <p:ph type="body" idx="1"/>
          </p:nvPr>
        </p:nvSpPr>
        <p:spPr/>
        <p:txBody>
          <a:bodyPr/>
          <a:lstStyle/>
          <a:p>
            <a:r>
              <a:rPr kumimoji="1" lang="ja-JP" altLang="en-US" sz="1200" kern="1200">
                <a:solidFill>
                  <a:schemeClr val="tx1"/>
                </a:solidFill>
                <a:effectLst/>
                <a:latin typeface="+mn-lt"/>
                <a:ea typeface="+mn-ea"/>
                <a:cs typeface="+mn-cs"/>
              </a:rPr>
              <a:t>プレコンセプションケアに関する正しい知識を身に付け、ご自身の健康管理に役立ていただけるよう、こちらの４つの観点からお話しをしていきます。</a:t>
            </a:r>
            <a:endParaRPr kumimoji="1" lang="ja-JP" altLang="ja-JP" sz="1200" kern="120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22A64027-9EBD-7C48-7BF0-BBC7D3FD16E8}"/>
              </a:ext>
            </a:extLst>
          </p:cNvPr>
          <p:cNvSpPr>
            <a:spLocks noGrp="1"/>
          </p:cNvSpPr>
          <p:nvPr>
            <p:ph type="sldNum" sz="quarter" idx="5"/>
          </p:nvPr>
        </p:nvSpPr>
        <p:spPr/>
        <p:txBody>
          <a:bodyPr/>
          <a:lstStyle/>
          <a:p>
            <a:fld id="{C9A5E407-F3B5-534E-9D42-E8589F9CB05C}" type="slidenum">
              <a:rPr kumimoji="1" lang="ja-JP" altLang="en-US" smtClean="0"/>
              <a:t>6</a:t>
            </a:fld>
            <a:endParaRPr kumimoji="1" lang="ja-JP" altLang="en-US"/>
          </a:p>
        </p:txBody>
      </p:sp>
    </p:spTree>
    <p:extLst>
      <p:ext uri="{BB962C8B-B14F-4D97-AF65-F5344CB8AC3E}">
        <p14:creationId xmlns:p14="http://schemas.microsoft.com/office/powerpoint/2010/main" val="2713724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BFA3046D-4A9B-CD98-689D-BA0D568D399C}"/>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E9C743AE-1C28-2E97-FBCF-23C865F45D7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pPr>
            <a:endParaRPr lang="en-US"/>
          </a:p>
        </p:txBody>
      </p:sp>
      <p:sp>
        <p:nvSpPr>
          <p:cNvPr id="91" name="Google Shape;91;p2:notes">
            <a:extLst>
              <a:ext uri="{FF2B5EF4-FFF2-40B4-BE49-F238E27FC236}">
                <a16:creationId xmlns:a16="http://schemas.microsoft.com/office/drawing/2014/main" id="{29DD5D6F-9EE6-3B4D-EEE6-ACF5BEDE917D}"/>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73256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4983073B-FB46-6C3A-53A8-7AFE56429208}"/>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1BA0A5D6-7C31-0EE0-C9B1-78C1F42C131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altLang="ja-JP">
              <a:solidFill>
                <a:srgbClr val="444444"/>
              </a:solidFill>
            </a:endParaRPr>
          </a:p>
        </p:txBody>
      </p:sp>
      <p:sp>
        <p:nvSpPr>
          <p:cNvPr id="91" name="Google Shape;91;p2:notes">
            <a:extLst>
              <a:ext uri="{FF2B5EF4-FFF2-40B4-BE49-F238E27FC236}">
                <a16:creationId xmlns:a16="http://schemas.microsoft.com/office/drawing/2014/main" id="{AF186D18-7E08-A552-2F49-F3134F8D3FDC}"/>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40820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9DB4224B-32BE-B420-335E-282CBB930EBA}"/>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8227E381-590D-951E-31BE-241298B853F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a:p>
        </p:txBody>
      </p:sp>
      <p:sp>
        <p:nvSpPr>
          <p:cNvPr id="91" name="Google Shape;91;p2:notes">
            <a:extLst>
              <a:ext uri="{FF2B5EF4-FFF2-40B4-BE49-F238E27FC236}">
                <a16:creationId xmlns:a16="http://schemas.microsoft.com/office/drawing/2014/main" id="{01601A41-7AAF-ADAE-5EA4-6451DDBE3477}"/>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65594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4B1360EB-70FE-6769-DDB6-930445479C6C}"/>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D59520B3-E96F-83B6-7197-23B7AF4E7E1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a:solidFill>
                <a:srgbClr val="444444"/>
              </a:solidFill>
            </a:endParaRPr>
          </a:p>
        </p:txBody>
      </p:sp>
      <p:sp>
        <p:nvSpPr>
          <p:cNvPr id="91" name="Google Shape;91;p2:notes">
            <a:extLst>
              <a:ext uri="{FF2B5EF4-FFF2-40B4-BE49-F238E27FC236}">
                <a16:creationId xmlns:a16="http://schemas.microsoft.com/office/drawing/2014/main" id="{4CA42E43-B39C-BBE9-769F-AA65336579ED}"/>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47060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CC19A505-380D-663C-74F9-CE9CE474E151}"/>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67AA26BC-8B71-3BC8-BD40-3280BAE5D86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ja-JP" altLang="en-US"/>
          </a:p>
        </p:txBody>
      </p:sp>
      <p:sp>
        <p:nvSpPr>
          <p:cNvPr id="91" name="Google Shape;91;p2:notes">
            <a:extLst>
              <a:ext uri="{FF2B5EF4-FFF2-40B4-BE49-F238E27FC236}">
                <a16:creationId xmlns:a16="http://schemas.microsoft.com/office/drawing/2014/main" id="{F15B257C-F670-E40B-2D69-575DA316769E}"/>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57708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E4658D2D-CEF2-F57F-564F-55391BD56755}"/>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A4A505AA-E1C5-E41C-53B8-493FCF66895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a:solidFill>
                <a:srgbClr val="444444"/>
              </a:solidFill>
            </a:endParaRPr>
          </a:p>
        </p:txBody>
      </p:sp>
      <p:sp>
        <p:nvSpPr>
          <p:cNvPr id="91" name="Google Shape;91;p2:notes">
            <a:extLst>
              <a:ext uri="{FF2B5EF4-FFF2-40B4-BE49-F238E27FC236}">
                <a16:creationId xmlns:a16="http://schemas.microsoft.com/office/drawing/2014/main" id="{0E94CCAC-5DFC-8F84-B84C-2104C6F1EAED}"/>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02935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FA97A8DD-877A-0EFF-5B4C-63B0E6FDB369}"/>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91A99FE2-BE03-0754-2150-7CD7CCAE08E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4999"/>
              </a:lnSpc>
              <a:buNone/>
            </a:pPr>
            <a:endParaRPr lang="en-US">
              <a:solidFill>
                <a:srgbClr val="444444"/>
              </a:solidFill>
            </a:endParaRPr>
          </a:p>
        </p:txBody>
      </p:sp>
      <p:sp>
        <p:nvSpPr>
          <p:cNvPr id="91" name="Google Shape;91;p2:notes">
            <a:extLst>
              <a:ext uri="{FF2B5EF4-FFF2-40B4-BE49-F238E27FC236}">
                <a16:creationId xmlns:a16="http://schemas.microsoft.com/office/drawing/2014/main" id="{3FC01D99-3BF9-A0FC-A3AA-BCDF1109F3B0}"/>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84523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D32AED35-0713-BE1D-C5E8-44C05667ECBB}"/>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8062583B-3120-53DA-C2A7-DD40B4B283F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a:p>
        </p:txBody>
      </p:sp>
      <p:sp>
        <p:nvSpPr>
          <p:cNvPr id="91" name="Google Shape;91;p2:notes">
            <a:extLst>
              <a:ext uri="{FF2B5EF4-FFF2-40B4-BE49-F238E27FC236}">
                <a16:creationId xmlns:a16="http://schemas.microsoft.com/office/drawing/2014/main" id="{C4E85D7E-C43B-9241-93C6-1AB4CF291E94}"/>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42949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FAD01878-FC88-1573-73DC-80A38269653C}"/>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7BB3E6C8-D737-D20A-950A-A258C513332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None/>
            </a:pPr>
            <a:endParaRPr lang="en-US"/>
          </a:p>
        </p:txBody>
      </p:sp>
      <p:sp>
        <p:nvSpPr>
          <p:cNvPr id="91" name="Google Shape;91;p2:notes">
            <a:extLst>
              <a:ext uri="{FF2B5EF4-FFF2-40B4-BE49-F238E27FC236}">
                <a16:creationId xmlns:a16="http://schemas.microsoft.com/office/drawing/2014/main" id="{5665403F-4803-8A9A-825C-F90D3922D2ED}"/>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9645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429F24EF-9872-686A-D6C5-75D1986060B4}"/>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89AF1AD1-7834-D1CE-BC30-73FACB5C167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pPr>
            <a:endParaRPr lang="en-US"/>
          </a:p>
        </p:txBody>
      </p:sp>
      <p:sp>
        <p:nvSpPr>
          <p:cNvPr id="91" name="Google Shape;91;p2:notes">
            <a:extLst>
              <a:ext uri="{FF2B5EF4-FFF2-40B4-BE49-F238E27FC236}">
                <a16:creationId xmlns:a16="http://schemas.microsoft.com/office/drawing/2014/main" id="{23795B09-D5D5-B39E-2560-D20B4F6DDFAD}"/>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5522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C01F5-9FBF-BC19-6AD7-81E2FA0D4A5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142A0D-827D-B927-8D7F-83A33ACF38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CCC335A-52F4-5ADC-A58D-84D2BF8464E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BDCF231-EC86-F9DD-A5F6-B1F65D5F3E86}"/>
              </a:ext>
            </a:extLst>
          </p:cNvPr>
          <p:cNvSpPr>
            <a:spLocks noGrp="1"/>
          </p:cNvSpPr>
          <p:nvPr>
            <p:ph type="sldNum" sz="quarter" idx="5"/>
          </p:nvPr>
        </p:nvSpPr>
        <p:spPr/>
        <p:txBody>
          <a:bodyPr/>
          <a:lstStyle/>
          <a:p>
            <a:fld id="{C9A5E407-F3B5-534E-9D42-E8589F9CB05C}" type="slidenum">
              <a:rPr kumimoji="1" lang="ja-JP" altLang="en-US" smtClean="0"/>
              <a:t>7</a:t>
            </a:fld>
            <a:endParaRPr kumimoji="1" lang="ja-JP" altLang="en-US"/>
          </a:p>
        </p:txBody>
      </p:sp>
    </p:spTree>
    <p:extLst>
      <p:ext uri="{BB962C8B-B14F-4D97-AF65-F5344CB8AC3E}">
        <p14:creationId xmlns:p14="http://schemas.microsoft.com/office/powerpoint/2010/main" val="38303722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498F7E-4510-8442-8F8E-FB6359173A9F}" type="slidenum">
              <a:rPr kumimoji="1" lang="ja-JP" altLang="en-US" smtClean="0"/>
              <a:t>70</a:t>
            </a:fld>
            <a:endParaRPr kumimoji="1" lang="ja-JP" altLang="en-US"/>
          </a:p>
        </p:txBody>
      </p:sp>
    </p:spTree>
    <p:extLst>
      <p:ext uri="{BB962C8B-B14F-4D97-AF65-F5344CB8AC3E}">
        <p14:creationId xmlns:p14="http://schemas.microsoft.com/office/powerpoint/2010/main" val="11041977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544ACC3-E37A-1948-985A-B6978EF10C02}" type="slidenum">
              <a:rPr kumimoji="1" lang="ja-JP" altLang="en-US" smtClean="0"/>
              <a:t>72</a:t>
            </a:fld>
            <a:endParaRPr kumimoji="1" lang="ja-JP" altLang="en-US"/>
          </a:p>
        </p:txBody>
      </p:sp>
    </p:spTree>
    <p:extLst>
      <p:ext uri="{BB962C8B-B14F-4D97-AF65-F5344CB8AC3E}">
        <p14:creationId xmlns:p14="http://schemas.microsoft.com/office/powerpoint/2010/main" val="16972422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b="0" kern="1200">
                <a:solidFill>
                  <a:schemeClr val="tx1"/>
                </a:solidFill>
                <a:effectLst/>
                <a:latin typeface="+mn-lt"/>
                <a:ea typeface="+mn-ea"/>
                <a:cs typeface="+mn-cs"/>
              </a:rPr>
              <a:t>日々の</a:t>
            </a:r>
            <a:r>
              <a:rPr kumimoji="1" lang="ja-JP" altLang="ja-JP" sz="1200" kern="1200">
                <a:solidFill>
                  <a:schemeClr val="tx1"/>
                </a:solidFill>
                <a:effectLst/>
                <a:latin typeface="+mn-lt"/>
                <a:ea typeface="+mn-ea"/>
                <a:cs typeface="+mn-cs"/>
              </a:rPr>
              <a:t>食事は、健やかに生きるために欠かせないものです。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１日３食、３つの構成（料理）を意識することが大切です。</a:t>
            </a:r>
            <a:endParaRPr kumimoji="1" lang="en-US" altLang="ja-JP"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食事には主食、主菜、副菜などのカテゴリーがあります。</a:t>
            </a:r>
          </a:p>
          <a:p>
            <a:r>
              <a:rPr kumimoji="1" lang="en-US" altLang="ja-JP"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主食はご飯・パン・麺・パスタ等を主材料とする献立、主菜は肉・魚・卵・大豆等を主材料とする献立、副菜は野菜、海藻、きのこ、いも等を主材料とする献立です。</a:t>
            </a:r>
          </a:p>
          <a:p>
            <a:r>
              <a:rPr kumimoji="1" lang="ja-JP" altLang="ja-JP" sz="1200" kern="1200">
                <a:solidFill>
                  <a:schemeClr val="tx1"/>
                </a:solidFill>
                <a:effectLst/>
                <a:latin typeface="+mn-lt"/>
                <a:ea typeface="+mn-ea"/>
                <a:cs typeface="+mn-cs"/>
              </a:rPr>
              <a:t>１食の中で「主食＋主菜＋副菜」の組合せを意識することでバランスよく栄養素を取り入れることができます。</a:t>
            </a:r>
          </a:p>
          <a:p>
            <a:r>
              <a:rPr kumimoji="1" lang="ja-JP" altLang="ja-JP" sz="1200" kern="1200">
                <a:solidFill>
                  <a:schemeClr val="tx1"/>
                </a:solidFill>
                <a:effectLst/>
                <a:latin typeface="+mn-lt"/>
                <a:ea typeface="+mn-ea"/>
                <a:cs typeface="+mn-cs"/>
              </a:rPr>
              <a:t>さらに１日の中で「牛乳・乳製品」と「果物」をとるようにすると、さらに理想的なバランスのよい食事をとることができます。</a:t>
            </a:r>
          </a:p>
          <a:p>
            <a:r>
              <a:rPr kumimoji="1" lang="ja-JP" altLang="ja-JP" sz="1200" kern="1200">
                <a:solidFill>
                  <a:schemeClr val="tx1"/>
                </a:solidFill>
                <a:effectLst/>
                <a:latin typeface="+mn-lt"/>
                <a:ea typeface="+mn-ea"/>
                <a:cs typeface="+mn-cs"/>
              </a:rPr>
              <a:t>国が示している「食事バランスガイド」は、</a:t>
            </a:r>
            <a:r>
              <a:rPr kumimoji="1" lang="en-US" altLang="ja-JP" sz="1200" kern="120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日に、「何を」、「どれだけ」食べたらよいかを確認できるよう、主食、主菜、副菜に該当する食事や、そのおおよその量がイラストでわかりやすく示されています。</a:t>
            </a:r>
          </a:p>
          <a:p>
            <a:r>
              <a:rPr kumimoji="1" lang="ja-JP" altLang="ja-JP" sz="1200" kern="1200">
                <a:solidFill>
                  <a:schemeClr val="tx1"/>
                </a:solidFill>
                <a:effectLst/>
                <a:latin typeface="+mn-lt"/>
                <a:ea typeface="+mn-ea"/>
                <a:cs typeface="+mn-cs"/>
              </a:rPr>
              <a:t>忙しい日々の中では、外食やテイクアウトに頼りがちになるケースも多いかもしれません。</a:t>
            </a:r>
          </a:p>
          <a:p>
            <a:r>
              <a:rPr kumimoji="1" lang="ja-JP" altLang="ja-JP" sz="1200" kern="1200">
                <a:solidFill>
                  <a:schemeClr val="tx1"/>
                </a:solidFill>
                <a:effectLst/>
                <a:latin typeface="+mn-lt"/>
                <a:ea typeface="+mn-ea"/>
                <a:cs typeface="+mn-cs"/>
              </a:rPr>
              <a:t>そんなときでも、少し意識して、一品ものではなく定食にする、カット野菜、冷凍食品などを上手に利用する</a:t>
            </a:r>
            <a:r>
              <a:rPr kumimoji="1" lang="ja-JP" altLang="en-US" sz="1200" kern="1200">
                <a:solidFill>
                  <a:schemeClr val="tx1"/>
                </a:solidFill>
                <a:effectLst/>
                <a:latin typeface="+mn-lt"/>
                <a:ea typeface="+mn-ea"/>
                <a:cs typeface="+mn-cs"/>
              </a:rPr>
              <a:t>など、日頃から</a:t>
            </a:r>
            <a:r>
              <a:rPr kumimoji="1" lang="ja-JP" altLang="ja-JP" sz="1200" kern="1200">
                <a:solidFill>
                  <a:schemeClr val="tx1"/>
                </a:solidFill>
                <a:effectLst/>
                <a:latin typeface="+mn-lt"/>
                <a:ea typeface="+mn-ea"/>
                <a:cs typeface="+mn-cs"/>
              </a:rPr>
              <a:t>「バランスのよい食事」</a:t>
            </a:r>
            <a:r>
              <a:rPr kumimoji="1" lang="ja-JP" altLang="en-US" sz="1200" kern="1200">
                <a:solidFill>
                  <a:schemeClr val="tx1"/>
                </a:solidFill>
                <a:effectLst/>
                <a:latin typeface="+mn-lt"/>
                <a:ea typeface="+mn-ea"/>
                <a:cs typeface="+mn-cs"/>
              </a:rPr>
              <a:t>を意識し、実践することが望まれます。</a:t>
            </a:r>
            <a:endParaRPr kumimoji="1" lang="ja-JP" altLang="ja-JP" sz="1200" kern="120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C8498F7E-4510-8442-8F8E-FB6359173A9F}" type="slidenum">
              <a:rPr kumimoji="1" lang="ja-JP" altLang="en-US" smtClean="0"/>
              <a:t>73</a:t>
            </a:fld>
            <a:endParaRPr kumimoji="1" lang="ja-JP" altLang="en-US"/>
          </a:p>
        </p:txBody>
      </p:sp>
    </p:spTree>
    <p:extLst>
      <p:ext uri="{BB962C8B-B14F-4D97-AF65-F5344CB8AC3E}">
        <p14:creationId xmlns:p14="http://schemas.microsoft.com/office/powerpoint/2010/main" val="20525082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505BE-830D-62E7-F377-985FF0FFAA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13BBABE-7E5E-08D7-FF0F-B3D475A9D11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2E027B7-9A62-AD83-1EA3-A1538B80E1AA}"/>
              </a:ext>
            </a:extLst>
          </p:cNvPr>
          <p:cNvSpPr>
            <a:spLocks noGrp="1"/>
          </p:cNvSpPr>
          <p:nvPr>
            <p:ph type="body" idx="1"/>
          </p:nvPr>
        </p:nvSpPr>
        <p:spPr/>
        <p:txBody>
          <a:bodyPr/>
          <a:lstStyle/>
          <a:p>
            <a:r>
              <a:rPr lang="en-US" altLang="ja-JP">
                <a:ea typeface="游ゴシック"/>
              </a:rPr>
              <a:t>20</a:t>
            </a:r>
            <a:r>
              <a:rPr lang="ja-JP" altLang="ja-JP">
                <a:ea typeface="游ゴシック"/>
              </a:rPr>
              <a:t>代</a:t>
            </a:r>
            <a:r>
              <a:rPr lang="ja-JP" altLang="en-US">
                <a:ea typeface="游ゴシック"/>
              </a:rPr>
              <a:t>女性の</a:t>
            </a:r>
            <a:r>
              <a:rPr lang="ja-JP" altLang="ja-JP">
                <a:ea typeface="游ゴシック"/>
              </a:rPr>
              <a:t>約</a:t>
            </a:r>
            <a:r>
              <a:rPr lang="en-US" altLang="ja-JP">
                <a:ea typeface="游ゴシック"/>
              </a:rPr>
              <a:t>20</a:t>
            </a:r>
            <a:r>
              <a:rPr lang="ja-JP" altLang="en-US">
                <a:ea typeface="游ゴシック"/>
              </a:rPr>
              <a:t>％は血色素量が</a:t>
            </a:r>
            <a:r>
              <a:rPr lang="en-US" altLang="ja-JP">
                <a:ea typeface="游ゴシック"/>
              </a:rPr>
              <a:t>12g/</a:t>
            </a:r>
            <a:r>
              <a:rPr lang="ja-JP" altLang="en-US">
                <a:ea typeface="游ゴシック"/>
              </a:rPr>
              <a:t>ｄ</a:t>
            </a:r>
            <a:r>
              <a:rPr lang="en-US" altLang="ja-JP" err="1">
                <a:ea typeface="游ゴシック"/>
              </a:rPr>
              <a:t>L未満</a:t>
            </a:r>
            <a:r>
              <a:rPr lang="ja-JP" altLang="en-US">
                <a:ea typeface="游ゴシック"/>
              </a:rPr>
              <a:t>となっています。</a:t>
            </a:r>
            <a:endParaRPr lang="en-US" altLang="ja-JP">
              <a:ea typeface="游ゴシック"/>
            </a:endParaRPr>
          </a:p>
          <a:p>
            <a:r>
              <a:rPr lang="en-US" altLang="ja-JP">
                <a:ea typeface="游ゴシック"/>
              </a:rPr>
              <a:t>WHO</a:t>
            </a:r>
            <a:r>
              <a:rPr lang="ja-JP" altLang="en-US">
                <a:ea typeface="游ゴシック"/>
              </a:rPr>
              <a:t>による一般成人女性の貧血の基準であるヘモグロビン濃度</a:t>
            </a:r>
            <a:r>
              <a:rPr lang="en-US" altLang="ja-JP">
                <a:ea typeface="游ゴシック"/>
              </a:rPr>
              <a:t>12g/dL</a:t>
            </a:r>
            <a:r>
              <a:rPr lang="ja-JP" altLang="en-US">
                <a:ea typeface="游ゴシック"/>
              </a:rPr>
              <a:t>未満を適用すると、約</a:t>
            </a:r>
            <a:r>
              <a:rPr lang="en-US" altLang="ja-JP">
                <a:ea typeface="游ゴシック"/>
              </a:rPr>
              <a:t>20</a:t>
            </a:r>
            <a:r>
              <a:rPr lang="ja-JP" altLang="en-US">
                <a:ea typeface="游ゴシック"/>
              </a:rPr>
              <a:t>％の方が貧血状態です。</a:t>
            </a:r>
            <a:endParaRPr lang="en-US" altLang="ja-JP">
              <a:ea typeface="游ゴシック"/>
            </a:endParaRPr>
          </a:p>
          <a:p>
            <a:r>
              <a:rPr lang="ja-JP" altLang="en-US"/>
              <a:t>出血や鉄の摂取量の不足などにより鉄が不足すると、めまい、息切れ、疲れやすさなどの症状があります。</a:t>
            </a:r>
            <a:endParaRPr lang="en-US" altLang="ja-JP"/>
          </a:p>
          <a:p>
            <a:r>
              <a:rPr lang="ja-JP" altLang="en-US"/>
              <a:t>また、鉄欠乏性</a:t>
            </a:r>
            <a:r>
              <a:rPr lang="ja-JP" altLang="ja-JP"/>
              <a:t>貧血の女性が妊娠すると、赤ちゃんが2500g</a:t>
            </a:r>
            <a:r>
              <a:rPr lang="ja-JP" altLang="en-US"/>
              <a:t>未満</a:t>
            </a:r>
            <a:r>
              <a:rPr lang="ja-JP" altLang="ja-JP"/>
              <a:t>で生まれる「低出生体重児」となることや、妊娠37週未満で生まれる、「早産」となる可能性が高まると言われています。</a:t>
            </a:r>
          </a:p>
          <a:p>
            <a:pPr rtl="0" fontAlgn="base"/>
            <a:r>
              <a:rPr kumimoji="1" lang="ja-JP" altLang="ja-JP" sz="1200" b="0" i="0" u="none" strike="noStrike" kern="1200">
                <a:solidFill>
                  <a:schemeClr val="tx1"/>
                </a:solidFill>
                <a:effectLst/>
                <a:latin typeface="+mn-lt"/>
                <a:ea typeface="+mn-ea"/>
                <a:cs typeface="+mn-cs"/>
              </a:rPr>
              <a:t>鉄の摂取については</a:t>
            </a:r>
            <a:r>
              <a:rPr kumimoji="1" lang="ja-JP" altLang="en-US" sz="1200" b="0" i="0" u="none" strike="noStrike" kern="1200">
                <a:solidFill>
                  <a:schemeClr val="tx1"/>
                </a:solidFill>
                <a:effectLst/>
                <a:latin typeface="+mn-lt"/>
                <a:ea typeface="+mn-ea"/>
                <a:cs typeface="+mn-cs"/>
              </a:rPr>
              <a:t>、</a:t>
            </a:r>
            <a:r>
              <a:rPr kumimoji="1" lang="ja-JP" altLang="ja-JP" sz="1200" b="0" i="0" u="none" strike="noStrike" kern="1200">
                <a:solidFill>
                  <a:schemeClr val="tx1"/>
                </a:solidFill>
                <a:effectLst/>
                <a:latin typeface="+mn-lt"/>
                <a:ea typeface="+mn-ea"/>
                <a:cs typeface="+mn-cs"/>
              </a:rPr>
              <a:t>不足しやすい栄養素でご説明いたします</a:t>
            </a:r>
            <a:r>
              <a:rPr kumimoji="1" lang="en-US" altLang="ja-JP" sz="1200" b="0" i="0" u="none" strike="noStrike" kern="1200">
                <a:solidFill>
                  <a:schemeClr val="tx1"/>
                </a:solidFill>
                <a:effectLst/>
                <a:latin typeface="+mn-lt"/>
                <a:ea typeface="+mn-ea"/>
                <a:cs typeface="+mn-cs"/>
              </a:rPr>
              <a:t>。</a:t>
            </a:r>
            <a:endParaRPr kumimoji="1" lang="en-US" altLang="ja-JP" sz="1200" b="0" i="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59E15AF9-1602-C29C-7C15-244E506A68E0}"/>
              </a:ext>
            </a:extLst>
          </p:cNvPr>
          <p:cNvSpPr>
            <a:spLocks noGrp="1"/>
          </p:cNvSpPr>
          <p:nvPr>
            <p:ph type="sldNum" sz="quarter" idx="5"/>
          </p:nvPr>
        </p:nvSpPr>
        <p:spPr/>
        <p:txBody>
          <a:bodyPr/>
          <a:lstStyle/>
          <a:p>
            <a:fld id="{C8498F7E-4510-8442-8F8E-FB6359173A9F}" type="slidenum">
              <a:rPr kumimoji="1" lang="ja-JP" altLang="en-US" smtClean="0"/>
              <a:t>74</a:t>
            </a:fld>
            <a:endParaRPr kumimoji="1" lang="ja-JP" altLang="en-US"/>
          </a:p>
        </p:txBody>
      </p:sp>
    </p:spTree>
    <p:extLst>
      <p:ext uri="{BB962C8B-B14F-4D97-AF65-F5344CB8AC3E}">
        <p14:creationId xmlns:p14="http://schemas.microsoft.com/office/powerpoint/2010/main" val="21184640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バランスの良い食事を続けることは、例えば、貧血、肌荒れ、便秘、</a:t>
            </a:r>
            <a:r>
              <a:rPr kumimoji="1" lang="ja-JP" altLang="en-US" sz="1200" kern="1200">
                <a:solidFill>
                  <a:schemeClr val="tx1"/>
                </a:solidFill>
                <a:effectLst/>
                <a:latin typeface="+mn-lt"/>
                <a:ea typeface="+mn-ea"/>
                <a:cs typeface="+mn-cs"/>
              </a:rPr>
              <a:t>疲労感</a:t>
            </a:r>
            <a:r>
              <a:rPr kumimoji="1" lang="ja-JP" altLang="ja-JP" sz="1200" kern="1200">
                <a:solidFill>
                  <a:schemeClr val="tx1"/>
                </a:solidFill>
                <a:effectLst/>
                <a:latin typeface="+mn-lt"/>
                <a:ea typeface="+mn-ea"/>
                <a:cs typeface="+mn-cs"/>
              </a:rPr>
              <a:t>などの予防や解消にもつながります。</a:t>
            </a:r>
            <a:br>
              <a:rPr kumimoji="1" lang="en-US" altLang="ja-JP" sz="1200" kern="1200">
                <a:solidFill>
                  <a:schemeClr val="tx1"/>
                </a:solidFill>
                <a:effectLst/>
                <a:latin typeface="+mn-lt"/>
                <a:ea typeface="+mn-ea"/>
                <a:cs typeface="+mn-cs"/>
              </a:rPr>
            </a:br>
            <a:r>
              <a:rPr kumimoji="1" lang="ja-JP" altLang="ja-JP" sz="1200" kern="1200">
                <a:solidFill>
                  <a:schemeClr val="tx1"/>
                </a:solidFill>
                <a:effectLst/>
                <a:latin typeface="+mn-lt"/>
                <a:ea typeface="+mn-ea"/>
                <a:cs typeface="+mn-cs"/>
              </a:rPr>
              <a:t>例えば、鉄の摂取量が不足していると、</a:t>
            </a:r>
            <a:r>
              <a:rPr kumimoji="1" lang="ja-JP" altLang="en-US" sz="1200" kern="1200">
                <a:solidFill>
                  <a:schemeClr val="tx1"/>
                </a:solidFill>
                <a:effectLst/>
                <a:latin typeface="+mn-lt"/>
                <a:ea typeface="+mn-ea"/>
                <a:cs typeface="+mn-cs"/>
              </a:rPr>
              <a:t>鉄欠乏性</a:t>
            </a:r>
            <a:r>
              <a:rPr kumimoji="1" lang="ja-JP" altLang="ja-JP" sz="1200" kern="1200">
                <a:solidFill>
                  <a:schemeClr val="tx1"/>
                </a:solidFill>
                <a:effectLst/>
                <a:latin typeface="+mn-lt"/>
                <a:ea typeface="+mn-ea"/>
                <a:cs typeface="+mn-cs"/>
              </a:rPr>
              <a:t>貧血</a:t>
            </a:r>
            <a:r>
              <a:rPr kumimoji="1" lang="ja-JP" altLang="en-US" sz="1200" kern="1200">
                <a:solidFill>
                  <a:schemeClr val="tx1"/>
                </a:solidFill>
                <a:effectLst/>
                <a:latin typeface="+mn-lt"/>
                <a:ea typeface="+mn-ea"/>
                <a:cs typeface="+mn-cs"/>
              </a:rPr>
              <a:t>につながる可能性があります。</a:t>
            </a:r>
            <a:endParaRPr kumimoji="1" lang="en-US" altLang="ja-JP"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日本人女性にとって、鉄の摂取量は不足しがちなミネラルとして挙げられて</a:t>
            </a:r>
            <a:r>
              <a:rPr kumimoji="1" lang="ja-JP" altLang="en-US" sz="1200" kern="1200">
                <a:solidFill>
                  <a:schemeClr val="tx1"/>
                </a:solidFill>
                <a:effectLst/>
                <a:latin typeface="+mn-lt"/>
                <a:ea typeface="+mn-ea"/>
                <a:cs typeface="+mn-cs"/>
              </a:rPr>
              <a:t>おり、特に若い女性では、エネルギーや栄養素の摂取不足が心配されますので、</a:t>
            </a:r>
            <a:endParaRPr kumimoji="1" lang="en-US" altLang="ja-JP"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鉄分</a:t>
            </a:r>
            <a:r>
              <a:rPr kumimoji="1" lang="ja-JP" altLang="en-US" sz="1200" kern="1200">
                <a:solidFill>
                  <a:schemeClr val="tx1"/>
                </a:solidFill>
                <a:effectLst/>
                <a:latin typeface="+mn-lt"/>
                <a:ea typeface="+mn-ea"/>
                <a:cs typeface="+mn-cs"/>
              </a:rPr>
              <a:t>など不足しやすい栄養素</a:t>
            </a:r>
            <a:r>
              <a:rPr kumimoji="1" lang="ja-JP" altLang="ja-JP" sz="1200" kern="1200">
                <a:solidFill>
                  <a:schemeClr val="tx1"/>
                </a:solidFill>
                <a:effectLst/>
                <a:latin typeface="+mn-lt"/>
                <a:ea typeface="+mn-ea"/>
                <a:cs typeface="+mn-cs"/>
              </a:rPr>
              <a:t>を多く含む食材を日々の食事に取り入れることは大切です。</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C8498F7E-4510-8442-8F8E-FB6359173A9F}" type="slidenum">
              <a:rPr kumimoji="1" lang="ja-JP" altLang="en-US" smtClean="0"/>
              <a:t>75</a:t>
            </a:fld>
            <a:endParaRPr kumimoji="1" lang="ja-JP" altLang="en-US"/>
          </a:p>
        </p:txBody>
      </p:sp>
    </p:spTree>
    <p:extLst>
      <p:ext uri="{BB962C8B-B14F-4D97-AF65-F5344CB8AC3E}">
        <p14:creationId xmlns:p14="http://schemas.microsoft.com/office/powerpoint/2010/main" val="33171287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a:solidFill>
                  <a:schemeClr val="tx1"/>
                </a:solidFill>
                <a:effectLst/>
                <a:latin typeface="+mn-lt"/>
                <a:ea typeface="+mn-ea"/>
                <a:cs typeface="+mn-cs"/>
              </a:rPr>
              <a:t>妊娠前から妊娠初期にかけて葉酸を十分に摂取することは、赤ちゃんの神経管閉鎖障害の発症リスクの低減につながります。 </a:t>
            </a:r>
            <a:r>
              <a:rPr kumimoji="1" lang="en-US" altLang="ja-JP" sz="1200" b="0" i="0" kern="1200">
                <a:solidFill>
                  <a:schemeClr val="tx1"/>
                </a:solidFill>
                <a:effectLst/>
                <a:latin typeface="+mn-lt"/>
                <a:ea typeface="+mn-ea"/>
                <a:cs typeface="+mn-cs"/>
              </a:rPr>
              <a:t>​</a:t>
            </a:r>
          </a:p>
          <a:p>
            <a:pPr rtl="0" fontAlgn="base"/>
            <a:r>
              <a:rPr kumimoji="1" lang="ja-JP" altLang="ja-JP" sz="1200" b="0" i="0" u="none" strike="noStrike" kern="1200">
                <a:solidFill>
                  <a:schemeClr val="tx1"/>
                </a:solidFill>
                <a:effectLst/>
                <a:latin typeface="+mn-lt"/>
                <a:ea typeface="+mn-ea"/>
                <a:cs typeface="+mn-cs"/>
              </a:rPr>
              <a:t>神経管閉鎖障害とは、胎児の神経管ができるときに起こり、無脳症・ 二分脊椎・髄膜瘤等があります。 </a:t>
            </a:r>
            <a:r>
              <a:rPr kumimoji="1" lang="ja-JP" altLang="ja-JP" sz="1200" b="0" i="0" kern="1200">
                <a:solidFill>
                  <a:schemeClr val="tx1"/>
                </a:solidFill>
                <a:effectLst/>
                <a:latin typeface="+mn-lt"/>
                <a:ea typeface="+mn-ea"/>
                <a:cs typeface="+mn-cs"/>
              </a:rPr>
              <a:t>​</a:t>
            </a:r>
          </a:p>
          <a:p>
            <a:pPr rtl="0" fontAlgn="base"/>
            <a:r>
              <a:rPr kumimoji="1" lang="ja-JP" altLang="ja-JP" sz="1200" b="0" i="0" u="none" strike="noStrike" kern="1200">
                <a:solidFill>
                  <a:schemeClr val="tx1"/>
                </a:solidFill>
                <a:effectLst/>
                <a:latin typeface="+mn-lt"/>
                <a:ea typeface="+mn-ea"/>
                <a:cs typeface="+mn-cs"/>
              </a:rPr>
              <a:t>赤ちゃんの神経管が作られるのは、受胎後およそ</a:t>
            </a:r>
            <a:r>
              <a:rPr kumimoji="1" lang="en-US" altLang="ja-JP" sz="1200" b="0" i="0" u="none" strike="noStrike" kern="1200">
                <a:solidFill>
                  <a:schemeClr val="tx1"/>
                </a:solidFill>
                <a:effectLst/>
                <a:latin typeface="+mn-lt"/>
                <a:ea typeface="+mn-ea"/>
                <a:cs typeface="+mn-cs"/>
              </a:rPr>
              <a:t>28</a:t>
            </a:r>
            <a:r>
              <a:rPr kumimoji="1" lang="ja-JP" altLang="ja-JP" sz="1200" b="0" i="0" u="none" strike="noStrike" kern="1200">
                <a:solidFill>
                  <a:schemeClr val="tx1"/>
                </a:solidFill>
                <a:effectLst/>
                <a:latin typeface="+mn-lt"/>
                <a:ea typeface="+mn-ea"/>
                <a:cs typeface="+mn-cs"/>
              </a:rPr>
              <a:t>日頃です。</a:t>
            </a:r>
            <a:r>
              <a:rPr kumimoji="1" lang="en-US" altLang="ja-JP" sz="1200" b="0" i="0" kern="1200">
                <a:solidFill>
                  <a:schemeClr val="tx1"/>
                </a:solidFill>
                <a:effectLst/>
                <a:latin typeface="+mn-lt"/>
                <a:ea typeface="+mn-ea"/>
                <a:cs typeface="+mn-cs"/>
              </a:rPr>
              <a:t>​</a:t>
            </a:r>
          </a:p>
          <a:p>
            <a:pPr rtl="0" fontAlgn="base"/>
            <a:r>
              <a:rPr kumimoji="1" lang="ja-JP" altLang="ja-JP" sz="1200" b="0" i="0" u="none" strike="noStrike" kern="1200">
                <a:solidFill>
                  <a:schemeClr val="tx1"/>
                </a:solidFill>
                <a:effectLst/>
                <a:latin typeface="+mn-lt"/>
                <a:ea typeface="+mn-ea"/>
                <a:cs typeface="+mn-cs"/>
              </a:rPr>
              <a:t>自身が妊娠に気づくのは神経管ができる時期よりも後になることが多くあります。</a:t>
            </a:r>
            <a:r>
              <a:rPr kumimoji="1" lang="en-US" altLang="ja-JP" sz="1200" b="0" i="0" kern="1200">
                <a:solidFill>
                  <a:schemeClr val="tx1"/>
                </a:solidFill>
                <a:effectLst/>
                <a:latin typeface="+mn-lt"/>
                <a:ea typeface="+mn-ea"/>
                <a:cs typeface="+mn-cs"/>
              </a:rPr>
              <a:t>​</a:t>
            </a:r>
            <a:endParaRPr kumimoji="1" lang="ja-JP" altLang="en-US"/>
          </a:p>
        </p:txBody>
      </p:sp>
      <p:sp>
        <p:nvSpPr>
          <p:cNvPr id="4" name="スライド番号プレースホルダー 3"/>
          <p:cNvSpPr>
            <a:spLocks noGrp="1"/>
          </p:cNvSpPr>
          <p:nvPr>
            <p:ph type="sldNum" sz="quarter" idx="5"/>
          </p:nvPr>
        </p:nvSpPr>
        <p:spPr/>
        <p:txBody>
          <a:bodyPr/>
          <a:lstStyle/>
          <a:p>
            <a:fld id="{C8498F7E-4510-8442-8F8E-FB6359173A9F}" type="slidenum">
              <a:rPr kumimoji="1" lang="ja-JP" altLang="en-US" smtClean="0"/>
              <a:t>77</a:t>
            </a:fld>
            <a:endParaRPr kumimoji="1" lang="ja-JP" altLang="en-US"/>
          </a:p>
        </p:txBody>
      </p:sp>
    </p:spTree>
    <p:extLst>
      <p:ext uri="{BB962C8B-B14F-4D97-AF65-F5344CB8AC3E}">
        <p14:creationId xmlns:p14="http://schemas.microsoft.com/office/powerpoint/2010/main" val="28967031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妊娠の１か月以上前から妊娠３か月にかけて葉酸を十分に摂取することは、赤ちゃんの神経管閉鎖障害の発症リスクを減らします。</a:t>
            </a:r>
          </a:p>
          <a:p>
            <a:r>
              <a:rPr kumimoji="1" lang="ja-JP" altLang="ja-JP" sz="1200" kern="1200">
                <a:solidFill>
                  <a:schemeClr val="tx1"/>
                </a:solidFill>
                <a:effectLst/>
                <a:latin typeface="+mn-lt"/>
                <a:ea typeface="+mn-ea"/>
                <a:cs typeface="+mn-cs"/>
              </a:rPr>
              <a:t>なお、通常の食事のみでは</a:t>
            </a:r>
            <a:r>
              <a:rPr kumimoji="1" lang="ja-JP" altLang="en-US" sz="1200" kern="1200">
                <a:solidFill>
                  <a:schemeClr val="tx1"/>
                </a:solidFill>
                <a:effectLst/>
                <a:latin typeface="+mn-lt"/>
                <a:ea typeface="+mn-ea"/>
                <a:cs typeface="+mn-cs"/>
              </a:rPr>
              <a:t>このために</a:t>
            </a:r>
            <a:r>
              <a:rPr kumimoji="1" lang="ja-JP" altLang="ja-JP" sz="1200" kern="1200">
                <a:solidFill>
                  <a:schemeClr val="tx1"/>
                </a:solidFill>
                <a:effectLst/>
                <a:latin typeface="+mn-lt"/>
                <a:ea typeface="+mn-ea"/>
                <a:cs typeface="+mn-cs"/>
              </a:rPr>
              <a:t>必要な葉酸を摂ることは難しいとされています。</a:t>
            </a:r>
          </a:p>
          <a:p>
            <a:r>
              <a:rPr kumimoji="1" lang="ja-JP" altLang="ja-JP" sz="1200" kern="1200">
                <a:solidFill>
                  <a:schemeClr val="tx1"/>
                </a:solidFill>
                <a:effectLst/>
                <a:latin typeface="+mn-lt"/>
                <a:ea typeface="+mn-ea"/>
                <a:cs typeface="+mn-cs"/>
              </a:rPr>
              <a:t>そのため、</a:t>
            </a:r>
            <a:r>
              <a:rPr lang="ja-JP" altLang="en-US" sz="1200" b="0">
                <a:solidFill>
                  <a:srgbClr val="02B7E7"/>
                </a:solidFill>
              </a:rPr>
              <a:t>妊娠を望む女性、妊娠の可能性がある女性や妊娠初期の女性は、</a:t>
            </a:r>
            <a:r>
              <a:rPr kumimoji="1" lang="ja-JP" altLang="ja-JP" sz="1200" kern="1200">
                <a:solidFill>
                  <a:schemeClr val="tx1"/>
                </a:solidFill>
                <a:effectLst/>
                <a:latin typeface="+mn-lt"/>
                <a:ea typeface="+mn-ea"/>
                <a:cs typeface="+mn-cs"/>
              </a:rPr>
              <a:t>通常の食事に加えて、サプリメント等から一日</a:t>
            </a:r>
            <a:r>
              <a:rPr kumimoji="1" lang="en-US" altLang="ja-JP" sz="1200" kern="1200">
                <a:solidFill>
                  <a:schemeClr val="tx1"/>
                </a:solidFill>
                <a:effectLst/>
                <a:latin typeface="+mn-lt"/>
                <a:ea typeface="+mn-ea"/>
                <a:cs typeface="+mn-cs"/>
              </a:rPr>
              <a:t>400</a:t>
            </a:r>
            <a:r>
              <a:rPr kumimoji="1" lang="ja-JP" altLang="en-US" sz="1200" kern="1200">
                <a:solidFill>
                  <a:schemeClr val="tx1"/>
                </a:solidFill>
                <a:effectLst/>
                <a:latin typeface="+mn-lt"/>
                <a:ea typeface="+mn-ea"/>
                <a:cs typeface="+mn-cs"/>
              </a:rPr>
              <a:t>㎍（マ</a:t>
            </a:r>
            <a:r>
              <a:rPr kumimoji="1" lang="ja-JP" altLang="ja-JP" sz="1200" kern="1200">
                <a:solidFill>
                  <a:schemeClr val="tx1"/>
                </a:solidFill>
                <a:effectLst/>
                <a:latin typeface="+mn-lt"/>
                <a:ea typeface="+mn-ea"/>
                <a:cs typeface="+mn-cs"/>
              </a:rPr>
              <a:t>イクログラム</a:t>
            </a:r>
            <a:r>
              <a:rPr kumimoji="1" lang="ja-JP" altLang="en-US"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摂取することが望ましいとされています。</a:t>
            </a:r>
            <a:endParaRPr kumimoji="1" lang="en-US"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葉酸のサプリメント等は、１日</a:t>
            </a:r>
            <a:r>
              <a:rPr kumimoji="1" lang="en-US" altLang="ja-JP" sz="1200" kern="1200">
                <a:solidFill>
                  <a:schemeClr val="tx1"/>
                </a:solidFill>
                <a:effectLst/>
                <a:latin typeface="+mn-lt"/>
                <a:ea typeface="+mn-ea"/>
                <a:cs typeface="+mn-cs"/>
              </a:rPr>
              <a:t>1000</a:t>
            </a:r>
            <a:r>
              <a:rPr kumimoji="1" lang="ja-JP" altLang="en-US" sz="1200" kern="1200">
                <a:solidFill>
                  <a:schemeClr val="tx1"/>
                </a:solidFill>
                <a:effectLst/>
                <a:latin typeface="+mn-lt"/>
                <a:ea typeface="+mn-ea"/>
                <a:cs typeface="+mn-cs"/>
              </a:rPr>
              <a:t>㎍を超えないように注意しましょう。</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C8498F7E-4510-8442-8F8E-FB6359173A9F}" type="slidenum">
              <a:rPr kumimoji="1" lang="ja-JP" altLang="en-US" smtClean="0"/>
              <a:t>78</a:t>
            </a:fld>
            <a:endParaRPr kumimoji="1" lang="ja-JP" altLang="en-US"/>
          </a:p>
        </p:txBody>
      </p:sp>
    </p:spTree>
    <p:extLst>
      <p:ext uri="{BB962C8B-B14F-4D97-AF65-F5344CB8AC3E}">
        <p14:creationId xmlns:p14="http://schemas.microsoft.com/office/powerpoint/2010/main" val="14708985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適度な筋肉量と体脂肪を伴った適正体重の維持に運動はかかせません。</a:t>
            </a:r>
          </a:p>
          <a:p>
            <a:r>
              <a:rPr kumimoji="1" lang="ja-JP" altLang="ja-JP" sz="1200" kern="1200">
                <a:solidFill>
                  <a:schemeClr val="tx1"/>
                </a:solidFill>
                <a:effectLst/>
                <a:latin typeface="+mn-lt"/>
                <a:ea typeface="+mn-ea"/>
                <a:cs typeface="+mn-cs"/>
              </a:rPr>
              <a:t>１日60分以上からだを動かすこと、目安としては1日8000歩以上</a:t>
            </a:r>
            <a:r>
              <a:rPr kumimoji="1" lang="ja-JP" altLang="en-US" sz="1200" kern="1200">
                <a:solidFill>
                  <a:schemeClr val="tx1"/>
                </a:solidFill>
                <a:effectLst/>
                <a:latin typeface="+mn-lt"/>
                <a:ea typeface="+mn-ea"/>
                <a:cs typeface="+mn-cs"/>
              </a:rPr>
              <a:t>です。また、</a:t>
            </a:r>
            <a:r>
              <a:rPr kumimoji="1" lang="ja-JP" altLang="ja-JP" sz="1200" kern="1200">
                <a:solidFill>
                  <a:schemeClr val="tx1"/>
                </a:solidFill>
                <a:effectLst/>
                <a:latin typeface="+mn-lt"/>
                <a:ea typeface="+mn-ea"/>
                <a:cs typeface="+mn-cs"/>
              </a:rPr>
              <a:t>できれば週60分以上の</a:t>
            </a:r>
            <a:r>
              <a:rPr kumimoji="1" lang="ja-JP" altLang="en-US" sz="1200" kern="1200">
                <a:solidFill>
                  <a:schemeClr val="tx1"/>
                </a:solidFill>
                <a:effectLst/>
                <a:latin typeface="+mn-lt"/>
                <a:ea typeface="+mn-ea"/>
                <a:cs typeface="+mn-cs"/>
              </a:rPr>
              <a:t>運動や、</a:t>
            </a:r>
            <a:r>
              <a:rPr kumimoji="1" lang="ja-JP" altLang="ja-JP" sz="1200" kern="1200">
                <a:solidFill>
                  <a:schemeClr val="tx1"/>
                </a:solidFill>
                <a:effectLst/>
                <a:latin typeface="+mn-lt"/>
                <a:ea typeface="+mn-ea"/>
                <a:cs typeface="+mn-cs"/>
              </a:rPr>
              <a:t>週２～３日の筋トレを行うことが推奨されています。</a:t>
            </a:r>
          </a:p>
          <a:p>
            <a:r>
              <a:rPr kumimoji="1" lang="ja-JP" altLang="ja-JP" sz="1200" kern="1200">
                <a:solidFill>
                  <a:schemeClr val="tx1"/>
                </a:solidFill>
                <a:effectLst/>
                <a:latin typeface="+mn-lt"/>
                <a:ea typeface="+mn-ea"/>
                <a:cs typeface="+mn-cs"/>
              </a:rPr>
              <a:t>座りっぱなしの時間が長くなりすぎないように、今よりも少しでも多く身体を動かすようにしましょう。</a:t>
            </a:r>
          </a:p>
          <a:p>
            <a:r>
              <a:rPr kumimoji="1" lang="ja-JP" altLang="ja-JP" sz="1200" kern="1200">
                <a:solidFill>
                  <a:schemeClr val="tx1"/>
                </a:solidFill>
                <a:effectLst/>
                <a:latin typeface="+mn-lt"/>
                <a:ea typeface="+mn-ea"/>
                <a:cs typeface="+mn-cs"/>
              </a:rPr>
              <a:t>積極的に運動できる環境であればいいのですが、そうでない場合は、例えば毎日歩くとき歩幅を大きくとって歩くようにする等の工夫からはじめてみるとよいでしょう。</a:t>
            </a:r>
          </a:p>
          <a:p>
            <a:r>
              <a:rPr kumimoji="1" lang="ja-JP" altLang="ja-JP" sz="1200" kern="1200">
                <a:solidFill>
                  <a:schemeClr val="tx1"/>
                </a:solidFill>
                <a:effectLst/>
                <a:latin typeface="+mn-lt"/>
                <a:ea typeface="+mn-ea"/>
                <a:cs typeface="+mn-cs"/>
              </a:rPr>
              <a:t>また、運動は身体に良いだけではなく、メンタルヘルスにも良い効果があるということが、証明されています。</a:t>
            </a:r>
            <a:endParaRPr kumimoji="1" lang="ja-JP" altLang="en-US"/>
          </a:p>
        </p:txBody>
      </p:sp>
      <p:sp>
        <p:nvSpPr>
          <p:cNvPr id="4" name="スライド番号プレースホルダー 3"/>
          <p:cNvSpPr>
            <a:spLocks noGrp="1"/>
          </p:cNvSpPr>
          <p:nvPr>
            <p:ph type="sldNum" sz="quarter" idx="5"/>
          </p:nvPr>
        </p:nvSpPr>
        <p:spPr/>
        <p:txBody>
          <a:bodyPr/>
          <a:lstStyle/>
          <a:p>
            <a:fld id="{C8498F7E-4510-8442-8F8E-FB6359173A9F}" type="slidenum">
              <a:rPr kumimoji="1" lang="ja-JP" altLang="en-US" smtClean="0"/>
              <a:t>80</a:t>
            </a:fld>
            <a:endParaRPr kumimoji="1" lang="ja-JP" altLang="en-US"/>
          </a:p>
        </p:txBody>
      </p:sp>
    </p:spTree>
    <p:extLst>
      <p:ext uri="{BB962C8B-B14F-4D97-AF65-F5344CB8AC3E}">
        <p14:creationId xmlns:p14="http://schemas.microsoft.com/office/powerpoint/2010/main" val="14736752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次にストレスについてです。</a:t>
            </a:r>
          </a:p>
          <a:p>
            <a:r>
              <a:rPr kumimoji="1" lang="ja-JP" altLang="ja-JP" sz="1200" kern="1200">
                <a:solidFill>
                  <a:schemeClr val="tx1"/>
                </a:solidFill>
                <a:effectLst/>
                <a:latin typeface="+mn-lt"/>
                <a:ea typeface="+mn-ea"/>
                <a:cs typeface="+mn-cs"/>
              </a:rPr>
              <a:t>ここでは一例として、ハズスコアという尺度を載せています。</a:t>
            </a:r>
          </a:p>
          <a:p>
            <a:r>
              <a:rPr kumimoji="1" lang="ja-JP" altLang="ja-JP" sz="1200" kern="1200">
                <a:solidFill>
                  <a:schemeClr val="tx1"/>
                </a:solidFill>
                <a:effectLst/>
                <a:latin typeface="+mn-lt"/>
                <a:ea typeface="+mn-ea"/>
                <a:cs typeface="+mn-cs"/>
              </a:rPr>
              <a:t>生活を整える、その前に自分を知るという意味で、自分が今どれくらいのストレスを感じているのか、このようなスコアを利用し、一度自分のメンタルの状態を確認・評価してみることもよいでしょう。</a:t>
            </a:r>
            <a:endParaRPr kumimoji="1" lang="ja-JP" altLang="en-US"/>
          </a:p>
        </p:txBody>
      </p:sp>
      <p:sp>
        <p:nvSpPr>
          <p:cNvPr id="4" name="スライド番号プレースホルダー 3"/>
          <p:cNvSpPr>
            <a:spLocks noGrp="1"/>
          </p:cNvSpPr>
          <p:nvPr>
            <p:ph type="sldNum" sz="quarter" idx="5"/>
          </p:nvPr>
        </p:nvSpPr>
        <p:spPr/>
        <p:txBody>
          <a:bodyPr/>
          <a:lstStyle/>
          <a:p>
            <a:fld id="{C8498F7E-4510-8442-8F8E-FB6359173A9F}" type="slidenum">
              <a:rPr kumimoji="1" lang="ja-JP" altLang="en-US" smtClean="0"/>
              <a:t>81</a:t>
            </a:fld>
            <a:endParaRPr kumimoji="1" lang="ja-JP" altLang="en-US"/>
          </a:p>
        </p:txBody>
      </p:sp>
    </p:spTree>
    <p:extLst>
      <p:ext uri="{BB962C8B-B14F-4D97-AF65-F5344CB8AC3E}">
        <p14:creationId xmlns:p14="http://schemas.microsoft.com/office/powerpoint/2010/main" val="11091075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ある調査では、現在は若い世代の約</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人に</a:t>
            </a:r>
            <a:r>
              <a:rPr kumimoji="1" lang="en-US" altLang="ja-JP" sz="1200" kern="120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人以上が、気分障害、不安障害、物質関連障害のいずれかの精神障害を有していたと報告されています。</a:t>
            </a:r>
          </a:p>
          <a:p>
            <a:r>
              <a:rPr kumimoji="1" lang="ja-JP" altLang="ja-JP" sz="1200" kern="1200">
                <a:solidFill>
                  <a:schemeClr val="tx1"/>
                </a:solidFill>
                <a:effectLst/>
                <a:latin typeface="+mn-lt"/>
                <a:ea typeface="+mn-ea"/>
                <a:cs typeface="+mn-cs"/>
              </a:rPr>
              <a:t>また、メンタルヘルスの問題は食行動の問題、飲酒、喫煙などが伴うことで、の糖尿病や脳心血管病などの疾病を合併することも多くなると言われています。</a:t>
            </a:r>
          </a:p>
          <a:p>
            <a:r>
              <a:rPr kumimoji="1" lang="ja-JP" altLang="ja-JP" sz="1200" kern="1200">
                <a:solidFill>
                  <a:schemeClr val="tx1"/>
                </a:solidFill>
                <a:effectLst/>
                <a:latin typeface="+mn-lt"/>
                <a:ea typeface="+mn-ea"/>
                <a:cs typeface="+mn-cs"/>
              </a:rPr>
              <a:t>また、女性の精神的ストレスや</a:t>
            </a:r>
            <a:r>
              <a:rPr kumimoji="1" lang="en-US" altLang="ja-JP" sz="1200" kern="1200">
                <a:solidFill>
                  <a:schemeClr val="tx1"/>
                </a:solidFill>
                <a:effectLst/>
                <a:latin typeface="+mn-lt"/>
                <a:ea typeface="+mn-ea"/>
                <a:cs typeface="+mn-cs"/>
              </a:rPr>
              <a:t>QOL</a:t>
            </a:r>
            <a:r>
              <a:rPr kumimoji="1" lang="ja-JP" altLang="ja-JP" sz="1200" kern="1200">
                <a:solidFill>
                  <a:schemeClr val="tx1"/>
                </a:solidFill>
                <a:effectLst/>
                <a:latin typeface="+mn-lt"/>
                <a:ea typeface="+mn-ea"/>
                <a:cs typeface="+mn-cs"/>
              </a:rPr>
              <a:t>の低下は、妊よう性と関係するという報告もあります。心理社会的介入がストレスを軽減するだけでなく、妊娠率の増加にも関連するという報告も</a:t>
            </a:r>
            <a:r>
              <a:rPr kumimoji="1" lang="ja-JP" altLang="en-US" sz="1200" kern="1200">
                <a:solidFill>
                  <a:schemeClr val="tx1"/>
                </a:solidFill>
                <a:effectLst/>
                <a:latin typeface="+mn-lt"/>
                <a:ea typeface="+mn-ea"/>
                <a:cs typeface="+mn-cs"/>
              </a:rPr>
              <a:t>集まりつつあります。</a:t>
            </a:r>
            <a:endParaRPr kumimoji="1" lang="ja-JP"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男性における</a:t>
            </a:r>
            <a:r>
              <a:rPr kumimoji="1" lang="ja-JP" altLang="ja-JP" sz="1200" kern="1200">
                <a:solidFill>
                  <a:schemeClr val="tx1"/>
                </a:solidFill>
                <a:effectLst/>
                <a:latin typeface="+mn-lt"/>
                <a:ea typeface="+mn-ea"/>
                <a:cs typeface="+mn-cs"/>
              </a:rPr>
              <a:t>精神的なストレスが精子の質に影響する事や、原因不明不妊の男性に多いという報告もあります。</a:t>
            </a:r>
          </a:p>
          <a:p>
            <a:r>
              <a:rPr kumimoji="1" lang="ja-JP" altLang="ja-JP" sz="1200" kern="1200">
                <a:solidFill>
                  <a:schemeClr val="tx1"/>
                </a:solidFill>
                <a:effectLst/>
                <a:latin typeface="+mn-lt"/>
                <a:ea typeface="+mn-ea"/>
                <a:cs typeface="+mn-cs"/>
              </a:rPr>
              <a:t>体も心も健康であるということがとても大切なことがよく分かるかと思います。</a:t>
            </a:r>
            <a:endParaRPr kumimoji="1" lang="ja-JP" altLang="en-US"/>
          </a:p>
        </p:txBody>
      </p:sp>
      <p:sp>
        <p:nvSpPr>
          <p:cNvPr id="4" name="スライド番号プレースホルダー 3"/>
          <p:cNvSpPr>
            <a:spLocks noGrp="1"/>
          </p:cNvSpPr>
          <p:nvPr>
            <p:ph type="sldNum" sz="quarter" idx="5"/>
          </p:nvPr>
        </p:nvSpPr>
        <p:spPr/>
        <p:txBody>
          <a:bodyPr/>
          <a:lstStyle/>
          <a:p>
            <a:fld id="{C8498F7E-4510-8442-8F8E-FB6359173A9F}" type="slidenum">
              <a:rPr kumimoji="1" lang="ja-JP" altLang="en-US" smtClean="0"/>
              <a:t>82</a:t>
            </a:fld>
            <a:endParaRPr kumimoji="1" lang="ja-JP" altLang="en-US"/>
          </a:p>
        </p:txBody>
      </p:sp>
    </p:spTree>
    <p:extLst>
      <p:ext uri="{BB962C8B-B14F-4D97-AF65-F5344CB8AC3E}">
        <p14:creationId xmlns:p14="http://schemas.microsoft.com/office/powerpoint/2010/main" val="1079333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lang="en-US" altLang="ja-JP">
              <a:solidFill>
                <a:srgbClr val="444444"/>
              </a:solidFill>
            </a:endParaRPr>
          </a:p>
        </p:txBody>
      </p:sp>
      <p:sp>
        <p:nvSpPr>
          <p:cNvPr id="4" name="スライド番号プレースホルダー 3"/>
          <p:cNvSpPr>
            <a:spLocks noGrp="1"/>
          </p:cNvSpPr>
          <p:nvPr>
            <p:ph type="sldNum" sz="quarter" idx="5"/>
          </p:nvPr>
        </p:nvSpPr>
        <p:spPr/>
        <p:txBody>
          <a:bodyPr/>
          <a:lstStyle/>
          <a:p>
            <a:fld id="{C9A5E407-F3B5-534E-9D42-E8589F9CB05C}" type="slidenum">
              <a:rPr kumimoji="1" lang="ja-JP" altLang="en-US" smtClean="0"/>
              <a:t>8</a:t>
            </a:fld>
            <a:endParaRPr kumimoji="1" lang="ja-JP" altLang="en-US"/>
          </a:p>
        </p:txBody>
      </p:sp>
    </p:spTree>
    <p:extLst>
      <p:ext uri="{BB962C8B-B14F-4D97-AF65-F5344CB8AC3E}">
        <p14:creationId xmlns:p14="http://schemas.microsoft.com/office/powerpoint/2010/main" val="11605043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喫煙は男女ともに妊よう性を低下させるという報告もあります。</a:t>
            </a:r>
          </a:p>
          <a:p>
            <a:r>
              <a:rPr kumimoji="1" lang="ja-JP" altLang="ja-JP" sz="1200" kern="1200">
                <a:solidFill>
                  <a:schemeClr val="tx1"/>
                </a:solidFill>
                <a:effectLst/>
                <a:latin typeface="+mn-lt"/>
                <a:ea typeface="+mn-ea"/>
                <a:cs typeface="+mn-cs"/>
              </a:rPr>
              <a:t>女性では、卵巣機能の低下や子宮内膜の状態悪化が着床不全と関連すること、不妊治療の成功率も低下することが報告されています。</a:t>
            </a:r>
            <a:endParaRPr kumimoji="1" lang="en-US"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男性では、精子の形成・質・量・運動率の低下や勃起不全と関連します。 </a:t>
            </a:r>
          </a:p>
          <a:p>
            <a:r>
              <a:rPr kumimoji="1" lang="ja-JP" altLang="ja-JP" sz="1200" kern="1200">
                <a:solidFill>
                  <a:schemeClr val="tx1"/>
                </a:solidFill>
                <a:effectLst/>
                <a:latin typeface="+mn-lt"/>
                <a:ea typeface="+mn-ea"/>
                <a:cs typeface="+mn-cs"/>
              </a:rPr>
              <a:t>妊婦さん自身の喫煙だけでなく、受動喫煙でも、例えば流産や早産等、さまざまなリスクが増加することも多く報告されています。</a:t>
            </a:r>
          </a:p>
          <a:p>
            <a:r>
              <a:rPr kumimoji="1" lang="ja-JP" altLang="ja-JP" sz="1200" kern="1200">
                <a:solidFill>
                  <a:schemeClr val="tx1"/>
                </a:solidFill>
                <a:effectLst/>
                <a:latin typeface="+mn-lt"/>
                <a:ea typeface="+mn-ea"/>
                <a:cs typeface="+mn-cs"/>
              </a:rPr>
              <a:t>なお、</a:t>
            </a:r>
            <a:r>
              <a:rPr kumimoji="1" lang="ja-JP" altLang="en-US" sz="1200" kern="1200">
                <a:solidFill>
                  <a:schemeClr val="tx1"/>
                </a:solidFill>
                <a:effectLst/>
                <a:latin typeface="+mn-lt"/>
                <a:ea typeface="+mn-ea"/>
                <a:cs typeface="+mn-cs"/>
              </a:rPr>
              <a:t>加熱式</a:t>
            </a:r>
            <a:r>
              <a:rPr kumimoji="1" lang="ja-JP" altLang="ja-JP" sz="1200" kern="1200">
                <a:solidFill>
                  <a:schemeClr val="tx1"/>
                </a:solidFill>
                <a:effectLst/>
                <a:latin typeface="+mn-lt"/>
                <a:ea typeface="+mn-ea"/>
                <a:cs typeface="+mn-cs"/>
              </a:rPr>
              <a:t>タバコが紙巻タバコより健康リスクが低いという証拠はなく使用は推奨されていません。</a:t>
            </a:r>
            <a:endParaRPr kumimoji="1" lang="ja-JP" altLang="en-US"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C8498F7E-4510-8442-8F8E-FB6359173A9F}" type="slidenum">
              <a:rPr kumimoji="1" lang="ja-JP" altLang="en-US" smtClean="0"/>
              <a:t>84</a:t>
            </a:fld>
            <a:endParaRPr kumimoji="1" lang="ja-JP" altLang="en-US"/>
          </a:p>
        </p:txBody>
      </p:sp>
    </p:spTree>
    <p:extLst>
      <p:ext uri="{BB962C8B-B14F-4D97-AF65-F5344CB8AC3E}">
        <p14:creationId xmlns:p14="http://schemas.microsoft.com/office/powerpoint/2010/main" val="25124353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a:t>男女とも飲酒は不妊リスクの増加や、​妊娠率が減少する傾向が報告されています。</a:t>
            </a:r>
            <a:endParaRPr lang="en-US" altLang="ja-JP"/>
          </a:p>
          <a:p>
            <a:pPr marL="0" indent="0">
              <a:buNone/>
            </a:pPr>
            <a:r>
              <a:rPr lang="ja-JP" altLang="en-US"/>
              <a:t>女性の生殖能力に対するアルコールの影響は明確に確立されていませんが、</a:t>
            </a:r>
            <a:endParaRPr lang="ja-JP" altLang="en-US">
              <a:solidFill>
                <a:srgbClr val="444444"/>
              </a:solidFill>
            </a:endParaRPr>
          </a:p>
          <a:p>
            <a:pPr marL="0" indent="0">
              <a:buNone/>
            </a:pPr>
            <a:r>
              <a:rPr lang="ja-JP" altLang="en-US"/>
              <a:t>不妊リスクの増加の可能性や、妊娠率の低下の可能性が見られる等、有害な影響があることが示唆されています。</a:t>
            </a:r>
            <a:endParaRPr lang="ja-JP" altLang="en-US">
              <a:solidFill>
                <a:srgbClr val="444444"/>
              </a:solidFill>
            </a:endParaRPr>
          </a:p>
          <a:p>
            <a:pPr marL="0" indent="0">
              <a:buNone/>
            </a:pPr>
            <a:r>
              <a:rPr lang="ja-JP" altLang="en-US"/>
              <a:t>男性の飲酒は精液量の減少や、性成熟期の男性で主に働くホルモンである血清テストステロン値の減少とも関連しているという報告もあります。</a:t>
            </a:r>
            <a:endParaRPr lang="ja-JP" altLang="en-US">
              <a:solidFill>
                <a:srgbClr val="444444"/>
              </a:solidFill>
            </a:endParaRPr>
          </a:p>
          <a:p>
            <a:endParaRPr kumimoji="1" lang="ja-JP" altLang="en-US"/>
          </a:p>
        </p:txBody>
      </p:sp>
      <p:sp>
        <p:nvSpPr>
          <p:cNvPr id="4" name="スライド番号プレースホルダー 3"/>
          <p:cNvSpPr>
            <a:spLocks noGrp="1"/>
          </p:cNvSpPr>
          <p:nvPr>
            <p:ph type="sldNum" sz="quarter" idx="5"/>
          </p:nvPr>
        </p:nvSpPr>
        <p:spPr/>
        <p:txBody>
          <a:bodyPr/>
          <a:lstStyle/>
          <a:p>
            <a:fld id="{C8498F7E-4510-8442-8F8E-FB6359173A9F}" type="slidenum">
              <a:rPr kumimoji="1" lang="ja-JP" altLang="en-US" smtClean="0"/>
              <a:t>86</a:t>
            </a:fld>
            <a:endParaRPr kumimoji="1" lang="ja-JP" altLang="en-US"/>
          </a:p>
        </p:txBody>
      </p:sp>
    </p:spTree>
    <p:extLst>
      <p:ext uri="{BB962C8B-B14F-4D97-AF65-F5344CB8AC3E}">
        <p14:creationId xmlns:p14="http://schemas.microsoft.com/office/powerpoint/2010/main" val="16439859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F727A-F20F-9384-FA4A-30A16268FD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87382A4-6E67-2DCB-89EC-DCCE315827D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3A48FF9-9FD8-D81D-8BB5-D9D335E019CE}"/>
              </a:ext>
            </a:extLst>
          </p:cNvPr>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
                <a:srgbClr val="000000"/>
              </a:buClr>
              <a:buSzPts val="2500"/>
              <a:buFontTx/>
              <a:buNone/>
              <a:tabLst/>
              <a:defRPr/>
            </a:pPr>
            <a:r>
              <a:rPr lang="ja-JP" altLang="en-US" b="0"/>
              <a:t>妊娠を希望する場合、</a:t>
            </a:r>
            <a:r>
              <a:rPr lang="ja-JP" altLang="en-US" sz="1200" b="0">
                <a:solidFill>
                  <a:schemeClr val="tx1">
                    <a:lumMod val="75000"/>
                    <a:lumOff val="25000"/>
                  </a:schemeClr>
                </a:solidFill>
                <a:latin typeface="Yu Gothic" panose="020B0400000000000000" pitchFamily="34" charset="-128"/>
                <a:ea typeface="Yu Gothic" panose="020B0400000000000000" pitchFamily="34" charset="-128"/>
              </a:rPr>
              <a:t>男女ともに妊娠の成立に対する適量飲酒の影響は明らかになっていません。</a:t>
            </a:r>
            <a:endParaRPr lang="en-US" altLang="ja-JP" sz="1200" b="0">
              <a:solidFill>
                <a:schemeClr val="tx1">
                  <a:lumMod val="75000"/>
                  <a:lumOff val="25000"/>
                </a:schemeClr>
              </a:solidFill>
              <a:latin typeface="Yu Gothic" panose="020B0400000000000000" pitchFamily="34" charset="-128"/>
              <a:ea typeface="Yu Gothic" panose="020B0400000000000000" pitchFamily="34" charset="-128"/>
            </a:endParaRPr>
          </a:p>
          <a:p>
            <a:pPr marL="0" marR="0" lvl="0" indent="0" algn="l" defTabSz="914400" rtl="0" eaLnBrk="1" fontAlgn="auto" latinLnBrk="0" hangingPunct="1">
              <a:lnSpc>
                <a:spcPct val="150000"/>
              </a:lnSpc>
              <a:spcBef>
                <a:spcPts val="0"/>
              </a:spcBef>
              <a:spcAft>
                <a:spcPts val="0"/>
              </a:spcAft>
              <a:buClr>
                <a:srgbClr val="000000"/>
              </a:buClr>
              <a:buSzPts val="2500"/>
              <a:buFontTx/>
              <a:buNone/>
              <a:tabLst/>
              <a:defRPr/>
            </a:pPr>
            <a:r>
              <a:rPr lang="ja-JP" altLang="en-US" sz="1200" b="0">
                <a:solidFill>
                  <a:schemeClr val="tx1">
                    <a:lumMod val="75000"/>
                    <a:lumOff val="25000"/>
                  </a:schemeClr>
                </a:solidFill>
                <a:latin typeface="Yu Gothic" panose="020B0400000000000000" pitchFamily="34" charset="-128"/>
                <a:ea typeface="Yu Gothic" panose="020B0400000000000000" pitchFamily="34" charset="-128"/>
              </a:rPr>
              <a:t>妊娠中の飲酒は、母体にとっては周産期合併症のリスクとなります。こどもにも長期的な影響があり「胎児アルコール症候群」などのリスクとなります。</a:t>
            </a:r>
            <a:endParaRPr lang="en-US" altLang="ja-JP" sz="1200" b="0">
              <a:solidFill>
                <a:schemeClr val="tx1">
                  <a:lumMod val="75000"/>
                  <a:lumOff val="25000"/>
                </a:schemeClr>
              </a:solidFill>
              <a:latin typeface="Yu Gothic" panose="020B0400000000000000" pitchFamily="34" charset="-128"/>
              <a:ea typeface="Yu Gothic" panose="020B0400000000000000" pitchFamily="34" charset="-128"/>
            </a:endParaRPr>
          </a:p>
          <a:p>
            <a:pPr marL="0" marR="0" lvl="0" indent="0" algn="l" rtl="0">
              <a:lnSpc>
                <a:spcPct val="100000"/>
              </a:lnSpc>
              <a:spcBef>
                <a:spcPts val="0"/>
              </a:spcBef>
              <a:spcAft>
                <a:spcPts val="0"/>
              </a:spcAft>
              <a:buClr>
                <a:srgbClr val="000000"/>
              </a:buClr>
              <a:buSzPts val="2400"/>
              <a:buFont typeface="Arial"/>
              <a:buNone/>
            </a:pPr>
            <a:r>
              <a:rPr lang="ja-JP" altLang="en-US" sz="1200" b="0">
                <a:solidFill>
                  <a:schemeClr val="tx1">
                    <a:lumMod val="75000"/>
                    <a:lumOff val="25000"/>
                  </a:schemeClr>
                </a:solidFill>
                <a:latin typeface="Yu Gothic" panose="020B0400000000000000" pitchFamily="34" charset="-128"/>
                <a:ea typeface="Yu Gothic" panose="020B0400000000000000" pitchFamily="34" charset="-128"/>
              </a:rPr>
              <a:t>胎児アルコール症候群には、「</a:t>
            </a:r>
            <a:r>
              <a:rPr lang="ja-JP" altLang="en-US" sz="1200" b="0" i="0" u="none" strike="noStrike" cap="none">
                <a:solidFill>
                  <a:schemeClr val="tx1">
                    <a:lumMod val="75000"/>
                    <a:lumOff val="25000"/>
                  </a:schemeClr>
                </a:solidFill>
                <a:latin typeface="游ゴシック" panose="020B0400000000000000" pitchFamily="50" charset="-128"/>
                <a:ea typeface="+mn-ea"/>
                <a:sym typeface="Arial"/>
              </a:rPr>
              <a:t>特徴的な顔貌（小さな目、薄い唇など）、・発育の遅れ、・中枢神経系の障害」といった</a:t>
            </a:r>
            <a:r>
              <a:rPr lang="en-US" altLang="ja-JP" sz="1200" b="0">
                <a:solidFill>
                  <a:schemeClr val="tx1">
                    <a:lumMod val="75000"/>
                    <a:lumOff val="25000"/>
                  </a:schemeClr>
                </a:solidFill>
                <a:latin typeface="Yu Gothic" panose="020B0400000000000000" pitchFamily="34" charset="-128"/>
                <a:ea typeface="Yu Gothic" panose="020B0400000000000000" pitchFamily="34" charset="-128"/>
              </a:rPr>
              <a:t>3</a:t>
            </a:r>
            <a:r>
              <a:rPr lang="ja-JP" altLang="en-US" sz="1200" b="0">
                <a:solidFill>
                  <a:schemeClr val="tx1">
                    <a:lumMod val="75000"/>
                    <a:lumOff val="25000"/>
                  </a:schemeClr>
                </a:solidFill>
                <a:latin typeface="Yu Gothic" panose="020B0400000000000000" pitchFamily="34" charset="-128"/>
                <a:ea typeface="Yu Gothic" panose="020B0400000000000000" pitchFamily="34" charset="-128"/>
              </a:rPr>
              <a:t>つの特徴的な症状があります。</a:t>
            </a:r>
            <a:endParaRPr lang="en-US" altLang="ja-JP" sz="1200" b="0">
              <a:solidFill>
                <a:schemeClr val="tx1">
                  <a:lumMod val="75000"/>
                  <a:lumOff val="25000"/>
                </a:schemeClr>
              </a:solidFill>
              <a:latin typeface="Yu Gothic" panose="020B0400000000000000" pitchFamily="34" charset="-128"/>
              <a:ea typeface="Yu Gothic" panose="020B0400000000000000" pitchFamily="34" charset="-128"/>
            </a:endParaRPr>
          </a:p>
          <a:p>
            <a:pPr marL="0" marR="0" lvl="0" indent="0" algn="l" rtl="0">
              <a:lnSpc>
                <a:spcPct val="100000"/>
              </a:lnSpc>
              <a:spcBef>
                <a:spcPts val="0"/>
              </a:spcBef>
              <a:spcAft>
                <a:spcPts val="0"/>
              </a:spcAft>
              <a:buClr>
                <a:srgbClr val="000000"/>
              </a:buClr>
              <a:buSzPts val="2400"/>
              <a:buFont typeface="Arial"/>
              <a:buNone/>
            </a:pPr>
            <a:r>
              <a:rPr lang="ja-JP" altLang="en-US" sz="1200" b="0">
                <a:solidFill>
                  <a:schemeClr val="tx1">
                    <a:lumMod val="75000"/>
                    <a:lumOff val="25000"/>
                  </a:schemeClr>
                </a:solidFill>
                <a:latin typeface="游ゴシック" panose="020B0400000000000000" pitchFamily="50" charset="-128"/>
                <a:ea typeface="+mn-ea"/>
              </a:rPr>
              <a:t>発症予防には禁酒が有効ですが、アルコールが胎児に影響を及ぼす時期や量などは不明です。</a:t>
            </a:r>
            <a:endParaRPr lang="en-US" altLang="ja-JP" sz="1200" b="0">
              <a:solidFill>
                <a:schemeClr val="tx1">
                  <a:lumMod val="75000"/>
                  <a:lumOff val="25000"/>
                </a:schemeClr>
              </a:solidFill>
              <a:latin typeface="游ゴシック" panose="020B0400000000000000" pitchFamily="50" charset="-128"/>
              <a:ea typeface="+mn-ea"/>
            </a:endParaRPr>
          </a:p>
          <a:p>
            <a:pPr marL="0" marR="0" lvl="0" indent="0" algn="l" rtl="0">
              <a:lnSpc>
                <a:spcPct val="100000"/>
              </a:lnSpc>
              <a:spcBef>
                <a:spcPts val="0"/>
              </a:spcBef>
              <a:spcAft>
                <a:spcPts val="0"/>
              </a:spcAft>
              <a:buClr>
                <a:srgbClr val="000000"/>
              </a:buClr>
              <a:buSzPts val="2400"/>
              <a:buFont typeface="Arial"/>
              <a:buNone/>
            </a:pPr>
            <a:r>
              <a:rPr lang="ja-JP" altLang="en-US" sz="1200" b="0">
                <a:solidFill>
                  <a:schemeClr val="tx1">
                    <a:lumMod val="75000"/>
                    <a:lumOff val="25000"/>
                  </a:schemeClr>
                </a:solidFill>
                <a:latin typeface="游ゴシック" panose="020B0400000000000000" pitchFamily="50" charset="-128"/>
                <a:ea typeface="+mn-ea"/>
              </a:rPr>
              <a:t>そのため、妊娠の可能性があるときや、妊娠が判明したあとは禁酒が必要です。</a:t>
            </a:r>
            <a:endParaRPr lang="ja-JP" altLang="ja-JP" sz="1200" b="0">
              <a:solidFill>
                <a:schemeClr val="tx1">
                  <a:lumMod val="75000"/>
                  <a:lumOff val="25000"/>
                </a:schemeClr>
              </a:solidFill>
              <a:latin typeface="游ゴシック" panose="020B0400000000000000" pitchFamily="50" charset="-128"/>
              <a:ea typeface="+mn-ea"/>
            </a:endParaRPr>
          </a:p>
        </p:txBody>
      </p:sp>
      <p:sp>
        <p:nvSpPr>
          <p:cNvPr id="4" name="スライド番号プレースホルダー 3">
            <a:extLst>
              <a:ext uri="{FF2B5EF4-FFF2-40B4-BE49-F238E27FC236}">
                <a16:creationId xmlns:a16="http://schemas.microsoft.com/office/drawing/2014/main" id="{939D76CC-86BA-55C2-01DC-020100E5C4C9}"/>
              </a:ext>
            </a:extLst>
          </p:cNvPr>
          <p:cNvSpPr>
            <a:spLocks noGrp="1"/>
          </p:cNvSpPr>
          <p:nvPr>
            <p:ph type="sldNum" sz="quarter" idx="5"/>
          </p:nvPr>
        </p:nvSpPr>
        <p:spPr/>
        <p:txBody>
          <a:bodyPr/>
          <a:lstStyle/>
          <a:p>
            <a:fld id="{C8498F7E-4510-8442-8F8E-FB6359173A9F}" type="slidenum">
              <a:rPr kumimoji="1" lang="ja-JP" altLang="en-US" smtClean="0"/>
              <a:t>87</a:t>
            </a:fld>
            <a:endParaRPr kumimoji="1" lang="ja-JP" altLang="en-US"/>
          </a:p>
        </p:txBody>
      </p:sp>
    </p:spTree>
    <p:extLst>
      <p:ext uri="{BB962C8B-B14F-4D97-AF65-F5344CB8AC3E}">
        <p14:creationId xmlns:p14="http://schemas.microsoft.com/office/powerpoint/2010/main" val="28026712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FE5DE-D39F-E3CF-0476-88378D6F49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EE02726-F26F-47C4-F35E-E3BAC53055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569F84-D477-D087-4836-CBC22B6C3CA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54CB6C1-6DED-92B7-B3E0-DD643F343F03}"/>
              </a:ext>
            </a:extLst>
          </p:cNvPr>
          <p:cNvSpPr>
            <a:spLocks noGrp="1"/>
          </p:cNvSpPr>
          <p:nvPr>
            <p:ph type="sldNum" sz="quarter" idx="5"/>
          </p:nvPr>
        </p:nvSpPr>
        <p:spPr/>
        <p:txBody>
          <a:bodyPr/>
          <a:lstStyle/>
          <a:p>
            <a:fld id="{C8498F7E-4510-8442-8F8E-FB6359173A9F}" type="slidenum">
              <a:rPr kumimoji="1" lang="ja-JP" altLang="en-US" smtClean="0"/>
              <a:t>88</a:t>
            </a:fld>
            <a:endParaRPr kumimoji="1" lang="ja-JP" altLang="en-US"/>
          </a:p>
        </p:txBody>
      </p:sp>
    </p:spTree>
    <p:extLst>
      <p:ext uri="{BB962C8B-B14F-4D97-AF65-F5344CB8AC3E}">
        <p14:creationId xmlns:p14="http://schemas.microsoft.com/office/powerpoint/2010/main" val="19855355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A0E9B3D5-48A8-A601-7082-7CD688A0090F}"/>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0815F316-D47F-0BEE-4A78-0701D270CAC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4999"/>
              </a:lnSpc>
              <a:buNone/>
            </a:pPr>
            <a:endParaRPr lang="en-US"/>
          </a:p>
        </p:txBody>
      </p:sp>
      <p:sp>
        <p:nvSpPr>
          <p:cNvPr id="91" name="Google Shape;91;p2:notes">
            <a:extLst>
              <a:ext uri="{FF2B5EF4-FFF2-40B4-BE49-F238E27FC236}">
                <a16:creationId xmlns:a16="http://schemas.microsoft.com/office/drawing/2014/main" id="{2F8E8CE5-E322-9CB8-5DC3-A8B174D279A4}"/>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84381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A0E9B3D5-48A8-A601-7082-7CD688A0090F}"/>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0815F316-D47F-0BEE-4A78-0701D270CAC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a:p>
        </p:txBody>
      </p:sp>
      <p:sp>
        <p:nvSpPr>
          <p:cNvPr id="91" name="Google Shape;91;p2:notes">
            <a:extLst>
              <a:ext uri="{FF2B5EF4-FFF2-40B4-BE49-F238E27FC236}">
                <a16:creationId xmlns:a16="http://schemas.microsoft.com/office/drawing/2014/main" id="{2F8E8CE5-E322-9CB8-5DC3-A8B174D279A4}"/>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82203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4888" y="685800"/>
            <a:ext cx="4848225" cy="3429000"/>
          </a:xfrm>
        </p:spPr>
      </p:sp>
      <p:sp>
        <p:nvSpPr>
          <p:cNvPr id="3" name="ノート プレースホルダー 2"/>
          <p:cNvSpPr>
            <a:spLocks noGrp="1"/>
          </p:cNvSpPr>
          <p:nvPr>
            <p:ph type="body" idx="1"/>
          </p:nvPr>
        </p:nvSpPr>
        <p:spPr/>
        <p:txBody>
          <a:bodyPr/>
          <a:lstStyle/>
          <a:p>
            <a:pPr marL="0" indent="0">
              <a:lnSpc>
                <a:spcPct val="150000"/>
              </a:lnSpc>
              <a:buFont typeface="Arial" panose="020B0604020202020204" pitchFamily="34" charset="0"/>
              <a:buNone/>
            </a:pPr>
            <a:endParaRPr lang="en-US" altLang="ja-JP" sz="1100" b="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57510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4888" y="685800"/>
            <a:ext cx="4848225" cy="3429000"/>
          </a:xfrm>
        </p:spPr>
      </p:sp>
      <p:sp>
        <p:nvSpPr>
          <p:cNvPr id="3" name="ノート プレースホルダー 2"/>
          <p:cNvSpPr>
            <a:spLocks noGrp="1"/>
          </p:cNvSpPr>
          <p:nvPr>
            <p:ph type="body" idx="1"/>
          </p:nvPr>
        </p:nvSpPr>
        <p:spPr/>
        <p:txBody>
          <a:bodyPr/>
          <a:lstStyle/>
          <a:p>
            <a:pPr marL="158750" lvl="0" indent="0" algn="l">
              <a:lnSpc>
                <a:spcPct val="150000"/>
              </a:lnSpc>
              <a:buSzPts val="2500"/>
              <a:buNone/>
            </a:pPr>
            <a:endParaRPr lang="en-US" altLang="ja-JP" b="0"/>
          </a:p>
        </p:txBody>
      </p:sp>
    </p:spTree>
    <p:extLst>
      <p:ext uri="{BB962C8B-B14F-4D97-AF65-F5344CB8AC3E}">
        <p14:creationId xmlns:p14="http://schemas.microsoft.com/office/powerpoint/2010/main" val="11472683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4888" y="685800"/>
            <a:ext cx="4848225"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
                <a:srgbClr val="000000"/>
              </a:buClr>
              <a:buSzPts val="2500"/>
              <a:buFontTx/>
              <a:buNone/>
              <a:tabLst/>
              <a:defRPr/>
            </a:pPr>
            <a:endParaRPr lang="en-US" altLang="ja-JP" sz="1100" b="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22387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8FBA4E89-9F31-22A4-7BD6-0E8D69F9FA49}"/>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1FE795BD-A6B2-C277-6E0B-6F215C9FF1A5}"/>
              </a:ext>
            </a:extLst>
          </p:cNvPr>
          <p:cNvSpPr txBox="1">
            <a:spLocks noGrp="1"/>
          </p:cNvSpPr>
          <p:nvPr>
            <p:ph type="body" idx="1"/>
          </p:nvPr>
        </p:nvSpPr>
        <p:spPr>
          <a:xfrm>
            <a:off x="679609" y="4715154"/>
            <a:ext cx="5436870" cy="4466987"/>
          </a:xfrm>
          <a:prstGeom prst="rect">
            <a:avLst/>
          </a:prstGeom>
          <a:noFill/>
          <a:ln>
            <a:noFill/>
          </a:ln>
        </p:spPr>
        <p:txBody>
          <a:bodyPr spcFirstLastPara="1" wrap="square" lIns="91425" tIns="91425" rIns="91425" bIns="91425" anchor="t" anchorCtr="0">
            <a:noAutofit/>
          </a:bodyPr>
          <a:lstStyle/>
          <a:p>
            <a:pPr marL="0" indent="0" algn="l">
              <a:buFontTx/>
              <a:buNone/>
            </a:pPr>
            <a:endParaRPr lang="en-US" altLang="ja-JP" sz="1100" b="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91" name="Google Shape;91;p2:notes">
            <a:extLst>
              <a:ext uri="{FF2B5EF4-FFF2-40B4-BE49-F238E27FC236}">
                <a16:creationId xmlns:a16="http://schemas.microsoft.com/office/drawing/2014/main" id="{721A27C1-377B-C6DD-33C4-12C27AEB19B7}"/>
              </a:ext>
            </a:extLst>
          </p:cNvPr>
          <p:cNvSpPr>
            <a:spLocks noGrp="1" noRot="1" noChangeAspect="1"/>
          </p:cNvSpPr>
          <p:nvPr>
            <p:ph type="sldImg" idx="2"/>
          </p:nvPr>
        </p:nvSpPr>
        <p:spPr>
          <a:xfrm>
            <a:off x="765175" y="744538"/>
            <a:ext cx="5265738"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4196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F2F1D-F6F5-09DC-7268-6B73C932902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5E6BB8-8912-747E-9965-6FD33878AFA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61CB18E-DEA9-E7ED-1FED-EF40834CE211}"/>
              </a:ext>
            </a:extLst>
          </p:cNvPr>
          <p:cNvSpPr>
            <a:spLocks noGrp="1"/>
          </p:cNvSpPr>
          <p:nvPr>
            <p:ph type="body" idx="1"/>
          </p:nvPr>
        </p:nvSpPr>
        <p:spPr/>
        <p:txBody>
          <a:bodyPr/>
          <a:lstStyle/>
          <a:p>
            <a:pPr marL="0" indent="0">
              <a:buNone/>
            </a:pPr>
            <a:endParaRPr lang="en-US" altLang="ja-JP">
              <a:solidFill>
                <a:srgbClr val="444444"/>
              </a:solidFill>
            </a:endParaRPr>
          </a:p>
        </p:txBody>
      </p:sp>
      <p:sp>
        <p:nvSpPr>
          <p:cNvPr id="4" name="スライド番号プレースホルダー 3">
            <a:extLst>
              <a:ext uri="{FF2B5EF4-FFF2-40B4-BE49-F238E27FC236}">
                <a16:creationId xmlns:a16="http://schemas.microsoft.com/office/drawing/2014/main" id="{0DDEA64A-EDE5-94E9-8E7A-CF69D9988ABF}"/>
              </a:ext>
            </a:extLst>
          </p:cNvPr>
          <p:cNvSpPr>
            <a:spLocks noGrp="1"/>
          </p:cNvSpPr>
          <p:nvPr>
            <p:ph type="sldNum" sz="quarter" idx="5"/>
          </p:nvPr>
        </p:nvSpPr>
        <p:spPr/>
        <p:txBody>
          <a:bodyPr/>
          <a:lstStyle/>
          <a:p>
            <a:fld id="{C9A5E407-F3B5-534E-9D42-E8589F9CB05C}" type="slidenum">
              <a:rPr kumimoji="1" lang="ja-JP" altLang="en-US" smtClean="0"/>
              <a:t>9</a:t>
            </a:fld>
            <a:endParaRPr kumimoji="1" lang="ja-JP" altLang="en-US"/>
          </a:p>
        </p:txBody>
      </p:sp>
    </p:spTree>
    <p:extLst>
      <p:ext uri="{BB962C8B-B14F-4D97-AF65-F5344CB8AC3E}">
        <p14:creationId xmlns:p14="http://schemas.microsoft.com/office/powerpoint/2010/main" val="2668835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4888" y="685800"/>
            <a:ext cx="4848225" cy="3429000"/>
          </a:xfrm>
        </p:spPr>
      </p:sp>
      <p:sp>
        <p:nvSpPr>
          <p:cNvPr id="3" name="ノート プレースホルダー 2"/>
          <p:cNvSpPr>
            <a:spLocks noGrp="1"/>
          </p:cNvSpPr>
          <p:nvPr>
            <p:ph type="body" idx="1"/>
          </p:nvPr>
        </p:nvSpPr>
        <p:spPr/>
        <p:txBody>
          <a:bodyPr/>
          <a:lstStyle/>
          <a:p>
            <a:pPr marL="0" indent="0">
              <a:buFontTx/>
              <a:buNone/>
            </a:pPr>
            <a:endParaRPr lang="en-US" altLang="ja-JP" b="0">
              <a:solidFill>
                <a:srgbClr val="444444"/>
              </a:solidFill>
            </a:endParaRPr>
          </a:p>
        </p:txBody>
      </p:sp>
    </p:spTree>
    <p:extLst>
      <p:ext uri="{BB962C8B-B14F-4D97-AF65-F5344CB8AC3E}">
        <p14:creationId xmlns:p14="http://schemas.microsoft.com/office/powerpoint/2010/main" val="17349545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4888" y="685800"/>
            <a:ext cx="4848225" cy="3429000"/>
          </a:xfrm>
        </p:spPr>
      </p:sp>
      <p:sp>
        <p:nvSpPr>
          <p:cNvPr id="3" name="ノート プレースホルダー 2"/>
          <p:cNvSpPr>
            <a:spLocks noGrp="1"/>
          </p:cNvSpPr>
          <p:nvPr>
            <p:ph type="body" idx="1"/>
          </p:nvPr>
        </p:nvSpPr>
        <p:spPr/>
        <p:txBody>
          <a:bodyPr/>
          <a:lstStyle/>
          <a:p>
            <a:pPr marL="158750" lvl="0" indent="0" algn="l">
              <a:lnSpc>
                <a:spcPct val="150000"/>
              </a:lnSpc>
              <a:buSzPts val="2500"/>
              <a:buFontTx/>
              <a:buNone/>
            </a:pPr>
            <a:endParaRPr kumimoji="1" lang="ja-JP" altLang="en-US" sz="1100" b="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4704401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4888" y="685800"/>
            <a:ext cx="4848225" cy="3429000"/>
          </a:xfrm>
        </p:spPr>
      </p:sp>
      <p:sp>
        <p:nvSpPr>
          <p:cNvPr id="3" name="ノート プレースホルダー 2"/>
          <p:cNvSpPr>
            <a:spLocks noGrp="1"/>
          </p:cNvSpPr>
          <p:nvPr>
            <p:ph type="body" idx="1"/>
          </p:nvPr>
        </p:nvSpPr>
        <p:spPr/>
        <p:txBody>
          <a:bodyPr/>
          <a:lstStyle/>
          <a:p>
            <a:pPr marL="0" lvl="0" indent="0">
              <a:lnSpc>
                <a:spcPct val="150000"/>
              </a:lnSpc>
              <a:buSzPts val="2500"/>
              <a:buFont typeface="Arial" panose="020B0604020202020204" pitchFamily="34" charset="0"/>
              <a:buNone/>
            </a:pPr>
            <a:endParaRPr lang="en-US" altLang="ja-JP" sz="1100" b="0">
              <a:solidFill>
                <a:schemeClr val="tx1">
                  <a:lumMod val="75000"/>
                  <a:lumOff val="25000"/>
                </a:schemeClr>
              </a:solidFill>
              <a:latin typeface="Yu Gothic"/>
              <a:ea typeface="Yu Gothic"/>
            </a:endParaRPr>
          </a:p>
        </p:txBody>
      </p:sp>
    </p:spTree>
    <p:extLst>
      <p:ext uri="{BB962C8B-B14F-4D97-AF65-F5344CB8AC3E}">
        <p14:creationId xmlns:p14="http://schemas.microsoft.com/office/powerpoint/2010/main" val="713773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4888" y="685800"/>
            <a:ext cx="4848225" cy="3429000"/>
          </a:xfrm>
        </p:spPr>
      </p:sp>
      <p:sp>
        <p:nvSpPr>
          <p:cNvPr id="3" name="ノート プレースホルダー 2"/>
          <p:cNvSpPr>
            <a:spLocks noGrp="1"/>
          </p:cNvSpPr>
          <p:nvPr>
            <p:ph type="body" idx="1"/>
          </p:nvPr>
        </p:nvSpPr>
        <p:spPr/>
        <p:txBody>
          <a:bodyPr/>
          <a:lstStyle/>
          <a:p>
            <a:pPr marL="158750" indent="0" algn="l">
              <a:lnSpc>
                <a:spcPct val="150000"/>
              </a:lnSpc>
              <a:buSzPts val="2500"/>
              <a:buNone/>
            </a:pPr>
            <a:endParaRPr lang="ja-JP" altLang="ja-JP" sz="1000" b="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1602020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4888" y="685800"/>
            <a:ext cx="4848225" cy="3429000"/>
          </a:xfrm>
        </p:spPr>
      </p:sp>
      <p:sp>
        <p:nvSpPr>
          <p:cNvPr id="3" name="ノート プレースホルダー 2"/>
          <p:cNvSpPr>
            <a:spLocks noGrp="1"/>
          </p:cNvSpPr>
          <p:nvPr>
            <p:ph type="body" idx="1"/>
          </p:nvPr>
        </p:nvSpPr>
        <p:spPr/>
        <p:txBody>
          <a:bodyPr/>
          <a:lstStyle/>
          <a:p>
            <a:pPr marL="0" lvl="0" indent="0" algn="l">
              <a:lnSpc>
                <a:spcPct val="100000"/>
              </a:lnSpc>
              <a:spcBef>
                <a:spcPts val="0"/>
              </a:spcBef>
              <a:spcAft>
                <a:spcPts val="0"/>
              </a:spcAft>
              <a:buSzPts val="1100"/>
              <a:buNone/>
            </a:pPr>
            <a:endParaRPr lang="en-US" altLang="ja-JP"/>
          </a:p>
        </p:txBody>
      </p:sp>
    </p:spTree>
    <p:extLst>
      <p:ext uri="{BB962C8B-B14F-4D97-AF65-F5344CB8AC3E}">
        <p14:creationId xmlns:p14="http://schemas.microsoft.com/office/powerpoint/2010/main" val="27581029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3B9A3DF8-B66E-08B9-FF8A-6FAACBF13182}"/>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5B9A3072-CC5B-111E-E950-EBE72612C35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altLang="ja-JP"/>
          </a:p>
        </p:txBody>
      </p:sp>
      <p:sp>
        <p:nvSpPr>
          <p:cNvPr id="91" name="Google Shape;91;p2:notes">
            <a:extLst>
              <a:ext uri="{FF2B5EF4-FFF2-40B4-BE49-F238E27FC236}">
                <a16:creationId xmlns:a16="http://schemas.microsoft.com/office/drawing/2014/main" id="{2E496B23-7E4D-15DC-2C32-83F9A7B058E9}"/>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93550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B030C2A7-DC4B-FA3E-2045-EF0DE2FD6FBC}"/>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E5410114-0491-1DDA-43A9-F8B5F974AD5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altLang="ja-JP">
              <a:solidFill>
                <a:srgbClr val="444444"/>
              </a:solidFill>
            </a:endParaRPr>
          </a:p>
        </p:txBody>
      </p:sp>
      <p:sp>
        <p:nvSpPr>
          <p:cNvPr id="91" name="Google Shape;91;p2:notes">
            <a:extLst>
              <a:ext uri="{FF2B5EF4-FFF2-40B4-BE49-F238E27FC236}">
                <a16:creationId xmlns:a16="http://schemas.microsoft.com/office/drawing/2014/main" id="{890DC81F-AC9D-D9A0-94C8-BEDBA7848753}"/>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391213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AC772EC2-B61E-E8AA-FA73-0B4A85675A75}"/>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638BEDE8-7DF8-7E94-B2A2-E057A37D4C6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None/>
            </a:pPr>
            <a:endParaRPr lang="en-US"/>
          </a:p>
        </p:txBody>
      </p:sp>
      <p:sp>
        <p:nvSpPr>
          <p:cNvPr id="91" name="Google Shape;91;p2:notes">
            <a:extLst>
              <a:ext uri="{FF2B5EF4-FFF2-40B4-BE49-F238E27FC236}">
                <a16:creationId xmlns:a16="http://schemas.microsoft.com/office/drawing/2014/main" id="{1D7C4E6B-A824-DB88-74E1-DA42A24A9B31}"/>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97877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FA7C4D8B-2E93-47B3-1BE5-AAE7B6E77484}"/>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934C2768-1B7D-4586-6A3A-31F3DC63BD8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None/>
            </a:pPr>
            <a:endParaRPr lang="en-US" altLang="ja-JP"/>
          </a:p>
        </p:txBody>
      </p:sp>
      <p:sp>
        <p:nvSpPr>
          <p:cNvPr id="91" name="Google Shape;91;p2:notes">
            <a:extLst>
              <a:ext uri="{FF2B5EF4-FFF2-40B4-BE49-F238E27FC236}">
                <a16:creationId xmlns:a16="http://schemas.microsoft.com/office/drawing/2014/main" id="{642C65CF-BD10-2633-4977-4D911937B1F4}"/>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13898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51EBE460-A321-B137-5E61-C4AE3B7985B1}"/>
            </a:ext>
          </a:extLst>
        </p:cNvPr>
        <p:cNvGrpSpPr/>
        <p:nvPr/>
      </p:nvGrpSpPr>
      <p:grpSpPr>
        <a:xfrm>
          <a:off x="0" y="0"/>
          <a:ext cx="0" cy="0"/>
          <a:chOff x="0" y="0"/>
          <a:chExt cx="0" cy="0"/>
        </a:xfrm>
      </p:grpSpPr>
      <p:sp>
        <p:nvSpPr>
          <p:cNvPr id="90" name="Google Shape;90;p2:notes">
            <a:extLst>
              <a:ext uri="{FF2B5EF4-FFF2-40B4-BE49-F238E27FC236}">
                <a16:creationId xmlns:a16="http://schemas.microsoft.com/office/drawing/2014/main" id="{38FA6E11-530C-243E-481D-8E62FD5CA25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a:p>
        </p:txBody>
      </p:sp>
      <p:sp>
        <p:nvSpPr>
          <p:cNvPr id="91" name="Google Shape;91;p2:notes">
            <a:extLst>
              <a:ext uri="{FF2B5EF4-FFF2-40B4-BE49-F238E27FC236}">
                <a16:creationId xmlns:a16="http://schemas.microsoft.com/office/drawing/2014/main" id="{6018FBF3-F04F-DA8B-4085-94CDDBB56B9F}"/>
              </a:ext>
            </a:extLst>
          </p:cNvPr>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513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2265580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327090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1431924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49"/>
        <p:cNvGrpSpPr/>
        <p:nvPr/>
      </p:nvGrpSpPr>
      <p:grpSpPr>
        <a:xfrm>
          <a:off x="0" y="0"/>
          <a:ext cx="0" cy="0"/>
          <a:chOff x="0" y="0"/>
          <a:chExt cx="0" cy="0"/>
        </a:xfrm>
      </p:grpSpPr>
      <p:pic>
        <p:nvPicPr>
          <p:cNvPr id="2" name="図 1" descr="パソコンのスクリーンショット">
            <a:extLst>
              <a:ext uri="{FF2B5EF4-FFF2-40B4-BE49-F238E27FC236}">
                <a16:creationId xmlns:a16="http://schemas.microsoft.com/office/drawing/2014/main" id="{31CB3C9E-893D-F59B-51C2-9CD4C66ED057}"/>
              </a:ext>
            </a:extLst>
          </p:cNvPr>
          <p:cNvPicPr/>
          <p:nvPr userDrawn="1"/>
        </p:nvPicPr>
        <p:blipFill>
          <a:blip r:embed="rId2"/>
          <a:stretch>
            <a:fillRect/>
          </a:stretch>
        </p:blipFill>
        <p:spPr>
          <a:xfrm>
            <a:off x="-14530" y="0"/>
            <a:ext cx="10706343" cy="7559675"/>
          </a:xfrm>
          <a:prstGeom prst="rect">
            <a:avLst/>
          </a:prstGeom>
          <a:noFill/>
        </p:spPr>
      </p:pic>
    </p:spTree>
    <p:extLst>
      <p:ext uri="{BB962C8B-B14F-4D97-AF65-F5344CB8AC3E}">
        <p14:creationId xmlns:p14="http://schemas.microsoft.com/office/powerpoint/2010/main" val="4293952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pic>
        <p:nvPicPr>
          <p:cNvPr id="6" name="図 5" descr="パソコンの画面">
            <a:extLst>
              <a:ext uri="{FF2B5EF4-FFF2-40B4-BE49-F238E27FC236}">
                <a16:creationId xmlns:a16="http://schemas.microsoft.com/office/drawing/2014/main" id="{57D922FB-E978-F904-66CF-286540DA4EF2}"/>
              </a:ext>
            </a:extLst>
          </p:cNvPr>
          <p:cNvPicPr/>
          <p:nvPr userDrawn="1"/>
        </p:nvPicPr>
        <p:blipFill>
          <a:blip r:embed="rId2"/>
          <a:stretch>
            <a:fillRect/>
          </a:stretch>
        </p:blipFill>
        <p:spPr>
          <a:xfrm>
            <a:off x="0" y="288"/>
            <a:ext cx="10692221" cy="7559387"/>
          </a:xfrm>
          <a:prstGeom prst="rect">
            <a:avLst/>
          </a:prstGeom>
        </p:spPr>
      </p:pic>
    </p:spTree>
    <p:extLst>
      <p:ext uri="{BB962C8B-B14F-4D97-AF65-F5344CB8AC3E}">
        <p14:creationId xmlns:p14="http://schemas.microsoft.com/office/powerpoint/2010/main" val="1639361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EB5215-043F-DD0E-1FDC-54F78AC861D8}"/>
              </a:ext>
            </a:extLst>
          </p:cNvPr>
          <p:cNvSpPr>
            <a:spLocks noGrp="1"/>
          </p:cNvSpPr>
          <p:nvPr>
            <p:ph type="ctrTitle"/>
          </p:nvPr>
        </p:nvSpPr>
        <p:spPr>
          <a:xfrm>
            <a:off x="1336675" y="1236663"/>
            <a:ext cx="8018463" cy="2632075"/>
          </a:xfrm>
          <a:prstGeom prst="rect">
            <a:avLst/>
          </a:prstGeo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5AEDF89-77C8-61AF-E87B-C4A66290CE9C}"/>
              </a:ext>
            </a:extLst>
          </p:cNvPr>
          <p:cNvSpPr>
            <a:spLocks noGrp="1"/>
          </p:cNvSpPr>
          <p:nvPr>
            <p:ph type="subTitle" idx="1"/>
          </p:nvPr>
        </p:nvSpPr>
        <p:spPr>
          <a:xfrm>
            <a:off x="1336675" y="3970338"/>
            <a:ext cx="8018463" cy="18256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EF7E8B2-7461-A8FA-6B72-74DF785C4D23}"/>
              </a:ext>
            </a:extLst>
          </p:cNvPr>
          <p:cNvSpPr>
            <a:spLocks noGrp="1"/>
          </p:cNvSpPr>
          <p:nvPr>
            <p:ph type="dt" sz="half" idx="10"/>
          </p:nvPr>
        </p:nvSpPr>
        <p:spPr>
          <a:xfrm>
            <a:off x="735013" y="7007225"/>
            <a:ext cx="2405062" cy="401638"/>
          </a:xfrm>
          <a:prstGeom prst="rect">
            <a:avLst/>
          </a:prstGeom>
        </p:spPr>
        <p:txBody>
          <a:bodyPr/>
          <a:lstStyle/>
          <a:p>
            <a:fld id="{8F9FDE58-E136-4142-8064-85B900981188}" type="datetimeFigureOut">
              <a:rPr kumimoji="1" lang="ja-JP" altLang="en-US" smtClean="0"/>
              <a:t>2026/1/21</a:t>
            </a:fld>
            <a:endParaRPr kumimoji="1" lang="ja-JP" altLang="en-US"/>
          </a:p>
        </p:txBody>
      </p:sp>
      <p:sp>
        <p:nvSpPr>
          <p:cNvPr id="5" name="フッター プレースホルダー 4">
            <a:extLst>
              <a:ext uri="{FF2B5EF4-FFF2-40B4-BE49-F238E27FC236}">
                <a16:creationId xmlns:a16="http://schemas.microsoft.com/office/drawing/2014/main" id="{62E562E1-589A-1C3D-131A-0CA7591E89BE}"/>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EF448ED-5A4B-9D23-4FDC-A6D9A1C76BA2}"/>
              </a:ext>
            </a:extLst>
          </p:cNvPr>
          <p:cNvSpPr>
            <a:spLocks noGrp="1"/>
          </p:cNvSpPr>
          <p:nvPr>
            <p:ph type="sldNum" sz="quarter" idx="12"/>
          </p:nvPr>
        </p:nvSpPr>
        <p:spPr>
          <a:xfrm>
            <a:off x="7551738" y="7007225"/>
            <a:ext cx="2405062" cy="401638"/>
          </a:xfrm>
          <a:prstGeom prst="rect">
            <a:avLst/>
          </a:prstGeom>
        </p:spPr>
        <p:txBody>
          <a:bodyPr/>
          <a:lstStyle/>
          <a:p>
            <a:fld id="{4FF469B4-72A7-4562-99B4-1097519E2343}" type="slidenum">
              <a:rPr kumimoji="1" lang="ja-JP" altLang="en-US" smtClean="0"/>
              <a:t>‹#›</a:t>
            </a:fld>
            <a:endParaRPr kumimoji="1" lang="ja-JP" altLang="en-US"/>
          </a:p>
        </p:txBody>
      </p:sp>
    </p:spTree>
    <p:extLst>
      <p:ext uri="{BB962C8B-B14F-4D97-AF65-F5344CB8AC3E}">
        <p14:creationId xmlns:p14="http://schemas.microsoft.com/office/powerpoint/2010/main" val="2777312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17F234-F2E9-52F3-A586-71F449F542B7}"/>
              </a:ext>
            </a:extLst>
          </p:cNvPr>
          <p:cNvSpPr>
            <a:spLocks noGrp="1"/>
          </p:cNvSpPr>
          <p:nvPr>
            <p:ph type="title"/>
          </p:nvPr>
        </p:nvSpPr>
        <p:spPr>
          <a:xfrm>
            <a:off x="735013" y="403225"/>
            <a:ext cx="9221787" cy="1460500"/>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26952E7-405A-5F8B-9CA5-2C573D1CB89F}"/>
              </a:ext>
            </a:extLst>
          </p:cNvPr>
          <p:cNvSpPr>
            <a:spLocks noGrp="1"/>
          </p:cNvSpPr>
          <p:nvPr>
            <p:ph idx="1"/>
          </p:nvPr>
        </p:nvSpPr>
        <p:spPr>
          <a:xfrm>
            <a:off x="735013" y="2012950"/>
            <a:ext cx="9221787" cy="47958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8D8F305-5D8E-5F91-133A-650AB1357EF4}"/>
              </a:ext>
            </a:extLst>
          </p:cNvPr>
          <p:cNvSpPr>
            <a:spLocks noGrp="1"/>
          </p:cNvSpPr>
          <p:nvPr>
            <p:ph type="dt" sz="half" idx="10"/>
          </p:nvPr>
        </p:nvSpPr>
        <p:spPr>
          <a:xfrm>
            <a:off x="735013" y="7007225"/>
            <a:ext cx="2405062" cy="401638"/>
          </a:xfrm>
          <a:prstGeom prst="rect">
            <a:avLst/>
          </a:prstGeom>
        </p:spPr>
        <p:txBody>
          <a:bodyPr/>
          <a:lstStyle/>
          <a:p>
            <a:fld id="{8F9FDE58-E136-4142-8064-85B900981188}" type="datetimeFigureOut">
              <a:rPr kumimoji="1" lang="ja-JP" altLang="en-US" smtClean="0"/>
              <a:t>2026/1/21</a:t>
            </a:fld>
            <a:endParaRPr kumimoji="1" lang="ja-JP" altLang="en-US"/>
          </a:p>
        </p:txBody>
      </p:sp>
      <p:sp>
        <p:nvSpPr>
          <p:cNvPr id="5" name="フッター プレースホルダー 4">
            <a:extLst>
              <a:ext uri="{FF2B5EF4-FFF2-40B4-BE49-F238E27FC236}">
                <a16:creationId xmlns:a16="http://schemas.microsoft.com/office/drawing/2014/main" id="{96FC9AA5-011B-24E5-8836-70431B209CAA}"/>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255847-757F-E761-F835-665A27AABFFF}"/>
              </a:ext>
            </a:extLst>
          </p:cNvPr>
          <p:cNvSpPr>
            <a:spLocks noGrp="1"/>
          </p:cNvSpPr>
          <p:nvPr>
            <p:ph type="sldNum" sz="quarter" idx="12"/>
          </p:nvPr>
        </p:nvSpPr>
        <p:spPr>
          <a:xfrm>
            <a:off x="7551738" y="7007225"/>
            <a:ext cx="2405062" cy="401638"/>
          </a:xfrm>
          <a:prstGeom prst="rect">
            <a:avLst/>
          </a:prstGeom>
        </p:spPr>
        <p:txBody>
          <a:bodyPr/>
          <a:lstStyle/>
          <a:p>
            <a:fld id="{4FF469B4-72A7-4562-99B4-1097519E2343}" type="slidenum">
              <a:rPr kumimoji="1" lang="ja-JP" altLang="en-US" smtClean="0"/>
              <a:t>‹#›</a:t>
            </a:fld>
            <a:endParaRPr kumimoji="1" lang="ja-JP" altLang="en-US"/>
          </a:p>
        </p:txBody>
      </p:sp>
    </p:spTree>
    <p:extLst>
      <p:ext uri="{BB962C8B-B14F-4D97-AF65-F5344CB8AC3E}">
        <p14:creationId xmlns:p14="http://schemas.microsoft.com/office/powerpoint/2010/main" val="3313324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86B49B-E3C4-CE6C-D6C7-47920A1405E0}"/>
              </a:ext>
            </a:extLst>
          </p:cNvPr>
          <p:cNvSpPr>
            <a:spLocks noGrp="1"/>
          </p:cNvSpPr>
          <p:nvPr>
            <p:ph type="title"/>
          </p:nvPr>
        </p:nvSpPr>
        <p:spPr>
          <a:xfrm>
            <a:off x="730250" y="1884363"/>
            <a:ext cx="9220200" cy="3144837"/>
          </a:xfrm>
          <a:prstGeom prst="rect">
            <a:avLst/>
          </a:prstGeo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2B90D34-F7B4-9167-7CDA-826A720C0550}"/>
              </a:ext>
            </a:extLst>
          </p:cNvPr>
          <p:cNvSpPr>
            <a:spLocks noGrp="1"/>
          </p:cNvSpPr>
          <p:nvPr>
            <p:ph type="body" idx="1"/>
          </p:nvPr>
        </p:nvSpPr>
        <p:spPr>
          <a:xfrm>
            <a:off x="730250" y="5059363"/>
            <a:ext cx="9220200" cy="16525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A8BE3DC-0AC2-64DC-5ECF-21A125FB53B6}"/>
              </a:ext>
            </a:extLst>
          </p:cNvPr>
          <p:cNvSpPr>
            <a:spLocks noGrp="1"/>
          </p:cNvSpPr>
          <p:nvPr>
            <p:ph type="dt" sz="half" idx="10"/>
          </p:nvPr>
        </p:nvSpPr>
        <p:spPr>
          <a:xfrm>
            <a:off x="735013" y="7007225"/>
            <a:ext cx="2405062" cy="401638"/>
          </a:xfrm>
          <a:prstGeom prst="rect">
            <a:avLst/>
          </a:prstGeom>
        </p:spPr>
        <p:txBody>
          <a:bodyPr/>
          <a:lstStyle/>
          <a:p>
            <a:fld id="{8F9FDE58-E136-4142-8064-85B900981188}" type="datetimeFigureOut">
              <a:rPr kumimoji="1" lang="ja-JP" altLang="en-US" smtClean="0"/>
              <a:t>2026/1/21</a:t>
            </a:fld>
            <a:endParaRPr kumimoji="1" lang="ja-JP" altLang="en-US"/>
          </a:p>
        </p:txBody>
      </p:sp>
      <p:sp>
        <p:nvSpPr>
          <p:cNvPr id="5" name="フッター プレースホルダー 4">
            <a:extLst>
              <a:ext uri="{FF2B5EF4-FFF2-40B4-BE49-F238E27FC236}">
                <a16:creationId xmlns:a16="http://schemas.microsoft.com/office/drawing/2014/main" id="{1920B5D5-48B8-B336-CFD7-F3DC747B9E89}"/>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484F272-9313-8B08-67E9-459B8B46EC63}"/>
              </a:ext>
            </a:extLst>
          </p:cNvPr>
          <p:cNvSpPr>
            <a:spLocks noGrp="1"/>
          </p:cNvSpPr>
          <p:nvPr>
            <p:ph type="sldNum" sz="quarter" idx="12"/>
          </p:nvPr>
        </p:nvSpPr>
        <p:spPr>
          <a:xfrm>
            <a:off x="7551738" y="7007225"/>
            <a:ext cx="2405062" cy="401638"/>
          </a:xfrm>
          <a:prstGeom prst="rect">
            <a:avLst/>
          </a:prstGeom>
        </p:spPr>
        <p:txBody>
          <a:bodyPr/>
          <a:lstStyle/>
          <a:p>
            <a:fld id="{4FF469B4-72A7-4562-99B4-1097519E2343}" type="slidenum">
              <a:rPr kumimoji="1" lang="ja-JP" altLang="en-US" smtClean="0"/>
              <a:t>‹#›</a:t>
            </a:fld>
            <a:endParaRPr kumimoji="1" lang="ja-JP" altLang="en-US"/>
          </a:p>
        </p:txBody>
      </p:sp>
    </p:spTree>
    <p:extLst>
      <p:ext uri="{BB962C8B-B14F-4D97-AF65-F5344CB8AC3E}">
        <p14:creationId xmlns:p14="http://schemas.microsoft.com/office/powerpoint/2010/main" val="4039666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CAAF0-BD10-FF7C-799D-21AF0FE1B7E0}"/>
              </a:ext>
            </a:extLst>
          </p:cNvPr>
          <p:cNvSpPr>
            <a:spLocks noGrp="1"/>
          </p:cNvSpPr>
          <p:nvPr>
            <p:ph type="title"/>
          </p:nvPr>
        </p:nvSpPr>
        <p:spPr>
          <a:xfrm>
            <a:off x="735013" y="403225"/>
            <a:ext cx="9221787" cy="1460500"/>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CCB9258-F116-265C-7DD1-B3C8D78C385F}"/>
              </a:ext>
            </a:extLst>
          </p:cNvPr>
          <p:cNvSpPr>
            <a:spLocks noGrp="1"/>
          </p:cNvSpPr>
          <p:nvPr>
            <p:ph sz="half" idx="1"/>
          </p:nvPr>
        </p:nvSpPr>
        <p:spPr>
          <a:xfrm>
            <a:off x="735013" y="2012950"/>
            <a:ext cx="4533900" cy="47958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FA62AB9-8487-3955-5A97-253BB7AA1CFB}"/>
              </a:ext>
            </a:extLst>
          </p:cNvPr>
          <p:cNvSpPr>
            <a:spLocks noGrp="1"/>
          </p:cNvSpPr>
          <p:nvPr>
            <p:ph sz="half" idx="2"/>
          </p:nvPr>
        </p:nvSpPr>
        <p:spPr>
          <a:xfrm>
            <a:off x="5421313" y="2012950"/>
            <a:ext cx="4535487" cy="47958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E0B7AF1-F663-BDEF-76B2-4D1541E92DD1}"/>
              </a:ext>
            </a:extLst>
          </p:cNvPr>
          <p:cNvSpPr>
            <a:spLocks noGrp="1"/>
          </p:cNvSpPr>
          <p:nvPr>
            <p:ph type="dt" sz="half" idx="10"/>
          </p:nvPr>
        </p:nvSpPr>
        <p:spPr>
          <a:xfrm>
            <a:off x="735013" y="7007225"/>
            <a:ext cx="2405062" cy="401638"/>
          </a:xfrm>
          <a:prstGeom prst="rect">
            <a:avLst/>
          </a:prstGeom>
        </p:spPr>
        <p:txBody>
          <a:bodyPr/>
          <a:lstStyle/>
          <a:p>
            <a:fld id="{8F9FDE58-E136-4142-8064-85B900981188}" type="datetimeFigureOut">
              <a:rPr kumimoji="1" lang="ja-JP" altLang="en-US" smtClean="0"/>
              <a:t>2026/1/21</a:t>
            </a:fld>
            <a:endParaRPr kumimoji="1" lang="ja-JP" altLang="en-US"/>
          </a:p>
        </p:txBody>
      </p:sp>
      <p:sp>
        <p:nvSpPr>
          <p:cNvPr id="6" name="フッター プレースホルダー 5">
            <a:extLst>
              <a:ext uri="{FF2B5EF4-FFF2-40B4-BE49-F238E27FC236}">
                <a16:creationId xmlns:a16="http://schemas.microsoft.com/office/drawing/2014/main" id="{C762788C-1D3F-B025-B38A-EFB50D121C97}"/>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A497014-D557-8575-ED7E-4B5FCD7968BD}"/>
              </a:ext>
            </a:extLst>
          </p:cNvPr>
          <p:cNvSpPr>
            <a:spLocks noGrp="1"/>
          </p:cNvSpPr>
          <p:nvPr>
            <p:ph type="sldNum" sz="quarter" idx="12"/>
          </p:nvPr>
        </p:nvSpPr>
        <p:spPr>
          <a:xfrm>
            <a:off x="7551738" y="7007225"/>
            <a:ext cx="2405062" cy="401638"/>
          </a:xfrm>
          <a:prstGeom prst="rect">
            <a:avLst/>
          </a:prstGeom>
        </p:spPr>
        <p:txBody>
          <a:bodyPr/>
          <a:lstStyle/>
          <a:p>
            <a:fld id="{4FF469B4-72A7-4562-99B4-1097519E2343}" type="slidenum">
              <a:rPr kumimoji="1" lang="ja-JP" altLang="en-US" smtClean="0"/>
              <a:t>‹#›</a:t>
            </a:fld>
            <a:endParaRPr kumimoji="1" lang="ja-JP" altLang="en-US"/>
          </a:p>
        </p:txBody>
      </p:sp>
    </p:spTree>
    <p:extLst>
      <p:ext uri="{BB962C8B-B14F-4D97-AF65-F5344CB8AC3E}">
        <p14:creationId xmlns:p14="http://schemas.microsoft.com/office/powerpoint/2010/main" val="49892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67F07E-C2F2-3E15-9BC2-C0BEEA8D0FA2}"/>
              </a:ext>
            </a:extLst>
          </p:cNvPr>
          <p:cNvSpPr>
            <a:spLocks noGrp="1"/>
          </p:cNvSpPr>
          <p:nvPr>
            <p:ph type="title"/>
          </p:nvPr>
        </p:nvSpPr>
        <p:spPr>
          <a:xfrm>
            <a:off x="736600" y="403225"/>
            <a:ext cx="9221788" cy="1460500"/>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22923E8-8031-30AA-1627-17C3137968AB}"/>
              </a:ext>
            </a:extLst>
          </p:cNvPr>
          <p:cNvSpPr>
            <a:spLocks noGrp="1"/>
          </p:cNvSpPr>
          <p:nvPr>
            <p:ph type="body" idx="1"/>
          </p:nvPr>
        </p:nvSpPr>
        <p:spPr>
          <a:xfrm>
            <a:off x="736600" y="1852613"/>
            <a:ext cx="4522788" cy="9080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A8BF6CC-A758-0B78-590E-D18034D1DE7D}"/>
              </a:ext>
            </a:extLst>
          </p:cNvPr>
          <p:cNvSpPr>
            <a:spLocks noGrp="1"/>
          </p:cNvSpPr>
          <p:nvPr>
            <p:ph sz="half" idx="2"/>
          </p:nvPr>
        </p:nvSpPr>
        <p:spPr>
          <a:xfrm>
            <a:off x="736600" y="2760663"/>
            <a:ext cx="4522788" cy="4062412"/>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9F00B68-5F52-4476-FA70-FC065E5438A0}"/>
              </a:ext>
            </a:extLst>
          </p:cNvPr>
          <p:cNvSpPr>
            <a:spLocks noGrp="1"/>
          </p:cNvSpPr>
          <p:nvPr>
            <p:ph type="body" sz="quarter" idx="3"/>
          </p:nvPr>
        </p:nvSpPr>
        <p:spPr>
          <a:xfrm>
            <a:off x="5413375" y="1852613"/>
            <a:ext cx="4545013" cy="9080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D973938-0273-4533-0045-1D52CDD08D3C}"/>
              </a:ext>
            </a:extLst>
          </p:cNvPr>
          <p:cNvSpPr>
            <a:spLocks noGrp="1"/>
          </p:cNvSpPr>
          <p:nvPr>
            <p:ph sz="quarter" idx="4"/>
          </p:nvPr>
        </p:nvSpPr>
        <p:spPr>
          <a:xfrm>
            <a:off x="5413375" y="2760663"/>
            <a:ext cx="4545013" cy="4062412"/>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7FC85B5-1E0B-1CEC-EAA0-16DC2A87F620}"/>
              </a:ext>
            </a:extLst>
          </p:cNvPr>
          <p:cNvSpPr>
            <a:spLocks noGrp="1"/>
          </p:cNvSpPr>
          <p:nvPr>
            <p:ph type="dt" sz="half" idx="10"/>
          </p:nvPr>
        </p:nvSpPr>
        <p:spPr>
          <a:xfrm>
            <a:off x="735013" y="7007225"/>
            <a:ext cx="2405062" cy="401638"/>
          </a:xfrm>
          <a:prstGeom prst="rect">
            <a:avLst/>
          </a:prstGeom>
        </p:spPr>
        <p:txBody>
          <a:bodyPr/>
          <a:lstStyle/>
          <a:p>
            <a:fld id="{8F9FDE58-E136-4142-8064-85B900981188}" type="datetimeFigureOut">
              <a:rPr kumimoji="1" lang="ja-JP" altLang="en-US" smtClean="0"/>
              <a:t>2026/1/21</a:t>
            </a:fld>
            <a:endParaRPr kumimoji="1" lang="ja-JP" altLang="en-US"/>
          </a:p>
        </p:txBody>
      </p:sp>
      <p:sp>
        <p:nvSpPr>
          <p:cNvPr id="8" name="フッター プレースホルダー 7">
            <a:extLst>
              <a:ext uri="{FF2B5EF4-FFF2-40B4-BE49-F238E27FC236}">
                <a16:creationId xmlns:a16="http://schemas.microsoft.com/office/drawing/2014/main" id="{B7E9312E-8A20-29CD-FBA7-4DA56DDC145E}"/>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4AF77F2-71F5-A254-80D5-06A7B753775D}"/>
              </a:ext>
            </a:extLst>
          </p:cNvPr>
          <p:cNvSpPr>
            <a:spLocks noGrp="1"/>
          </p:cNvSpPr>
          <p:nvPr>
            <p:ph type="sldNum" sz="quarter" idx="12"/>
          </p:nvPr>
        </p:nvSpPr>
        <p:spPr>
          <a:xfrm>
            <a:off x="7551738" y="7007225"/>
            <a:ext cx="2405062" cy="401638"/>
          </a:xfrm>
          <a:prstGeom prst="rect">
            <a:avLst/>
          </a:prstGeom>
        </p:spPr>
        <p:txBody>
          <a:bodyPr/>
          <a:lstStyle/>
          <a:p>
            <a:fld id="{4FF469B4-72A7-4562-99B4-1097519E2343}" type="slidenum">
              <a:rPr kumimoji="1" lang="ja-JP" altLang="en-US" smtClean="0"/>
              <a:t>‹#›</a:t>
            </a:fld>
            <a:endParaRPr kumimoji="1" lang="ja-JP" altLang="en-US"/>
          </a:p>
        </p:txBody>
      </p:sp>
    </p:spTree>
    <p:extLst>
      <p:ext uri="{BB962C8B-B14F-4D97-AF65-F5344CB8AC3E}">
        <p14:creationId xmlns:p14="http://schemas.microsoft.com/office/powerpoint/2010/main" val="802208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12F39C-A128-1633-5D1B-5EF16DAC1284}"/>
              </a:ext>
            </a:extLst>
          </p:cNvPr>
          <p:cNvSpPr>
            <a:spLocks noGrp="1"/>
          </p:cNvSpPr>
          <p:nvPr>
            <p:ph type="title"/>
          </p:nvPr>
        </p:nvSpPr>
        <p:spPr>
          <a:xfrm>
            <a:off x="735013" y="403225"/>
            <a:ext cx="9221787" cy="1460500"/>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C55BC14-02C5-8D45-5B63-0994F846BEDF}"/>
              </a:ext>
            </a:extLst>
          </p:cNvPr>
          <p:cNvSpPr>
            <a:spLocks noGrp="1"/>
          </p:cNvSpPr>
          <p:nvPr>
            <p:ph type="dt" sz="half" idx="10"/>
          </p:nvPr>
        </p:nvSpPr>
        <p:spPr>
          <a:xfrm>
            <a:off x="735013" y="7007225"/>
            <a:ext cx="2405062" cy="401638"/>
          </a:xfrm>
          <a:prstGeom prst="rect">
            <a:avLst/>
          </a:prstGeom>
        </p:spPr>
        <p:txBody>
          <a:bodyPr/>
          <a:lstStyle/>
          <a:p>
            <a:fld id="{8F9FDE58-E136-4142-8064-85B900981188}" type="datetimeFigureOut">
              <a:rPr kumimoji="1" lang="ja-JP" altLang="en-US" smtClean="0"/>
              <a:t>2026/1/21</a:t>
            </a:fld>
            <a:endParaRPr kumimoji="1" lang="ja-JP" altLang="en-US"/>
          </a:p>
        </p:txBody>
      </p:sp>
      <p:sp>
        <p:nvSpPr>
          <p:cNvPr id="4" name="フッター プレースホルダー 3">
            <a:extLst>
              <a:ext uri="{FF2B5EF4-FFF2-40B4-BE49-F238E27FC236}">
                <a16:creationId xmlns:a16="http://schemas.microsoft.com/office/drawing/2014/main" id="{9AC0CAF4-58D6-28F0-B6DA-B08A46D77CA0}"/>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F7B787F-AC2C-19ED-B2FB-0ADA6DF7DBEF}"/>
              </a:ext>
            </a:extLst>
          </p:cNvPr>
          <p:cNvSpPr>
            <a:spLocks noGrp="1"/>
          </p:cNvSpPr>
          <p:nvPr>
            <p:ph type="sldNum" sz="quarter" idx="12"/>
          </p:nvPr>
        </p:nvSpPr>
        <p:spPr>
          <a:xfrm>
            <a:off x="7551738" y="7007225"/>
            <a:ext cx="2405062" cy="401638"/>
          </a:xfrm>
          <a:prstGeom prst="rect">
            <a:avLst/>
          </a:prstGeom>
        </p:spPr>
        <p:txBody>
          <a:bodyPr/>
          <a:lstStyle/>
          <a:p>
            <a:fld id="{4FF469B4-72A7-4562-99B4-1097519E2343}" type="slidenum">
              <a:rPr kumimoji="1" lang="ja-JP" altLang="en-US" smtClean="0"/>
              <a:t>‹#›</a:t>
            </a:fld>
            <a:endParaRPr kumimoji="1" lang="ja-JP" altLang="en-US"/>
          </a:p>
        </p:txBody>
      </p:sp>
    </p:spTree>
    <p:extLst>
      <p:ext uri="{BB962C8B-B14F-4D97-AF65-F5344CB8AC3E}">
        <p14:creationId xmlns:p14="http://schemas.microsoft.com/office/powerpoint/2010/main" val="162227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10536491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625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99800A-8C53-F815-71F9-C05578E920EB}"/>
              </a:ext>
            </a:extLst>
          </p:cNvPr>
          <p:cNvSpPr>
            <a:spLocks noGrp="1"/>
          </p:cNvSpPr>
          <p:nvPr>
            <p:ph type="title"/>
          </p:nvPr>
        </p:nvSpPr>
        <p:spPr>
          <a:xfrm>
            <a:off x="736600" y="503238"/>
            <a:ext cx="3448050" cy="1765300"/>
          </a:xfrm>
          <a:prstGeom prst="rect">
            <a:avLst/>
          </a:prstGeo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EA36C02-EC8B-CF7A-BAFC-5DB0A105B249}"/>
              </a:ext>
            </a:extLst>
          </p:cNvPr>
          <p:cNvSpPr>
            <a:spLocks noGrp="1"/>
          </p:cNvSpPr>
          <p:nvPr>
            <p:ph idx="1"/>
          </p:nvPr>
        </p:nvSpPr>
        <p:spPr>
          <a:xfrm>
            <a:off x="4545013" y="1089025"/>
            <a:ext cx="5413375" cy="53721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AF30C3D-B3F1-EEDE-C259-AB544FF19577}"/>
              </a:ext>
            </a:extLst>
          </p:cNvPr>
          <p:cNvSpPr>
            <a:spLocks noGrp="1"/>
          </p:cNvSpPr>
          <p:nvPr>
            <p:ph type="body" sz="half" idx="2"/>
          </p:nvPr>
        </p:nvSpPr>
        <p:spPr>
          <a:xfrm>
            <a:off x="736600" y="2268538"/>
            <a:ext cx="3448050" cy="420052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A8BB758-9B22-7F10-DC8F-9DF44F39510B}"/>
              </a:ext>
            </a:extLst>
          </p:cNvPr>
          <p:cNvSpPr>
            <a:spLocks noGrp="1"/>
          </p:cNvSpPr>
          <p:nvPr>
            <p:ph type="dt" sz="half" idx="10"/>
          </p:nvPr>
        </p:nvSpPr>
        <p:spPr>
          <a:xfrm>
            <a:off x="735013" y="7007225"/>
            <a:ext cx="2405062" cy="401638"/>
          </a:xfrm>
          <a:prstGeom prst="rect">
            <a:avLst/>
          </a:prstGeom>
        </p:spPr>
        <p:txBody>
          <a:bodyPr/>
          <a:lstStyle/>
          <a:p>
            <a:fld id="{8F9FDE58-E136-4142-8064-85B900981188}" type="datetimeFigureOut">
              <a:rPr kumimoji="1" lang="ja-JP" altLang="en-US" smtClean="0"/>
              <a:t>2026/1/21</a:t>
            </a:fld>
            <a:endParaRPr kumimoji="1" lang="ja-JP" altLang="en-US"/>
          </a:p>
        </p:txBody>
      </p:sp>
      <p:sp>
        <p:nvSpPr>
          <p:cNvPr id="6" name="フッター プレースホルダー 5">
            <a:extLst>
              <a:ext uri="{FF2B5EF4-FFF2-40B4-BE49-F238E27FC236}">
                <a16:creationId xmlns:a16="http://schemas.microsoft.com/office/drawing/2014/main" id="{E4844865-302C-475A-1062-8B17825DED6A}"/>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D07FCE6-77E3-DB7B-6086-07D600F8B63D}"/>
              </a:ext>
            </a:extLst>
          </p:cNvPr>
          <p:cNvSpPr>
            <a:spLocks noGrp="1"/>
          </p:cNvSpPr>
          <p:nvPr>
            <p:ph type="sldNum" sz="quarter" idx="12"/>
          </p:nvPr>
        </p:nvSpPr>
        <p:spPr>
          <a:xfrm>
            <a:off x="7551738" y="7007225"/>
            <a:ext cx="2405062" cy="401638"/>
          </a:xfrm>
          <a:prstGeom prst="rect">
            <a:avLst/>
          </a:prstGeom>
        </p:spPr>
        <p:txBody>
          <a:bodyPr/>
          <a:lstStyle/>
          <a:p>
            <a:fld id="{4FF469B4-72A7-4562-99B4-1097519E2343}" type="slidenum">
              <a:rPr kumimoji="1" lang="ja-JP" altLang="en-US" smtClean="0"/>
              <a:t>‹#›</a:t>
            </a:fld>
            <a:endParaRPr kumimoji="1" lang="ja-JP" altLang="en-US"/>
          </a:p>
        </p:txBody>
      </p:sp>
    </p:spTree>
    <p:extLst>
      <p:ext uri="{BB962C8B-B14F-4D97-AF65-F5344CB8AC3E}">
        <p14:creationId xmlns:p14="http://schemas.microsoft.com/office/powerpoint/2010/main" val="1500528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44DCDB-7074-A5BC-1F02-92A4BCAD6B39}"/>
              </a:ext>
            </a:extLst>
          </p:cNvPr>
          <p:cNvSpPr>
            <a:spLocks noGrp="1"/>
          </p:cNvSpPr>
          <p:nvPr>
            <p:ph type="title"/>
          </p:nvPr>
        </p:nvSpPr>
        <p:spPr>
          <a:xfrm>
            <a:off x="736600" y="503238"/>
            <a:ext cx="3448050" cy="176530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0A41F38-2A66-575E-F9CC-A2BED293924C}"/>
              </a:ext>
            </a:extLst>
          </p:cNvPr>
          <p:cNvSpPr>
            <a:spLocks noGrp="1"/>
          </p:cNvSpPr>
          <p:nvPr>
            <p:ph type="pic" idx="1"/>
          </p:nvPr>
        </p:nvSpPr>
        <p:spPr>
          <a:xfrm>
            <a:off x="4545013" y="1089025"/>
            <a:ext cx="5413375" cy="5372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81C0D3A-2FF9-7FC9-E3C7-0F9484D14BA8}"/>
              </a:ext>
            </a:extLst>
          </p:cNvPr>
          <p:cNvSpPr>
            <a:spLocks noGrp="1"/>
          </p:cNvSpPr>
          <p:nvPr>
            <p:ph type="body" sz="half" idx="2"/>
          </p:nvPr>
        </p:nvSpPr>
        <p:spPr>
          <a:xfrm>
            <a:off x="736600" y="2268538"/>
            <a:ext cx="3448050" cy="420052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0CC8319-BE08-F3B3-AB19-18BCAC2ECF0C}"/>
              </a:ext>
            </a:extLst>
          </p:cNvPr>
          <p:cNvSpPr>
            <a:spLocks noGrp="1"/>
          </p:cNvSpPr>
          <p:nvPr>
            <p:ph type="dt" sz="half" idx="10"/>
          </p:nvPr>
        </p:nvSpPr>
        <p:spPr>
          <a:xfrm>
            <a:off x="735013" y="7007225"/>
            <a:ext cx="2405062" cy="401638"/>
          </a:xfrm>
          <a:prstGeom prst="rect">
            <a:avLst/>
          </a:prstGeom>
        </p:spPr>
        <p:txBody>
          <a:bodyPr/>
          <a:lstStyle/>
          <a:p>
            <a:fld id="{8F9FDE58-E136-4142-8064-85B900981188}" type="datetimeFigureOut">
              <a:rPr kumimoji="1" lang="ja-JP" altLang="en-US" smtClean="0"/>
              <a:t>2026/1/21</a:t>
            </a:fld>
            <a:endParaRPr kumimoji="1" lang="ja-JP" altLang="en-US"/>
          </a:p>
        </p:txBody>
      </p:sp>
      <p:sp>
        <p:nvSpPr>
          <p:cNvPr id="6" name="フッター プレースホルダー 5">
            <a:extLst>
              <a:ext uri="{FF2B5EF4-FFF2-40B4-BE49-F238E27FC236}">
                <a16:creationId xmlns:a16="http://schemas.microsoft.com/office/drawing/2014/main" id="{6C5B56CF-1946-E7D2-8169-74C655410E1B}"/>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6EE0FC0-5ABA-D0C2-3CCA-26DA1DF66B12}"/>
              </a:ext>
            </a:extLst>
          </p:cNvPr>
          <p:cNvSpPr>
            <a:spLocks noGrp="1"/>
          </p:cNvSpPr>
          <p:nvPr>
            <p:ph type="sldNum" sz="quarter" idx="12"/>
          </p:nvPr>
        </p:nvSpPr>
        <p:spPr>
          <a:xfrm>
            <a:off x="7551738" y="7007225"/>
            <a:ext cx="2405062" cy="401638"/>
          </a:xfrm>
          <a:prstGeom prst="rect">
            <a:avLst/>
          </a:prstGeom>
        </p:spPr>
        <p:txBody>
          <a:bodyPr/>
          <a:lstStyle/>
          <a:p>
            <a:fld id="{4FF469B4-72A7-4562-99B4-1097519E2343}" type="slidenum">
              <a:rPr kumimoji="1" lang="ja-JP" altLang="en-US" smtClean="0"/>
              <a:t>‹#›</a:t>
            </a:fld>
            <a:endParaRPr kumimoji="1" lang="ja-JP" altLang="en-US"/>
          </a:p>
        </p:txBody>
      </p:sp>
    </p:spTree>
    <p:extLst>
      <p:ext uri="{BB962C8B-B14F-4D97-AF65-F5344CB8AC3E}">
        <p14:creationId xmlns:p14="http://schemas.microsoft.com/office/powerpoint/2010/main" val="2525358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54BDEE-15E0-D6E8-6BB8-4DCB6854AE34}"/>
              </a:ext>
            </a:extLst>
          </p:cNvPr>
          <p:cNvSpPr>
            <a:spLocks noGrp="1"/>
          </p:cNvSpPr>
          <p:nvPr>
            <p:ph type="title"/>
          </p:nvPr>
        </p:nvSpPr>
        <p:spPr>
          <a:xfrm>
            <a:off x="735013" y="403225"/>
            <a:ext cx="9221787" cy="1460500"/>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3E84EAD-0A48-A349-EE55-2D932F966EA9}"/>
              </a:ext>
            </a:extLst>
          </p:cNvPr>
          <p:cNvSpPr>
            <a:spLocks noGrp="1"/>
          </p:cNvSpPr>
          <p:nvPr>
            <p:ph type="body" orient="vert" idx="1"/>
          </p:nvPr>
        </p:nvSpPr>
        <p:spPr>
          <a:xfrm>
            <a:off x="735013" y="2012950"/>
            <a:ext cx="9221787" cy="4795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DCB9DC-432A-7C2C-CCD9-6D7709CC072C}"/>
              </a:ext>
            </a:extLst>
          </p:cNvPr>
          <p:cNvSpPr>
            <a:spLocks noGrp="1"/>
          </p:cNvSpPr>
          <p:nvPr>
            <p:ph type="dt" sz="half" idx="10"/>
          </p:nvPr>
        </p:nvSpPr>
        <p:spPr>
          <a:xfrm>
            <a:off x="735013" y="7007225"/>
            <a:ext cx="2405062" cy="401638"/>
          </a:xfrm>
          <a:prstGeom prst="rect">
            <a:avLst/>
          </a:prstGeom>
        </p:spPr>
        <p:txBody>
          <a:bodyPr/>
          <a:lstStyle/>
          <a:p>
            <a:fld id="{8F9FDE58-E136-4142-8064-85B900981188}" type="datetimeFigureOut">
              <a:rPr kumimoji="1" lang="ja-JP" altLang="en-US" smtClean="0"/>
              <a:t>2026/1/21</a:t>
            </a:fld>
            <a:endParaRPr kumimoji="1" lang="ja-JP" altLang="en-US"/>
          </a:p>
        </p:txBody>
      </p:sp>
      <p:sp>
        <p:nvSpPr>
          <p:cNvPr id="5" name="フッター プレースホルダー 4">
            <a:extLst>
              <a:ext uri="{FF2B5EF4-FFF2-40B4-BE49-F238E27FC236}">
                <a16:creationId xmlns:a16="http://schemas.microsoft.com/office/drawing/2014/main" id="{903CF305-2D58-D8A9-1C64-26BD623F51B4}"/>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A3E5579-ACDE-CCA6-5AD3-BA7CF0FE2FA9}"/>
              </a:ext>
            </a:extLst>
          </p:cNvPr>
          <p:cNvSpPr>
            <a:spLocks noGrp="1"/>
          </p:cNvSpPr>
          <p:nvPr>
            <p:ph type="sldNum" sz="quarter" idx="12"/>
          </p:nvPr>
        </p:nvSpPr>
        <p:spPr>
          <a:xfrm>
            <a:off x="7551738" y="7007225"/>
            <a:ext cx="2405062" cy="401638"/>
          </a:xfrm>
          <a:prstGeom prst="rect">
            <a:avLst/>
          </a:prstGeom>
        </p:spPr>
        <p:txBody>
          <a:bodyPr/>
          <a:lstStyle/>
          <a:p>
            <a:fld id="{4FF469B4-72A7-4562-99B4-1097519E2343}" type="slidenum">
              <a:rPr kumimoji="1" lang="ja-JP" altLang="en-US" smtClean="0"/>
              <a:t>‹#›</a:t>
            </a:fld>
            <a:endParaRPr kumimoji="1" lang="ja-JP" altLang="en-US"/>
          </a:p>
        </p:txBody>
      </p:sp>
    </p:spTree>
    <p:extLst>
      <p:ext uri="{BB962C8B-B14F-4D97-AF65-F5344CB8AC3E}">
        <p14:creationId xmlns:p14="http://schemas.microsoft.com/office/powerpoint/2010/main" val="1791783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E5BCD3B-35D1-250F-79F5-6FB33814FDDD}"/>
              </a:ext>
            </a:extLst>
          </p:cNvPr>
          <p:cNvSpPr>
            <a:spLocks noGrp="1"/>
          </p:cNvSpPr>
          <p:nvPr>
            <p:ph type="title" orient="vert"/>
          </p:nvPr>
        </p:nvSpPr>
        <p:spPr>
          <a:xfrm>
            <a:off x="7651750" y="403225"/>
            <a:ext cx="2305050" cy="6405563"/>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6D40DED-3A23-E2E6-5139-376F8C8E1B47}"/>
              </a:ext>
            </a:extLst>
          </p:cNvPr>
          <p:cNvSpPr>
            <a:spLocks noGrp="1"/>
          </p:cNvSpPr>
          <p:nvPr>
            <p:ph type="body" orient="vert" idx="1"/>
          </p:nvPr>
        </p:nvSpPr>
        <p:spPr>
          <a:xfrm>
            <a:off x="735013" y="403225"/>
            <a:ext cx="6764337" cy="6405563"/>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E2FEBE4-1096-04A0-885E-B99F51A9ACD2}"/>
              </a:ext>
            </a:extLst>
          </p:cNvPr>
          <p:cNvSpPr>
            <a:spLocks noGrp="1"/>
          </p:cNvSpPr>
          <p:nvPr>
            <p:ph type="dt" sz="half" idx="10"/>
          </p:nvPr>
        </p:nvSpPr>
        <p:spPr>
          <a:xfrm>
            <a:off x="735013" y="7007225"/>
            <a:ext cx="2405062" cy="401638"/>
          </a:xfrm>
          <a:prstGeom prst="rect">
            <a:avLst/>
          </a:prstGeom>
        </p:spPr>
        <p:txBody>
          <a:bodyPr/>
          <a:lstStyle/>
          <a:p>
            <a:fld id="{8F9FDE58-E136-4142-8064-85B900981188}" type="datetimeFigureOut">
              <a:rPr kumimoji="1" lang="ja-JP" altLang="en-US" smtClean="0"/>
              <a:t>2026/1/21</a:t>
            </a:fld>
            <a:endParaRPr kumimoji="1" lang="ja-JP" altLang="en-US"/>
          </a:p>
        </p:txBody>
      </p:sp>
      <p:sp>
        <p:nvSpPr>
          <p:cNvPr id="5" name="フッター プレースホルダー 4">
            <a:extLst>
              <a:ext uri="{FF2B5EF4-FFF2-40B4-BE49-F238E27FC236}">
                <a16:creationId xmlns:a16="http://schemas.microsoft.com/office/drawing/2014/main" id="{F5779CCD-1064-402C-7677-9E496625AA24}"/>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DC4BDC1-F191-9507-22C8-359FFD893DBE}"/>
              </a:ext>
            </a:extLst>
          </p:cNvPr>
          <p:cNvSpPr>
            <a:spLocks noGrp="1"/>
          </p:cNvSpPr>
          <p:nvPr>
            <p:ph type="sldNum" sz="quarter" idx="12"/>
          </p:nvPr>
        </p:nvSpPr>
        <p:spPr>
          <a:xfrm>
            <a:off x="7551738" y="7007225"/>
            <a:ext cx="2405062" cy="401638"/>
          </a:xfrm>
          <a:prstGeom prst="rect">
            <a:avLst/>
          </a:prstGeom>
        </p:spPr>
        <p:txBody>
          <a:bodyPr/>
          <a:lstStyle/>
          <a:p>
            <a:fld id="{4FF469B4-72A7-4562-99B4-1097519E2343}" type="slidenum">
              <a:rPr kumimoji="1" lang="ja-JP" altLang="en-US" smtClean="0"/>
              <a:t>‹#›</a:t>
            </a:fld>
            <a:endParaRPr kumimoji="1" lang="ja-JP" altLang="en-US"/>
          </a:p>
        </p:txBody>
      </p:sp>
    </p:spTree>
    <p:extLst>
      <p:ext uri="{BB962C8B-B14F-4D97-AF65-F5344CB8AC3E}">
        <p14:creationId xmlns:p14="http://schemas.microsoft.com/office/powerpoint/2010/main" val="1617336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CA669E-B60C-6042-5B62-E870DDB4A0DF}"/>
              </a:ext>
            </a:extLst>
          </p:cNvPr>
          <p:cNvSpPr>
            <a:spLocks noGrp="1"/>
          </p:cNvSpPr>
          <p:nvPr>
            <p:ph type="ctrTitle"/>
          </p:nvPr>
        </p:nvSpPr>
        <p:spPr>
          <a:xfrm>
            <a:off x="1336675" y="1236663"/>
            <a:ext cx="8018463" cy="2632075"/>
          </a:xfrm>
          <a:prstGeom prst="rect">
            <a:avLst/>
          </a:prstGeo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059CF43-E6F0-F266-75CE-CB1E51A1B7E6}"/>
              </a:ext>
            </a:extLst>
          </p:cNvPr>
          <p:cNvSpPr>
            <a:spLocks noGrp="1"/>
          </p:cNvSpPr>
          <p:nvPr>
            <p:ph type="subTitle" idx="1"/>
          </p:nvPr>
        </p:nvSpPr>
        <p:spPr>
          <a:xfrm>
            <a:off x="1336675" y="3970338"/>
            <a:ext cx="8018463" cy="18256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5EA2838-C0A1-1C8F-9E7F-FBDEDE130458}"/>
              </a:ext>
            </a:extLst>
          </p:cNvPr>
          <p:cNvSpPr>
            <a:spLocks noGrp="1"/>
          </p:cNvSpPr>
          <p:nvPr>
            <p:ph type="dt" sz="half" idx="10"/>
          </p:nvPr>
        </p:nvSpPr>
        <p:spPr>
          <a:xfrm>
            <a:off x="735013" y="7007225"/>
            <a:ext cx="2405062" cy="401638"/>
          </a:xfrm>
          <a:prstGeom prst="rect">
            <a:avLst/>
          </a:prstGeom>
        </p:spPr>
        <p:txBody>
          <a:bodyPr/>
          <a:lstStyle/>
          <a:p>
            <a:fld id="{EDE9D24C-5CC1-41D7-9624-12227F0FC5CB}" type="datetimeFigureOut">
              <a:rPr kumimoji="1" lang="ja-JP" altLang="en-US" smtClean="0"/>
              <a:t>2026/1/21</a:t>
            </a:fld>
            <a:endParaRPr kumimoji="1" lang="ja-JP" altLang="en-US"/>
          </a:p>
        </p:txBody>
      </p:sp>
      <p:sp>
        <p:nvSpPr>
          <p:cNvPr id="5" name="フッター プレースホルダー 4">
            <a:extLst>
              <a:ext uri="{FF2B5EF4-FFF2-40B4-BE49-F238E27FC236}">
                <a16:creationId xmlns:a16="http://schemas.microsoft.com/office/drawing/2014/main" id="{5512C2DB-B3B2-369C-F472-F9D0CC871AEF}"/>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6EF3214-4118-3E4E-F9B5-836B837A8C4C}"/>
              </a:ext>
            </a:extLst>
          </p:cNvPr>
          <p:cNvSpPr>
            <a:spLocks noGrp="1"/>
          </p:cNvSpPr>
          <p:nvPr>
            <p:ph type="sldNum" sz="quarter" idx="12"/>
          </p:nvPr>
        </p:nvSpPr>
        <p:spPr>
          <a:xfrm>
            <a:off x="7551738" y="7007225"/>
            <a:ext cx="2405062" cy="401638"/>
          </a:xfrm>
          <a:prstGeom prst="rect">
            <a:avLst/>
          </a:prstGeom>
        </p:spPr>
        <p:txBody>
          <a:bodyPr/>
          <a:lstStyle/>
          <a:p>
            <a:fld id="{6A58AD73-1488-4B4E-9039-7C7F827F7A5D}" type="slidenum">
              <a:rPr kumimoji="1" lang="ja-JP" altLang="en-US" smtClean="0"/>
              <a:t>‹#›</a:t>
            </a:fld>
            <a:endParaRPr kumimoji="1" lang="ja-JP" altLang="en-US"/>
          </a:p>
        </p:txBody>
      </p:sp>
    </p:spTree>
    <p:extLst>
      <p:ext uri="{BB962C8B-B14F-4D97-AF65-F5344CB8AC3E}">
        <p14:creationId xmlns:p14="http://schemas.microsoft.com/office/powerpoint/2010/main" val="3549635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E8C8AF-8298-BE0E-2C16-20702E26FE5D}"/>
              </a:ext>
            </a:extLst>
          </p:cNvPr>
          <p:cNvSpPr>
            <a:spLocks noGrp="1"/>
          </p:cNvSpPr>
          <p:nvPr>
            <p:ph type="title"/>
          </p:nvPr>
        </p:nvSpPr>
        <p:spPr>
          <a:xfrm>
            <a:off x="735013" y="403225"/>
            <a:ext cx="9221787" cy="1460500"/>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5686269-29BA-BA1A-5C40-41BE0CE4F03B}"/>
              </a:ext>
            </a:extLst>
          </p:cNvPr>
          <p:cNvSpPr>
            <a:spLocks noGrp="1"/>
          </p:cNvSpPr>
          <p:nvPr>
            <p:ph idx="1"/>
          </p:nvPr>
        </p:nvSpPr>
        <p:spPr>
          <a:xfrm>
            <a:off x="735013" y="2012950"/>
            <a:ext cx="9221787" cy="47958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1F6C3FD-AD69-E1AA-6D2E-916852CF2EB8}"/>
              </a:ext>
            </a:extLst>
          </p:cNvPr>
          <p:cNvSpPr>
            <a:spLocks noGrp="1"/>
          </p:cNvSpPr>
          <p:nvPr>
            <p:ph type="dt" sz="half" idx="10"/>
          </p:nvPr>
        </p:nvSpPr>
        <p:spPr>
          <a:xfrm>
            <a:off x="735013" y="7007225"/>
            <a:ext cx="2405062" cy="401638"/>
          </a:xfrm>
          <a:prstGeom prst="rect">
            <a:avLst/>
          </a:prstGeom>
        </p:spPr>
        <p:txBody>
          <a:bodyPr/>
          <a:lstStyle/>
          <a:p>
            <a:fld id="{EDE9D24C-5CC1-41D7-9624-12227F0FC5CB}" type="datetimeFigureOut">
              <a:rPr kumimoji="1" lang="ja-JP" altLang="en-US" smtClean="0"/>
              <a:t>2026/1/21</a:t>
            </a:fld>
            <a:endParaRPr kumimoji="1" lang="ja-JP" altLang="en-US"/>
          </a:p>
        </p:txBody>
      </p:sp>
      <p:sp>
        <p:nvSpPr>
          <p:cNvPr id="5" name="フッター プレースホルダー 4">
            <a:extLst>
              <a:ext uri="{FF2B5EF4-FFF2-40B4-BE49-F238E27FC236}">
                <a16:creationId xmlns:a16="http://schemas.microsoft.com/office/drawing/2014/main" id="{01D7B3BB-0CDE-C011-5E7F-B3BFBA6EC939}"/>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BA0D3F-CB74-A5B7-07A8-FD72884D9A97}"/>
              </a:ext>
            </a:extLst>
          </p:cNvPr>
          <p:cNvSpPr>
            <a:spLocks noGrp="1"/>
          </p:cNvSpPr>
          <p:nvPr>
            <p:ph type="sldNum" sz="quarter" idx="12"/>
          </p:nvPr>
        </p:nvSpPr>
        <p:spPr>
          <a:xfrm>
            <a:off x="7551738" y="7007225"/>
            <a:ext cx="2405062" cy="401638"/>
          </a:xfrm>
          <a:prstGeom prst="rect">
            <a:avLst/>
          </a:prstGeom>
        </p:spPr>
        <p:txBody>
          <a:bodyPr/>
          <a:lstStyle/>
          <a:p>
            <a:fld id="{6A58AD73-1488-4B4E-9039-7C7F827F7A5D}" type="slidenum">
              <a:rPr kumimoji="1" lang="ja-JP" altLang="en-US" smtClean="0"/>
              <a:t>‹#›</a:t>
            </a:fld>
            <a:endParaRPr kumimoji="1" lang="ja-JP" altLang="en-US"/>
          </a:p>
        </p:txBody>
      </p:sp>
    </p:spTree>
    <p:extLst>
      <p:ext uri="{BB962C8B-B14F-4D97-AF65-F5344CB8AC3E}">
        <p14:creationId xmlns:p14="http://schemas.microsoft.com/office/powerpoint/2010/main" val="4068627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2FD4AA-E9D9-6F24-2ED1-297F93CB5C05}"/>
              </a:ext>
            </a:extLst>
          </p:cNvPr>
          <p:cNvSpPr>
            <a:spLocks noGrp="1"/>
          </p:cNvSpPr>
          <p:nvPr>
            <p:ph type="title"/>
          </p:nvPr>
        </p:nvSpPr>
        <p:spPr>
          <a:xfrm>
            <a:off x="730250" y="1884363"/>
            <a:ext cx="9220200" cy="3144837"/>
          </a:xfrm>
          <a:prstGeom prst="rect">
            <a:avLst/>
          </a:prstGeo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C025465-9F30-BDBB-A26A-9D33A5073F3F}"/>
              </a:ext>
            </a:extLst>
          </p:cNvPr>
          <p:cNvSpPr>
            <a:spLocks noGrp="1"/>
          </p:cNvSpPr>
          <p:nvPr>
            <p:ph type="body" idx="1"/>
          </p:nvPr>
        </p:nvSpPr>
        <p:spPr>
          <a:xfrm>
            <a:off x="730250" y="5059363"/>
            <a:ext cx="9220200" cy="16525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6390C8-AB01-F856-A2B0-8D9C94E65706}"/>
              </a:ext>
            </a:extLst>
          </p:cNvPr>
          <p:cNvSpPr>
            <a:spLocks noGrp="1"/>
          </p:cNvSpPr>
          <p:nvPr>
            <p:ph type="dt" sz="half" idx="10"/>
          </p:nvPr>
        </p:nvSpPr>
        <p:spPr>
          <a:xfrm>
            <a:off x="735013" y="7007225"/>
            <a:ext cx="2405062" cy="401638"/>
          </a:xfrm>
          <a:prstGeom prst="rect">
            <a:avLst/>
          </a:prstGeom>
        </p:spPr>
        <p:txBody>
          <a:bodyPr/>
          <a:lstStyle/>
          <a:p>
            <a:fld id="{EDE9D24C-5CC1-41D7-9624-12227F0FC5CB}" type="datetimeFigureOut">
              <a:rPr kumimoji="1" lang="ja-JP" altLang="en-US" smtClean="0"/>
              <a:t>2026/1/21</a:t>
            </a:fld>
            <a:endParaRPr kumimoji="1" lang="ja-JP" altLang="en-US"/>
          </a:p>
        </p:txBody>
      </p:sp>
      <p:sp>
        <p:nvSpPr>
          <p:cNvPr id="5" name="フッター プレースホルダー 4">
            <a:extLst>
              <a:ext uri="{FF2B5EF4-FFF2-40B4-BE49-F238E27FC236}">
                <a16:creationId xmlns:a16="http://schemas.microsoft.com/office/drawing/2014/main" id="{2CB7F266-A325-636D-811D-C14E7E219431}"/>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750AA7B-0EBC-D464-0956-EB1B9F742C1D}"/>
              </a:ext>
            </a:extLst>
          </p:cNvPr>
          <p:cNvSpPr>
            <a:spLocks noGrp="1"/>
          </p:cNvSpPr>
          <p:nvPr>
            <p:ph type="sldNum" sz="quarter" idx="12"/>
          </p:nvPr>
        </p:nvSpPr>
        <p:spPr>
          <a:xfrm>
            <a:off x="7551738" y="7007225"/>
            <a:ext cx="2405062" cy="401638"/>
          </a:xfrm>
          <a:prstGeom prst="rect">
            <a:avLst/>
          </a:prstGeom>
        </p:spPr>
        <p:txBody>
          <a:bodyPr/>
          <a:lstStyle/>
          <a:p>
            <a:fld id="{6A58AD73-1488-4B4E-9039-7C7F827F7A5D}" type="slidenum">
              <a:rPr kumimoji="1" lang="ja-JP" altLang="en-US" smtClean="0"/>
              <a:t>‹#›</a:t>
            </a:fld>
            <a:endParaRPr kumimoji="1" lang="ja-JP" altLang="en-US"/>
          </a:p>
        </p:txBody>
      </p:sp>
    </p:spTree>
    <p:extLst>
      <p:ext uri="{BB962C8B-B14F-4D97-AF65-F5344CB8AC3E}">
        <p14:creationId xmlns:p14="http://schemas.microsoft.com/office/powerpoint/2010/main" val="671838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E90031-BBAE-C4F7-97CA-5BCE4BBA986C}"/>
              </a:ext>
            </a:extLst>
          </p:cNvPr>
          <p:cNvSpPr>
            <a:spLocks noGrp="1"/>
          </p:cNvSpPr>
          <p:nvPr>
            <p:ph type="title"/>
          </p:nvPr>
        </p:nvSpPr>
        <p:spPr>
          <a:xfrm>
            <a:off x="735013" y="403225"/>
            <a:ext cx="9221787" cy="1460500"/>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1B4E8F2-169B-24C0-C3C6-A10964729AA0}"/>
              </a:ext>
            </a:extLst>
          </p:cNvPr>
          <p:cNvSpPr>
            <a:spLocks noGrp="1"/>
          </p:cNvSpPr>
          <p:nvPr>
            <p:ph sz="half" idx="1"/>
          </p:nvPr>
        </p:nvSpPr>
        <p:spPr>
          <a:xfrm>
            <a:off x="735013" y="2012950"/>
            <a:ext cx="4533900" cy="47958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45D1A98-CF64-5CAA-8AFE-0673931B0AC9}"/>
              </a:ext>
            </a:extLst>
          </p:cNvPr>
          <p:cNvSpPr>
            <a:spLocks noGrp="1"/>
          </p:cNvSpPr>
          <p:nvPr>
            <p:ph sz="half" idx="2"/>
          </p:nvPr>
        </p:nvSpPr>
        <p:spPr>
          <a:xfrm>
            <a:off x="5421313" y="2012950"/>
            <a:ext cx="4535487" cy="47958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C1C5701-29F9-A93F-228D-91E5E7EA2A9D}"/>
              </a:ext>
            </a:extLst>
          </p:cNvPr>
          <p:cNvSpPr>
            <a:spLocks noGrp="1"/>
          </p:cNvSpPr>
          <p:nvPr>
            <p:ph type="dt" sz="half" idx="10"/>
          </p:nvPr>
        </p:nvSpPr>
        <p:spPr>
          <a:xfrm>
            <a:off x="735013" y="7007225"/>
            <a:ext cx="2405062" cy="401638"/>
          </a:xfrm>
          <a:prstGeom prst="rect">
            <a:avLst/>
          </a:prstGeom>
        </p:spPr>
        <p:txBody>
          <a:bodyPr/>
          <a:lstStyle/>
          <a:p>
            <a:fld id="{EDE9D24C-5CC1-41D7-9624-12227F0FC5CB}" type="datetimeFigureOut">
              <a:rPr kumimoji="1" lang="ja-JP" altLang="en-US" smtClean="0"/>
              <a:t>2026/1/21</a:t>
            </a:fld>
            <a:endParaRPr kumimoji="1" lang="ja-JP" altLang="en-US"/>
          </a:p>
        </p:txBody>
      </p:sp>
      <p:sp>
        <p:nvSpPr>
          <p:cNvPr id="6" name="フッター プレースホルダー 5">
            <a:extLst>
              <a:ext uri="{FF2B5EF4-FFF2-40B4-BE49-F238E27FC236}">
                <a16:creationId xmlns:a16="http://schemas.microsoft.com/office/drawing/2014/main" id="{DF558BB9-591D-78DA-E6AA-58D263EC21E0}"/>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DC0CD20-96E7-E8C6-FCB2-DB2A280D31C3}"/>
              </a:ext>
            </a:extLst>
          </p:cNvPr>
          <p:cNvSpPr>
            <a:spLocks noGrp="1"/>
          </p:cNvSpPr>
          <p:nvPr>
            <p:ph type="sldNum" sz="quarter" idx="12"/>
          </p:nvPr>
        </p:nvSpPr>
        <p:spPr>
          <a:xfrm>
            <a:off x="7551738" y="7007225"/>
            <a:ext cx="2405062" cy="401638"/>
          </a:xfrm>
          <a:prstGeom prst="rect">
            <a:avLst/>
          </a:prstGeom>
        </p:spPr>
        <p:txBody>
          <a:bodyPr/>
          <a:lstStyle/>
          <a:p>
            <a:fld id="{6A58AD73-1488-4B4E-9039-7C7F827F7A5D}" type="slidenum">
              <a:rPr kumimoji="1" lang="ja-JP" altLang="en-US" smtClean="0"/>
              <a:t>‹#›</a:t>
            </a:fld>
            <a:endParaRPr kumimoji="1" lang="ja-JP" altLang="en-US"/>
          </a:p>
        </p:txBody>
      </p:sp>
    </p:spTree>
    <p:extLst>
      <p:ext uri="{BB962C8B-B14F-4D97-AF65-F5344CB8AC3E}">
        <p14:creationId xmlns:p14="http://schemas.microsoft.com/office/powerpoint/2010/main" val="2198353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9DD93C-F5D8-FA73-422E-FDDC8A778D2F}"/>
              </a:ext>
            </a:extLst>
          </p:cNvPr>
          <p:cNvSpPr>
            <a:spLocks noGrp="1"/>
          </p:cNvSpPr>
          <p:nvPr>
            <p:ph type="title"/>
          </p:nvPr>
        </p:nvSpPr>
        <p:spPr>
          <a:xfrm>
            <a:off x="736600" y="403225"/>
            <a:ext cx="9221788" cy="1460500"/>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50E0869-F590-5BAA-1B5F-10F84E89DD70}"/>
              </a:ext>
            </a:extLst>
          </p:cNvPr>
          <p:cNvSpPr>
            <a:spLocks noGrp="1"/>
          </p:cNvSpPr>
          <p:nvPr>
            <p:ph type="body" idx="1"/>
          </p:nvPr>
        </p:nvSpPr>
        <p:spPr>
          <a:xfrm>
            <a:off x="736600" y="1852613"/>
            <a:ext cx="4522788" cy="9080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CA77264-86C0-B20E-DAAE-068A3B3D45F7}"/>
              </a:ext>
            </a:extLst>
          </p:cNvPr>
          <p:cNvSpPr>
            <a:spLocks noGrp="1"/>
          </p:cNvSpPr>
          <p:nvPr>
            <p:ph sz="half" idx="2"/>
          </p:nvPr>
        </p:nvSpPr>
        <p:spPr>
          <a:xfrm>
            <a:off x="736600" y="2760663"/>
            <a:ext cx="4522788" cy="4062412"/>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3E27ABC-5A73-2A9A-A787-839B81690405}"/>
              </a:ext>
            </a:extLst>
          </p:cNvPr>
          <p:cNvSpPr>
            <a:spLocks noGrp="1"/>
          </p:cNvSpPr>
          <p:nvPr>
            <p:ph type="body" sz="quarter" idx="3"/>
          </p:nvPr>
        </p:nvSpPr>
        <p:spPr>
          <a:xfrm>
            <a:off x="5413375" y="1852613"/>
            <a:ext cx="4545013" cy="9080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185C2D8-ABF4-07B2-6291-65D9BEA060E8}"/>
              </a:ext>
            </a:extLst>
          </p:cNvPr>
          <p:cNvSpPr>
            <a:spLocks noGrp="1"/>
          </p:cNvSpPr>
          <p:nvPr>
            <p:ph sz="quarter" idx="4"/>
          </p:nvPr>
        </p:nvSpPr>
        <p:spPr>
          <a:xfrm>
            <a:off x="5413375" y="2760663"/>
            <a:ext cx="4545013" cy="4062412"/>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DD64EC3-2894-7DB0-E773-3E5E9925B6B2}"/>
              </a:ext>
            </a:extLst>
          </p:cNvPr>
          <p:cNvSpPr>
            <a:spLocks noGrp="1"/>
          </p:cNvSpPr>
          <p:nvPr>
            <p:ph type="dt" sz="half" idx="10"/>
          </p:nvPr>
        </p:nvSpPr>
        <p:spPr>
          <a:xfrm>
            <a:off x="735013" y="7007225"/>
            <a:ext cx="2405062" cy="401638"/>
          </a:xfrm>
          <a:prstGeom prst="rect">
            <a:avLst/>
          </a:prstGeom>
        </p:spPr>
        <p:txBody>
          <a:bodyPr/>
          <a:lstStyle/>
          <a:p>
            <a:fld id="{EDE9D24C-5CC1-41D7-9624-12227F0FC5CB}" type="datetimeFigureOut">
              <a:rPr kumimoji="1" lang="ja-JP" altLang="en-US" smtClean="0"/>
              <a:t>2026/1/21</a:t>
            </a:fld>
            <a:endParaRPr kumimoji="1" lang="ja-JP" altLang="en-US"/>
          </a:p>
        </p:txBody>
      </p:sp>
      <p:sp>
        <p:nvSpPr>
          <p:cNvPr id="8" name="フッター プレースホルダー 7">
            <a:extLst>
              <a:ext uri="{FF2B5EF4-FFF2-40B4-BE49-F238E27FC236}">
                <a16:creationId xmlns:a16="http://schemas.microsoft.com/office/drawing/2014/main" id="{A8C9D63F-E43F-6A46-D4AE-D65F0F91E20E}"/>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67D6400-6427-5904-A3D8-6F6E5F3FA587}"/>
              </a:ext>
            </a:extLst>
          </p:cNvPr>
          <p:cNvSpPr>
            <a:spLocks noGrp="1"/>
          </p:cNvSpPr>
          <p:nvPr>
            <p:ph type="sldNum" sz="quarter" idx="12"/>
          </p:nvPr>
        </p:nvSpPr>
        <p:spPr>
          <a:xfrm>
            <a:off x="7551738" y="7007225"/>
            <a:ext cx="2405062" cy="401638"/>
          </a:xfrm>
          <a:prstGeom prst="rect">
            <a:avLst/>
          </a:prstGeom>
        </p:spPr>
        <p:txBody>
          <a:bodyPr/>
          <a:lstStyle/>
          <a:p>
            <a:fld id="{6A58AD73-1488-4B4E-9039-7C7F827F7A5D}" type="slidenum">
              <a:rPr kumimoji="1" lang="ja-JP" altLang="en-US" smtClean="0"/>
              <a:t>‹#›</a:t>
            </a:fld>
            <a:endParaRPr kumimoji="1" lang="ja-JP" altLang="en-US"/>
          </a:p>
        </p:txBody>
      </p:sp>
    </p:spTree>
    <p:extLst>
      <p:ext uri="{BB962C8B-B14F-4D97-AF65-F5344CB8AC3E}">
        <p14:creationId xmlns:p14="http://schemas.microsoft.com/office/powerpoint/2010/main" val="2014134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tint val="82000"/>
                  </a:schemeClr>
                </a:solidFill>
              </a:defRPr>
            </a:lvl1pPr>
            <a:lvl2pPr marL="503972" indent="0">
              <a:buNone/>
              <a:defRPr sz="2205">
                <a:solidFill>
                  <a:schemeClr val="tx1">
                    <a:tint val="82000"/>
                  </a:schemeClr>
                </a:solidFill>
              </a:defRPr>
            </a:lvl2pPr>
            <a:lvl3pPr marL="1007943" indent="0">
              <a:buNone/>
              <a:defRPr sz="1984">
                <a:solidFill>
                  <a:schemeClr val="tx1">
                    <a:tint val="82000"/>
                  </a:schemeClr>
                </a:solidFill>
              </a:defRPr>
            </a:lvl3pPr>
            <a:lvl4pPr marL="1511915" indent="0">
              <a:buNone/>
              <a:defRPr sz="1764">
                <a:solidFill>
                  <a:schemeClr val="tx1">
                    <a:tint val="82000"/>
                  </a:schemeClr>
                </a:solidFill>
              </a:defRPr>
            </a:lvl4pPr>
            <a:lvl5pPr marL="2015886" indent="0">
              <a:buNone/>
              <a:defRPr sz="1764">
                <a:solidFill>
                  <a:schemeClr val="tx1">
                    <a:tint val="82000"/>
                  </a:schemeClr>
                </a:solidFill>
              </a:defRPr>
            </a:lvl5pPr>
            <a:lvl6pPr marL="2519858" indent="0">
              <a:buNone/>
              <a:defRPr sz="1764">
                <a:solidFill>
                  <a:schemeClr val="tx1">
                    <a:tint val="82000"/>
                  </a:schemeClr>
                </a:solidFill>
              </a:defRPr>
            </a:lvl6pPr>
            <a:lvl7pPr marL="3023829" indent="0">
              <a:buNone/>
              <a:defRPr sz="1764">
                <a:solidFill>
                  <a:schemeClr val="tx1">
                    <a:tint val="82000"/>
                  </a:schemeClr>
                </a:solidFill>
              </a:defRPr>
            </a:lvl7pPr>
            <a:lvl8pPr marL="3527801" indent="0">
              <a:buNone/>
              <a:defRPr sz="1764">
                <a:solidFill>
                  <a:schemeClr val="tx1">
                    <a:tint val="82000"/>
                  </a:schemeClr>
                </a:solidFill>
              </a:defRPr>
            </a:lvl8pPr>
            <a:lvl9pPr marL="4031772" indent="0">
              <a:buNone/>
              <a:defRPr sz="1764">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1267209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630DC2-2BEF-D78E-03E9-47867C4836A5}"/>
              </a:ext>
            </a:extLst>
          </p:cNvPr>
          <p:cNvSpPr>
            <a:spLocks noGrp="1"/>
          </p:cNvSpPr>
          <p:nvPr>
            <p:ph type="title"/>
          </p:nvPr>
        </p:nvSpPr>
        <p:spPr>
          <a:xfrm>
            <a:off x="735013" y="403225"/>
            <a:ext cx="9221787" cy="1460500"/>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603BD63-F479-EAA7-7B61-736FE7DEAE62}"/>
              </a:ext>
            </a:extLst>
          </p:cNvPr>
          <p:cNvSpPr>
            <a:spLocks noGrp="1"/>
          </p:cNvSpPr>
          <p:nvPr>
            <p:ph type="dt" sz="half" idx="10"/>
          </p:nvPr>
        </p:nvSpPr>
        <p:spPr>
          <a:xfrm>
            <a:off x="735013" y="7007225"/>
            <a:ext cx="2405062" cy="401638"/>
          </a:xfrm>
          <a:prstGeom prst="rect">
            <a:avLst/>
          </a:prstGeom>
        </p:spPr>
        <p:txBody>
          <a:bodyPr/>
          <a:lstStyle/>
          <a:p>
            <a:fld id="{EDE9D24C-5CC1-41D7-9624-12227F0FC5CB}" type="datetimeFigureOut">
              <a:rPr kumimoji="1" lang="ja-JP" altLang="en-US" smtClean="0"/>
              <a:t>2026/1/21</a:t>
            </a:fld>
            <a:endParaRPr kumimoji="1" lang="ja-JP" altLang="en-US"/>
          </a:p>
        </p:txBody>
      </p:sp>
      <p:sp>
        <p:nvSpPr>
          <p:cNvPr id="4" name="フッター プレースホルダー 3">
            <a:extLst>
              <a:ext uri="{FF2B5EF4-FFF2-40B4-BE49-F238E27FC236}">
                <a16:creationId xmlns:a16="http://schemas.microsoft.com/office/drawing/2014/main" id="{EA40D246-C932-32D9-6195-393A69AC3561}"/>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4DD21E5-5C01-108F-0E67-1C246AE5A3BA}"/>
              </a:ext>
            </a:extLst>
          </p:cNvPr>
          <p:cNvSpPr>
            <a:spLocks noGrp="1"/>
          </p:cNvSpPr>
          <p:nvPr>
            <p:ph type="sldNum" sz="quarter" idx="12"/>
          </p:nvPr>
        </p:nvSpPr>
        <p:spPr>
          <a:xfrm>
            <a:off x="7551738" y="7007225"/>
            <a:ext cx="2405062" cy="401638"/>
          </a:xfrm>
          <a:prstGeom prst="rect">
            <a:avLst/>
          </a:prstGeom>
        </p:spPr>
        <p:txBody>
          <a:bodyPr/>
          <a:lstStyle/>
          <a:p>
            <a:fld id="{6A58AD73-1488-4B4E-9039-7C7F827F7A5D}" type="slidenum">
              <a:rPr kumimoji="1" lang="ja-JP" altLang="en-US" smtClean="0"/>
              <a:t>‹#›</a:t>
            </a:fld>
            <a:endParaRPr kumimoji="1" lang="ja-JP" altLang="en-US"/>
          </a:p>
        </p:txBody>
      </p:sp>
    </p:spTree>
    <p:extLst>
      <p:ext uri="{BB962C8B-B14F-4D97-AF65-F5344CB8AC3E}">
        <p14:creationId xmlns:p14="http://schemas.microsoft.com/office/powerpoint/2010/main" val="2268519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E773D92-C556-B1EC-3A5A-649D2D769302}"/>
              </a:ext>
            </a:extLst>
          </p:cNvPr>
          <p:cNvSpPr>
            <a:spLocks noGrp="1"/>
          </p:cNvSpPr>
          <p:nvPr>
            <p:ph type="dt" sz="half" idx="10"/>
          </p:nvPr>
        </p:nvSpPr>
        <p:spPr>
          <a:xfrm>
            <a:off x="735013" y="7007225"/>
            <a:ext cx="2405062" cy="401638"/>
          </a:xfrm>
          <a:prstGeom prst="rect">
            <a:avLst/>
          </a:prstGeom>
        </p:spPr>
        <p:txBody>
          <a:bodyPr/>
          <a:lstStyle/>
          <a:p>
            <a:fld id="{EDE9D24C-5CC1-41D7-9624-12227F0FC5CB}" type="datetimeFigureOut">
              <a:rPr kumimoji="1" lang="ja-JP" altLang="en-US" smtClean="0"/>
              <a:t>2026/1/21</a:t>
            </a:fld>
            <a:endParaRPr kumimoji="1" lang="ja-JP" altLang="en-US"/>
          </a:p>
        </p:txBody>
      </p:sp>
      <p:sp>
        <p:nvSpPr>
          <p:cNvPr id="3" name="フッター プレースホルダー 2">
            <a:extLst>
              <a:ext uri="{FF2B5EF4-FFF2-40B4-BE49-F238E27FC236}">
                <a16:creationId xmlns:a16="http://schemas.microsoft.com/office/drawing/2014/main" id="{6E30A823-AC21-77D8-DB06-6A9BF594FC80}"/>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ED19556-1BC2-5697-6A4F-5B1F6E4EE92E}"/>
              </a:ext>
            </a:extLst>
          </p:cNvPr>
          <p:cNvSpPr>
            <a:spLocks noGrp="1"/>
          </p:cNvSpPr>
          <p:nvPr>
            <p:ph type="sldNum" sz="quarter" idx="12"/>
          </p:nvPr>
        </p:nvSpPr>
        <p:spPr>
          <a:xfrm>
            <a:off x="7551738" y="7007225"/>
            <a:ext cx="2405062" cy="401638"/>
          </a:xfrm>
          <a:prstGeom prst="rect">
            <a:avLst/>
          </a:prstGeom>
        </p:spPr>
        <p:txBody>
          <a:bodyPr/>
          <a:lstStyle/>
          <a:p>
            <a:fld id="{6A58AD73-1488-4B4E-9039-7C7F827F7A5D}" type="slidenum">
              <a:rPr kumimoji="1" lang="ja-JP" altLang="en-US" smtClean="0"/>
              <a:t>‹#›</a:t>
            </a:fld>
            <a:endParaRPr kumimoji="1" lang="ja-JP" altLang="en-US"/>
          </a:p>
        </p:txBody>
      </p:sp>
    </p:spTree>
    <p:extLst>
      <p:ext uri="{BB962C8B-B14F-4D97-AF65-F5344CB8AC3E}">
        <p14:creationId xmlns:p14="http://schemas.microsoft.com/office/powerpoint/2010/main" val="288133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CA053E-4EBA-309C-4C5B-745EFD868A60}"/>
              </a:ext>
            </a:extLst>
          </p:cNvPr>
          <p:cNvSpPr>
            <a:spLocks noGrp="1"/>
          </p:cNvSpPr>
          <p:nvPr>
            <p:ph type="title"/>
          </p:nvPr>
        </p:nvSpPr>
        <p:spPr>
          <a:xfrm>
            <a:off x="736600" y="503238"/>
            <a:ext cx="3448050" cy="1765300"/>
          </a:xfrm>
          <a:prstGeom prst="rect">
            <a:avLst/>
          </a:prstGeo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970D15-904B-3CE8-12ED-47C96338C09C}"/>
              </a:ext>
            </a:extLst>
          </p:cNvPr>
          <p:cNvSpPr>
            <a:spLocks noGrp="1"/>
          </p:cNvSpPr>
          <p:nvPr>
            <p:ph idx="1"/>
          </p:nvPr>
        </p:nvSpPr>
        <p:spPr>
          <a:xfrm>
            <a:off x="4545013" y="1089025"/>
            <a:ext cx="5413375" cy="53721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D8E86EA-36E7-C93F-0AF1-6A10152954BF}"/>
              </a:ext>
            </a:extLst>
          </p:cNvPr>
          <p:cNvSpPr>
            <a:spLocks noGrp="1"/>
          </p:cNvSpPr>
          <p:nvPr>
            <p:ph type="body" sz="half" idx="2"/>
          </p:nvPr>
        </p:nvSpPr>
        <p:spPr>
          <a:xfrm>
            <a:off x="736600" y="2268538"/>
            <a:ext cx="3448050" cy="420052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60AF1B3-0E18-5223-8BD4-5DE1CED65AB4}"/>
              </a:ext>
            </a:extLst>
          </p:cNvPr>
          <p:cNvSpPr>
            <a:spLocks noGrp="1"/>
          </p:cNvSpPr>
          <p:nvPr>
            <p:ph type="dt" sz="half" idx="10"/>
          </p:nvPr>
        </p:nvSpPr>
        <p:spPr>
          <a:xfrm>
            <a:off x="735013" y="7007225"/>
            <a:ext cx="2405062" cy="401638"/>
          </a:xfrm>
          <a:prstGeom prst="rect">
            <a:avLst/>
          </a:prstGeom>
        </p:spPr>
        <p:txBody>
          <a:bodyPr/>
          <a:lstStyle/>
          <a:p>
            <a:fld id="{EDE9D24C-5CC1-41D7-9624-12227F0FC5CB}" type="datetimeFigureOut">
              <a:rPr kumimoji="1" lang="ja-JP" altLang="en-US" smtClean="0"/>
              <a:t>2026/1/21</a:t>
            </a:fld>
            <a:endParaRPr kumimoji="1" lang="ja-JP" altLang="en-US"/>
          </a:p>
        </p:txBody>
      </p:sp>
      <p:sp>
        <p:nvSpPr>
          <p:cNvPr id="6" name="フッター プレースホルダー 5">
            <a:extLst>
              <a:ext uri="{FF2B5EF4-FFF2-40B4-BE49-F238E27FC236}">
                <a16:creationId xmlns:a16="http://schemas.microsoft.com/office/drawing/2014/main" id="{FD9D155F-2FED-EA69-EE84-EA8760128F77}"/>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9D15E81-3F10-7EA7-0E2A-33F4E2984461}"/>
              </a:ext>
            </a:extLst>
          </p:cNvPr>
          <p:cNvSpPr>
            <a:spLocks noGrp="1"/>
          </p:cNvSpPr>
          <p:nvPr>
            <p:ph type="sldNum" sz="quarter" idx="12"/>
          </p:nvPr>
        </p:nvSpPr>
        <p:spPr>
          <a:xfrm>
            <a:off x="7551738" y="7007225"/>
            <a:ext cx="2405062" cy="401638"/>
          </a:xfrm>
          <a:prstGeom prst="rect">
            <a:avLst/>
          </a:prstGeom>
        </p:spPr>
        <p:txBody>
          <a:bodyPr/>
          <a:lstStyle/>
          <a:p>
            <a:fld id="{6A58AD73-1488-4B4E-9039-7C7F827F7A5D}" type="slidenum">
              <a:rPr kumimoji="1" lang="ja-JP" altLang="en-US" smtClean="0"/>
              <a:t>‹#›</a:t>
            </a:fld>
            <a:endParaRPr kumimoji="1" lang="ja-JP" altLang="en-US"/>
          </a:p>
        </p:txBody>
      </p:sp>
    </p:spTree>
    <p:extLst>
      <p:ext uri="{BB962C8B-B14F-4D97-AF65-F5344CB8AC3E}">
        <p14:creationId xmlns:p14="http://schemas.microsoft.com/office/powerpoint/2010/main" val="945887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0658DC-FE15-F3E6-BD9A-125B03431876}"/>
              </a:ext>
            </a:extLst>
          </p:cNvPr>
          <p:cNvSpPr>
            <a:spLocks noGrp="1"/>
          </p:cNvSpPr>
          <p:nvPr>
            <p:ph type="title"/>
          </p:nvPr>
        </p:nvSpPr>
        <p:spPr>
          <a:xfrm>
            <a:off x="736600" y="503238"/>
            <a:ext cx="3448050" cy="176530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FBCEB37-E06E-1FE5-CA10-4E47B6C05FE3}"/>
              </a:ext>
            </a:extLst>
          </p:cNvPr>
          <p:cNvSpPr>
            <a:spLocks noGrp="1"/>
          </p:cNvSpPr>
          <p:nvPr>
            <p:ph type="pic" idx="1"/>
          </p:nvPr>
        </p:nvSpPr>
        <p:spPr>
          <a:xfrm>
            <a:off x="4545013" y="1089025"/>
            <a:ext cx="5413375" cy="5372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C4B3B02-9FC7-7B51-CD88-690EAB222265}"/>
              </a:ext>
            </a:extLst>
          </p:cNvPr>
          <p:cNvSpPr>
            <a:spLocks noGrp="1"/>
          </p:cNvSpPr>
          <p:nvPr>
            <p:ph type="body" sz="half" idx="2"/>
          </p:nvPr>
        </p:nvSpPr>
        <p:spPr>
          <a:xfrm>
            <a:off x="736600" y="2268538"/>
            <a:ext cx="3448050" cy="420052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E4A2728-310D-837C-4C63-7EB7301BF1F4}"/>
              </a:ext>
            </a:extLst>
          </p:cNvPr>
          <p:cNvSpPr>
            <a:spLocks noGrp="1"/>
          </p:cNvSpPr>
          <p:nvPr>
            <p:ph type="dt" sz="half" idx="10"/>
          </p:nvPr>
        </p:nvSpPr>
        <p:spPr>
          <a:xfrm>
            <a:off x="735013" y="7007225"/>
            <a:ext cx="2405062" cy="401638"/>
          </a:xfrm>
          <a:prstGeom prst="rect">
            <a:avLst/>
          </a:prstGeom>
        </p:spPr>
        <p:txBody>
          <a:bodyPr/>
          <a:lstStyle/>
          <a:p>
            <a:fld id="{EDE9D24C-5CC1-41D7-9624-12227F0FC5CB}" type="datetimeFigureOut">
              <a:rPr kumimoji="1" lang="ja-JP" altLang="en-US" smtClean="0"/>
              <a:t>2026/1/21</a:t>
            </a:fld>
            <a:endParaRPr kumimoji="1" lang="ja-JP" altLang="en-US"/>
          </a:p>
        </p:txBody>
      </p:sp>
      <p:sp>
        <p:nvSpPr>
          <p:cNvPr id="6" name="フッター プレースホルダー 5">
            <a:extLst>
              <a:ext uri="{FF2B5EF4-FFF2-40B4-BE49-F238E27FC236}">
                <a16:creationId xmlns:a16="http://schemas.microsoft.com/office/drawing/2014/main" id="{340977AC-07D9-DFC5-2F06-8ACA7E829C73}"/>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460F97F-2752-990B-F3CF-CE80934E6DFD}"/>
              </a:ext>
            </a:extLst>
          </p:cNvPr>
          <p:cNvSpPr>
            <a:spLocks noGrp="1"/>
          </p:cNvSpPr>
          <p:nvPr>
            <p:ph type="sldNum" sz="quarter" idx="12"/>
          </p:nvPr>
        </p:nvSpPr>
        <p:spPr>
          <a:xfrm>
            <a:off x="7551738" y="7007225"/>
            <a:ext cx="2405062" cy="401638"/>
          </a:xfrm>
          <a:prstGeom prst="rect">
            <a:avLst/>
          </a:prstGeom>
        </p:spPr>
        <p:txBody>
          <a:bodyPr/>
          <a:lstStyle/>
          <a:p>
            <a:fld id="{6A58AD73-1488-4B4E-9039-7C7F827F7A5D}" type="slidenum">
              <a:rPr kumimoji="1" lang="ja-JP" altLang="en-US" smtClean="0"/>
              <a:t>‹#›</a:t>
            </a:fld>
            <a:endParaRPr kumimoji="1" lang="ja-JP" altLang="en-US"/>
          </a:p>
        </p:txBody>
      </p:sp>
    </p:spTree>
    <p:extLst>
      <p:ext uri="{BB962C8B-B14F-4D97-AF65-F5344CB8AC3E}">
        <p14:creationId xmlns:p14="http://schemas.microsoft.com/office/powerpoint/2010/main" val="1180299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B66509-F82F-4B7B-EAF5-9E9C3979527F}"/>
              </a:ext>
            </a:extLst>
          </p:cNvPr>
          <p:cNvSpPr>
            <a:spLocks noGrp="1"/>
          </p:cNvSpPr>
          <p:nvPr>
            <p:ph type="title"/>
          </p:nvPr>
        </p:nvSpPr>
        <p:spPr>
          <a:xfrm>
            <a:off x="735013" y="403225"/>
            <a:ext cx="9221787" cy="1460500"/>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C6BF439-1836-279F-7DD0-1FEE274EAB34}"/>
              </a:ext>
            </a:extLst>
          </p:cNvPr>
          <p:cNvSpPr>
            <a:spLocks noGrp="1"/>
          </p:cNvSpPr>
          <p:nvPr>
            <p:ph type="body" orient="vert" idx="1"/>
          </p:nvPr>
        </p:nvSpPr>
        <p:spPr>
          <a:xfrm>
            <a:off x="735013" y="2012950"/>
            <a:ext cx="9221787" cy="4795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BB7004-5F8C-31A4-0A94-546274C61E4F}"/>
              </a:ext>
            </a:extLst>
          </p:cNvPr>
          <p:cNvSpPr>
            <a:spLocks noGrp="1"/>
          </p:cNvSpPr>
          <p:nvPr>
            <p:ph type="dt" sz="half" idx="10"/>
          </p:nvPr>
        </p:nvSpPr>
        <p:spPr>
          <a:xfrm>
            <a:off x="735013" y="7007225"/>
            <a:ext cx="2405062" cy="401638"/>
          </a:xfrm>
          <a:prstGeom prst="rect">
            <a:avLst/>
          </a:prstGeom>
        </p:spPr>
        <p:txBody>
          <a:bodyPr/>
          <a:lstStyle/>
          <a:p>
            <a:fld id="{EDE9D24C-5CC1-41D7-9624-12227F0FC5CB}" type="datetimeFigureOut">
              <a:rPr kumimoji="1" lang="ja-JP" altLang="en-US" smtClean="0"/>
              <a:t>2026/1/21</a:t>
            </a:fld>
            <a:endParaRPr kumimoji="1" lang="ja-JP" altLang="en-US"/>
          </a:p>
        </p:txBody>
      </p:sp>
      <p:sp>
        <p:nvSpPr>
          <p:cNvPr id="5" name="フッター プレースホルダー 4">
            <a:extLst>
              <a:ext uri="{FF2B5EF4-FFF2-40B4-BE49-F238E27FC236}">
                <a16:creationId xmlns:a16="http://schemas.microsoft.com/office/drawing/2014/main" id="{83A5C219-4118-9AC0-7726-13134136D103}"/>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6130723-7F9A-1C83-81D9-1D6B66C468BF}"/>
              </a:ext>
            </a:extLst>
          </p:cNvPr>
          <p:cNvSpPr>
            <a:spLocks noGrp="1"/>
          </p:cNvSpPr>
          <p:nvPr>
            <p:ph type="sldNum" sz="quarter" idx="12"/>
          </p:nvPr>
        </p:nvSpPr>
        <p:spPr>
          <a:xfrm>
            <a:off x="7551738" y="7007225"/>
            <a:ext cx="2405062" cy="401638"/>
          </a:xfrm>
          <a:prstGeom prst="rect">
            <a:avLst/>
          </a:prstGeom>
        </p:spPr>
        <p:txBody>
          <a:bodyPr/>
          <a:lstStyle/>
          <a:p>
            <a:fld id="{6A58AD73-1488-4B4E-9039-7C7F827F7A5D}" type="slidenum">
              <a:rPr kumimoji="1" lang="ja-JP" altLang="en-US" smtClean="0"/>
              <a:t>‹#›</a:t>
            </a:fld>
            <a:endParaRPr kumimoji="1" lang="ja-JP" altLang="en-US"/>
          </a:p>
        </p:txBody>
      </p:sp>
    </p:spTree>
    <p:extLst>
      <p:ext uri="{BB962C8B-B14F-4D97-AF65-F5344CB8AC3E}">
        <p14:creationId xmlns:p14="http://schemas.microsoft.com/office/powerpoint/2010/main" val="16211177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9F508C1-C4CD-BDCC-FFF3-0A8E73D89A1F}"/>
              </a:ext>
            </a:extLst>
          </p:cNvPr>
          <p:cNvSpPr>
            <a:spLocks noGrp="1"/>
          </p:cNvSpPr>
          <p:nvPr>
            <p:ph type="title" orient="vert"/>
          </p:nvPr>
        </p:nvSpPr>
        <p:spPr>
          <a:xfrm>
            <a:off x="7651750" y="403225"/>
            <a:ext cx="2305050" cy="6405563"/>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E95383E-3504-F2BB-96A5-73A5E9B8ABB8}"/>
              </a:ext>
            </a:extLst>
          </p:cNvPr>
          <p:cNvSpPr>
            <a:spLocks noGrp="1"/>
          </p:cNvSpPr>
          <p:nvPr>
            <p:ph type="body" orient="vert" idx="1"/>
          </p:nvPr>
        </p:nvSpPr>
        <p:spPr>
          <a:xfrm>
            <a:off x="735013" y="403225"/>
            <a:ext cx="6764337" cy="6405563"/>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B609717-8FD0-100A-AE42-90FF70F1E336}"/>
              </a:ext>
            </a:extLst>
          </p:cNvPr>
          <p:cNvSpPr>
            <a:spLocks noGrp="1"/>
          </p:cNvSpPr>
          <p:nvPr>
            <p:ph type="dt" sz="half" idx="10"/>
          </p:nvPr>
        </p:nvSpPr>
        <p:spPr>
          <a:xfrm>
            <a:off x="735013" y="7007225"/>
            <a:ext cx="2405062" cy="401638"/>
          </a:xfrm>
          <a:prstGeom prst="rect">
            <a:avLst/>
          </a:prstGeom>
        </p:spPr>
        <p:txBody>
          <a:bodyPr/>
          <a:lstStyle/>
          <a:p>
            <a:fld id="{EDE9D24C-5CC1-41D7-9624-12227F0FC5CB}" type="datetimeFigureOut">
              <a:rPr kumimoji="1" lang="ja-JP" altLang="en-US" smtClean="0"/>
              <a:t>2026/1/21</a:t>
            </a:fld>
            <a:endParaRPr kumimoji="1" lang="ja-JP" altLang="en-US"/>
          </a:p>
        </p:txBody>
      </p:sp>
      <p:sp>
        <p:nvSpPr>
          <p:cNvPr id="5" name="フッター プレースホルダー 4">
            <a:extLst>
              <a:ext uri="{FF2B5EF4-FFF2-40B4-BE49-F238E27FC236}">
                <a16:creationId xmlns:a16="http://schemas.microsoft.com/office/drawing/2014/main" id="{86E9B952-1A86-233E-9E2D-95F0AD1FD4BF}"/>
              </a:ext>
            </a:extLst>
          </p:cNvPr>
          <p:cNvSpPr>
            <a:spLocks noGrp="1"/>
          </p:cNvSpPr>
          <p:nvPr>
            <p:ph type="ftr" sz="quarter" idx="11"/>
          </p:nvPr>
        </p:nvSpPr>
        <p:spPr>
          <a:xfrm>
            <a:off x="3541713" y="7007225"/>
            <a:ext cx="3608387" cy="401638"/>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F2AD55B-C155-6C8E-4ED2-CC4E0E8805B0}"/>
              </a:ext>
            </a:extLst>
          </p:cNvPr>
          <p:cNvSpPr>
            <a:spLocks noGrp="1"/>
          </p:cNvSpPr>
          <p:nvPr>
            <p:ph type="sldNum" sz="quarter" idx="12"/>
          </p:nvPr>
        </p:nvSpPr>
        <p:spPr>
          <a:xfrm>
            <a:off x="7551738" y="7007225"/>
            <a:ext cx="2405062" cy="401638"/>
          </a:xfrm>
          <a:prstGeom prst="rect">
            <a:avLst/>
          </a:prstGeom>
        </p:spPr>
        <p:txBody>
          <a:bodyPr/>
          <a:lstStyle/>
          <a:p>
            <a:fld id="{6A58AD73-1488-4B4E-9039-7C7F827F7A5D}" type="slidenum">
              <a:rPr kumimoji="1" lang="ja-JP" altLang="en-US" smtClean="0"/>
              <a:t>‹#›</a:t>
            </a:fld>
            <a:endParaRPr kumimoji="1" lang="ja-JP" altLang="en-US"/>
          </a:p>
        </p:txBody>
      </p:sp>
    </p:spTree>
    <p:extLst>
      <p:ext uri="{BB962C8B-B14F-4D97-AF65-F5344CB8AC3E}">
        <p14:creationId xmlns:p14="http://schemas.microsoft.com/office/powerpoint/2010/main" val="2111406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3910650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3278283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tint val="82000"/>
                  </a:schemeClr>
                </a:solidFill>
              </a:defRPr>
            </a:lvl1pPr>
            <a:lvl2pPr marL="503972" indent="0">
              <a:buNone/>
              <a:defRPr sz="2205">
                <a:solidFill>
                  <a:schemeClr val="tx1">
                    <a:tint val="82000"/>
                  </a:schemeClr>
                </a:solidFill>
              </a:defRPr>
            </a:lvl2pPr>
            <a:lvl3pPr marL="1007943" indent="0">
              <a:buNone/>
              <a:defRPr sz="1984">
                <a:solidFill>
                  <a:schemeClr val="tx1">
                    <a:tint val="82000"/>
                  </a:schemeClr>
                </a:solidFill>
              </a:defRPr>
            </a:lvl3pPr>
            <a:lvl4pPr marL="1511915" indent="0">
              <a:buNone/>
              <a:defRPr sz="1764">
                <a:solidFill>
                  <a:schemeClr val="tx1">
                    <a:tint val="82000"/>
                  </a:schemeClr>
                </a:solidFill>
              </a:defRPr>
            </a:lvl4pPr>
            <a:lvl5pPr marL="2015886" indent="0">
              <a:buNone/>
              <a:defRPr sz="1764">
                <a:solidFill>
                  <a:schemeClr val="tx1">
                    <a:tint val="82000"/>
                  </a:schemeClr>
                </a:solidFill>
              </a:defRPr>
            </a:lvl5pPr>
            <a:lvl6pPr marL="2519858" indent="0">
              <a:buNone/>
              <a:defRPr sz="1764">
                <a:solidFill>
                  <a:schemeClr val="tx1">
                    <a:tint val="82000"/>
                  </a:schemeClr>
                </a:solidFill>
              </a:defRPr>
            </a:lvl6pPr>
            <a:lvl7pPr marL="3023829" indent="0">
              <a:buNone/>
              <a:defRPr sz="1764">
                <a:solidFill>
                  <a:schemeClr val="tx1">
                    <a:tint val="82000"/>
                  </a:schemeClr>
                </a:solidFill>
              </a:defRPr>
            </a:lvl7pPr>
            <a:lvl8pPr marL="3527801" indent="0">
              <a:buNone/>
              <a:defRPr sz="1764">
                <a:solidFill>
                  <a:schemeClr val="tx1">
                    <a:tint val="82000"/>
                  </a:schemeClr>
                </a:solidFill>
              </a:defRPr>
            </a:lvl8pPr>
            <a:lvl9pPr marL="4031772" indent="0">
              <a:buNone/>
              <a:defRPr sz="1764">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1371683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2433601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40304912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142182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16241400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823999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111144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4116767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3592709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2090379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6BB25E7-654E-3689-AAF9-4957ADCB8B3D}"/>
              </a:ext>
            </a:extLst>
          </p:cNvPr>
          <p:cNvPicPr>
            <a:picLocks noChangeAspect="1"/>
          </p:cNvPicPr>
          <p:nvPr userDrawn="1"/>
        </p:nvPicPr>
        <p:blipFill>
          <a:blip r:embed="rId2"/>
          <a:stretch>
            <a:fillRect/>
          </a:stretch>
        </p:blipFill>
        <p:spPr>
          <a:xfrm>
            <a:off x="0" y="1527"/>
            <a:ext cx="10691813" cy="7556620"/>
          </a:xfrm>
          <a:prstGeom prst="rect">
            <a:avLst/>
          </a:prstGeom>
        </p:spPr>
      </p:pic>
    </p:spTree>
    <p:extLst>
      <p:ext uri="{BB962C8B-B14F-4D97-AF65-F5344CB8AC3E}">
        <p14:creationId xmlns:p14="http://schemas.microsoft.com/office/powerpoint/2010/main" val="623210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203512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135689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3443652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626154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D5BCA0-D3B6-3240-A875-E74280F3C723}" type="datetimeFigureOut">
              <a:rPr kumimoji="1" lang="ja-JP" altLang="en-US" smtClean="0"/>
              <a:t>2026/1/21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281278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82000"/>
                  </a:schemeClr>
                </a:solidFill>
              </a:defRPr>
            </a:lvl1pPr>
          </a:lstStyle>
          <a:p>
            <a:fld id="{A0D5BCA0-D3B6-3240-A875-E74280F3C723}" type="datetimeFigureOut">
              <a:rPr kumimoji="1" lang="ja-JP" altLang="en-US" smtClean="0"/>
              <a:t>2026/1/21</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82000"/>
                  </a:schemeClr>
                </a:solidFill>
              </a:defRPr>
            </a:lvl1p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31762009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7" r:id="rId12"/>
    <p:sldLayoutId id="2147483698" r:id="rId13"/>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descr="パソコンのスクリーンショット&#10;&#10;AI 生成コンテンツは誤りを含む可能性があります。">
            <a:extLst>
              <a:ext uri="{FF2B5EF4-FFF2-40B4-BE49-F238E27FC236}">
                <a16:creationId xmlns:a16="http://schemas.microsoft.com/office/drawing/2014/main" id="{71AB9D72-84BA-7ADB-8F0E-F8FFCF51E5A4}"/>
              </a:ext>
            </a:extLst>
          </p:cNvPr>
          <p:cNvPicPr/>
          <p:nvPr userDrawn="1"/>
        </p:nvPicPr>
        <p:blipFill>
          <a:blip r:embed="rId13"/>
          <a:stretch>
            <a:fillRect/>
          </a:stretch>
        </p:blipFill>
        <p:spPr>
          <a:xfrm>
            <a:off x="-14530" y="0"/>
            <a:ext cx="10706343" cy="7559675"/>
          </a:xfrm>
          <a:prstGeom prst="rect">
            <a:avLst/>
          </a:prstGeom>
          <a:noFill/>
        </p:spPr>
      </p:pic>
    </p:spTree>
    <p:extLst>
      <p:ext uri="{BB962C8B-B14F-4D97-AF65-F5344CB8AC3E}">
        <p14:creationId xmlns:p14="http://schemas.microsoft.com/office/powerpoint/2010/main" val="298344500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図 6" descr="図形, 正方形">
            <a:extLst>
              <a:ext uri="{FF2B5EF4-FFF2-40B4-BE49-F238E27FC236}">
                <a16:creationId xmlns:a16="http://schemas.microsoft.com/office/drawing/2014/main" id="{8BEA51A7-82CB-D236-9196-6D9240481BA3}"/>
              </a:ext>
            </a:extLst>
          </p:cNvPr>
          <p:cNvPicPr/>
          <p:nvPr userDrawn="1"/>
        </p:nvPicPr>
        <p:blipFill>
          <a:blip r:embed="rId13"/>
          <a:stretch>
            <a:fillRect/>
          </a:stretch>
        </p:blipFill>
        <p:spPr>
          <a:xfrm>
            <a:off x="0" y="0"/>
            <a:ext cx="10691813" cy="7563133"/>
          </a:xfrm>
          <a:prstGeom prst="rect">
            <a:avLst/>
          </a:prstGeom>
        </p:spPr>
      </p:pic>
    </p:spTree>
    <p:extLst>
      <p:ext uri="{BB962C8B-B14F-4D97-AF65-F5344CB8AC3E}">
        <p14:creationId xmlns:p14="http://schemas.microsoft.com/office/powerpoint/2010/main" val="263981274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82000"/>
                  </a:schemeClr>
                </a:solidFill>
              </a:defRPr>
            </a:lvl1pPr>
          </a:lstStyle>
          <a:p>
            <a:fld id="{A0D5BCA0-D3B6-3240-A875-E74280F3C723}" type="datetimeFigureOut">
              <a:rPr kumimoji="1" lang="ja-JP" altLang="en-US" smtClean="0"/>
              <a:t>2026/1/21</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82000"/>
                  </a:schemeClr>
                </a:solidFill>
              </a:defRPr>
            </a:lvl1pPr>
          </a:lstStyle>
          <a:p>
            <a:fld id="{5E99E4A3-BD23-5940-A4D5-1CD978AD26F1}" type="slidenum">
              <a:rPr kumimoji="1" lang="ja-JP" altLang="en-US" smtClean="0"/>
              <a:t>‹#›</a:t>
            </a:fld>
            <a:endParaRPr kumimoji="1" lang="ja-JP" altLang="en-US"/>
          </a:p>
        </p:txBody>
      </p:sp>
    </p:spTree>
    <p:extLst>
      <p:ext uri="{BB962C8B-B14F-4D97-AF65-F5344CB8AC3E}">
        <p14:creationId xmlns:p14="http://schemas.microsoft.com/office/powerpoint/2010/main" val="409275973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5.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11.png"/></Relationships>
</file>

<file path=ppt/slides/_rels/slide10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7.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115.png"/><Relationship Id="rId4" Type="http://schemas.openxmlformats.org/officeDocument/2006/relationships/image" Target="../media/image114.png"/></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00.xml"/><Relationship Id="rId1" Type="http://schemas.openxmlformats.org/officeDocument/2006/relationships/slideLayout" Target="../slideLayouts/slideLayout1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6.png"/></Relationships>
</file>

<file path=ppt/slides/_rels/slide10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9.png"/><Relationship Id="rId4" Type="http://schemas.openxmlformats.org/officeDocument/2006/relationships/image" Target="../media/image128.png"/></Relationships>
</file>

<file path=ppt/slides/_rels/slide1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1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26.png"/></Relationships>
</file>

<file path=ppt/slides/_rels/slide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3.png"/></Relationships>
</file>

<file path=ppt/slides/_rels/slide1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5.png"/><Relationship Id="rId4" Type="http://schemas.openxmlformats.org/officeDocument/2006/relationships/image" Target="../media/image3.jpeg"/></Relationships>
</file>

<file path=ppt/slides/_rels/slide11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3.jpeg"/><Relationship Id="rId7" Type="http://schemas.openxmlformats.org/officeDocument/2006/relationships/image" Target="../media/image139.png"/><Relationship Id="rId12" Type="http://schemas.openxmlformats.org/officeDocument/2006/relationships/image" Target="../media/image6.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6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146.jpeg"/><Relationship Id="rId12" Type="http://schemas.openxmlformats.org/officeDocument/2006/relationships/image" Target="../media/image63.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45.jpeg"/><Relationship Id="rId11" Type="http://schemas.openxmlformats.org/officeDocument/2006/relationships/image" Target="../media/image150.pn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png"/><Relationship Id="rId9" Type="http://schemas.openxmlformats.org/officeDocument/2006/relationships/image" Target="../media/image148.jpeg"/></Relationships>
</file>

<file path=ppt/slides/_rels/slide1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52.png"/><Relationship Id="rId4" Type="http://schemas.openxmlformats.org/officeDocument/2006/relationships/image" Target="../media/image151.png"/></Relationships>
</file>

<file path=ppt/slides/_rels/slide1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3.png"/></Relationships>
</file>

<file path=ppt/slides/_rels/slide12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4.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2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5.xml"/><Relationship Id="rId1" Type="http://schemas.openxmlformats.org/officeDocument/2006/relationships/slideLayout" Target="../slideLayouts/slideLayout31.xml"/><Relationship Id="rId6" Type="http://schemas.openxmlformats.org/officeDocument/2006/relationships/image" Target="../media/image6.png"/><Relationship Id="rId5" Type="http://schemas.openxmlformats.org/officeDocument/2006/relationships/image" Target="../media/image157.png"/><Relationship Id="rId4" Type="http://schemas.openxmlformats.org/officeDocument/2006/relationships/image" Target="../media/image156.png"/></Relationships>
</file>

<file path=ppt/slides/_rels/slide126.xml.rels><?xml version="1.0" encoding="UTF-8" standalone="yes"?>
<Relationships xmlns="http://schemas.openxmlformats.org/package/2006/relationships"><Relationship Id="rId3" Type="http://schemas.openxmlformats.org/officeDocument/2006/relationships/hyperlink" Target="https://www.mhlw.go.jp/stf/seisakunitsuite/bunya/kenkou_iryou/kenkou/kekkaku-kansenshou/seikansenshou/index.html" TargetMode="External"/><Relationship Id="rId2" Type="http://schemas.openxmlformats.org/officeDocument/2006/relationships/notesSlide" Target="../notesSlides/notesSlide116.xml"/><Relationship Id="rId1" Type="http://schemas.openxmlformats.org/officeDocument/2006/relationships/slideLayout" Target="../slideLayouts/slideLayout31.xml"/><Relationship Id="rId6" Type="http://schemas.openxmlformats.org/officeDocument/2006/relationships/image" Target="../media/image6.png"/><Relationship Id="rId5" Type="http://schemas.openxmlformats.org/officeDocument/2006/relationships/hyperlink" Target="https://jssti.jp/pdf/guideline-2016.pdf" TargetMode="External"/><Relationship Id="rId4" Type="http://schemas.openxmlformats.org/officeDocument/2006/relationships/hyperlink" Target="https://www.jsog.or.jp/activity/pdf/gl_fujinka_2023.pdf"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7.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2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8.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2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9.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jpeg"/></Relationships>
</file>

<file path=ppt/slides/_rels/slide13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0.xml"/><Relationship Id="rId1" Type="http://schemas.openxmlformats.org/officeDocument/2006/relationships/slideLayout" Target="../slideLayouts/slideLayout31.xml"/><Relationship Id="rId6" Type="http://schemas.openxmlformats.org/officeDocument/2006/relationships/image" Target="../media/image6.png"/><Relationship Id="rId5" Type="http://schemas.openxmlformats.org/officeDocument/2006/relationships/image" Target="../media/image162.png"/><Relationship Id="rId4" Type="http://schemas.openxmlformats.org/officeDocument/2006/relationships/image" Target="../media/image161.png"/></Relationships>
</file>

<file path=ppt/slides/_rels/slide13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1.xml"/><Relationship Id="rId1" Type="http://schemas.openxmlformats.org/officeDocument/2006/relationships/slideLayout" Target="../slideLayouts/slideLayout31.xml"/><Relationship Id="rId5" Type="http://schemas.openxmlformats.org/officeDocument/2006/relationships/image" Target="../media/image6.png"/><Relationship Id="rId4" Type="http://schemas.openxmlformats.org/officeDocument/2006/relationships/image" Target="../media/image164.png"/></Relationships>
</file>

<file path=ppt/slides/_rels/slide13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2.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3.xml"/><Relationship Id="rId1" Type="http://schemas.openxmlformats.org/officeDocument/2006/relationships/slideLayout" Target="../slideLayouts/slideLayout31.xml"/></Relationships>
</file>

<file path=ppt/slides/_rels/slide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4.xml"/><Relationship Id="rId1" Type="http://schemas.openxmlformats.org/officeDocument/2006/relationships/slideLayout" Target="../slideLayouts/slideLayout31.xml"/></Relationships>
</file>

<file path=ppt/slides/_rels/slide1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5.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6.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7.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8.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9.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0.xml"/><Relationship Id="rId1" Type="http://schemas.openxmlformats.org/officeDocument/2006/relationships/slideLayout" Target="../slideLayouts/slideLayout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4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72.png"/><Relationship Id="rId18" Type="http://schemas.openxmlformats.org/officeDocument/2006/relationships/customXml" Target="../ink/ink8.xml"/><Relationship Id="rId3" Type="http://schemas.openxmlformats.org/officeDocument/2006/relationships/image" Target="../media/image167.png"/><Relationship Id="rId21" Type="http://schemas.openxmlformats.org/officeDocument/2006/relationships/image" Target="../media/image177.png"/><Relationship Id="rId7" Type="http://schemas.openxmlformats.org/officeDocument/2006/relationships/image" Target="../media/image169.png"/><Relationship Id="rId12" Type="http://schemas.openxmlformats.org/officeDocument/2006/relationships/customXml" Target="../ink/ink5.xml"/><Relationship Id="rId17" Type="http://schemas.openxmlformats.org/officeDocument/2006/relationships/image" Target="../media/image174.png"/><Relationship Id="rId2" Type="http://schemas.openxmlformats.org/officeDocument/2006/relationships/notesSlide" Target="../notesSlides/notesSlide133.xml"/><Relationship Id="rId16" Type="http://schemas.openxmlformats.org/officeDocument/2006/relationships/customXml" Target="../ink/ink7.xml"/><Relationship Id="rId20" Type="http://schemas.openxmlformats.org/officeDocument/2006/relationships/image" Target="../media/image176.png"/><Relationship Id="rId1" Type="http://schemas.openxmlformats.org/officeDocument/2006/relationships/slideLayout" Target="../slideLayouts/slideLayout4.xml"/><Relationship Id="rId6" Type="http://schemas.openxmlformats.org/officeDocument/2006/relationships/customXml" Target="../ink/ink2.xml"/><Relationship Id="rId11" Type="http://schemas.openxmlformats.org/officeDocument/2006/relationships/image" Target="../media/image171.png"/><Relationship Id="rId5" Type="http://schemas.openxmlformats.org/officeDocument/2006/relationships/image" Target="../media/image168.png"/><Relationship Id="rId15" Type="http://schemas.openxmlformats.org/officeDocument/2006/relationships/image" Target="../media/image173.png"/><Relationship Id="rId10" Type="http://schemas.openxmlformats.org/officeDocument/2006/relationships/customXml" Target="../ink/ink4.xml"/><Relationship Id="rId19" Type="http://schemas.openxmlformats.org/officeDocument/2006/relationships/image" Target="../media/image175.png"/><Relationship Id="rId4" Type="http://schemas.openxmlformats.org/officeDocument/2006/relationships/customXml" Target="../ink/ink1.xml"/><Relationship Id="rId9" Type="http://schemas.openxmlformats.org/officeDocument/2006/relationships/image" Target="../media/image170.png"/><Relationship Id="rId14" Type="http://schemas.openxmlformats.org/officeDocument/2006/relationships/customXml" Target="../ink/ink6.xml"/><Relationship Id="rId22" Type="http://schemas.openxmlformats.org/officeDocument/2006/relationships/image" Target="../media/image6.png"/></Relationships>
</file>

<file path=ppt/slides/_rels/slide14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4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4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78.png"/></Relationships>
</file>

<file path=ppt/slides/_rels/slide14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78.png"/></Relationships>
</file>

<file path=ppt/slides/_rels/slide14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79.png"/></Relationships>
</file>

<file path=ppt/slides/_rels/slide14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9.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15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0.xml"/><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hyperlink" Target="https://www.gender.go.jp/kaigi/kento/Marriage-Family/siryo/pdf/giron_seiri_data.pdf"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41.xml"/><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image" Target="../media/image182.png"/></Relationships>
</file>

<file path=ppt/slides/_rels/slide15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42.xm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15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43.xml"/><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image" Target="../media/image185.png"/></Relationships>
</file>

<file path=ppt/slides/_rels/slide15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44.xm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15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5.xm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15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46.xm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9.png"/><Relationship Id="rId1" Type="http://schemas.openxmlformats.org/officeDocument/2006/relationships/slideLayout" Target="../slideLayouts/slideLayout47.xml"/></Relationships>
</file>

<file path=ppt/slides/_rels/slide15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7.xm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15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48.xm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8.png"/></Relationships>
</file>

<file path=ppt/slides/_rels/slide16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49.xml"/><Relationship Id="rId1" Type="http://schemas.openxmlformats.org/officeDocument/2006/relationships/slideLayout" Target="../slideLayouts/slideLayout47.xml"/><Relationship Id="rId6" Type="http://schemas.openxmlformats.org/officeDocument/2006/relationships/image" Target="../media/image6.png"/><Relationship Id="rId5" Type="http://schemas.openxmlformats.org/officeDocument/2006/relationships/hyperlink" Target="https://www.mhlw.go.jp/toukei/list/dl/71-r06/06.pdf" TargetMode="External"/><Relationship Id="rId4" Type="http://schemas.openxmlformats.org/officeDocument/2006/relationships/image" Target="../media/image193.jpeg"/></Relationships>
</file>

<file path=ppt/slides/_rels/slide16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50.xm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1.xml"/><Relationship Id="rId1" Type="http://schemas.openxmlformats.org/officeDocument/2006/relationships/slideLayout" Target="../slideLayouts/slideLayout4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jpe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18.xml"/><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www.youtube.com/channel/UCrZTsGTeQummeb-R6rwKZxA" TargetMode="External"/><Relationship Id="rId11" Type="http://schemas.openxmlformats.org/officeDocument/2006/relationships/image" Target="../media/image24.png"/><Relationship Id="rId5" Type="http://schemas.openxmlformats.org/officeDocument/2006/relationships/hyperlink" Target="https://www.instagram.com/precon_cfa_jp/" TargetMode="External"/><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hyperlink" Target="https://precon.cfa.go.jp/" TargetMode="External"/><Relationship Id="rId1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3.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3.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3.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6.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20.xml"/><Relationship Id="rId6" Type="http://schemas.openxmlformats.org/officeDocument/2006/relationships/image" Target="../media/image80.png"/><Relationship Id="rId5" Type="http://schemas.openxmlformats.org/officeDocument/2006/relationships/image" Target="../media/image83.png"/><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85.jpe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79.png"/><Relationship Id="rId4" Type="http://schemas.openxmlformats.org/officeDocument/2006/relationships/hyperlink" Target="https://kakarikata.mhlw.go.jp/kakaritsuke/motou.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31.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6.png"/><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7.png"/></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3.png"/><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01.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3.png"/><Relationship Id="rId4" Type="http://schemas.openxmlformats.org/officeDocument/2006/relationships/image" Target="../media/image102.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5.png"/></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6.png"/></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7.png"/><Relationship Id="rId4" Type="http://schemas.openxmlformats.org/officeDocument/2006/relationships/image" Target="../media/image79.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9.png"/><Relationship Id="rId4" Type="http://schemas.openxmlformats.org/officeDocument/2006/relationships/image" Target="../media/image108.png"/></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文字の書かれた紙&#10;&#10;AI 生成コンテンツは誤りを含む可能性があります。">
            <a:extLst>
              <a:ext uri="{FF2B5EF4-FFF2-40B4-BE49-F238E27FC236}">
                <a16:creationId xmlns:a16="http://schemas.microsoft.com/office/drawing/2014/main" id="{FF46502A-4091-18D2-0C10-6D5C8C80C775}"/>
              </a:ext>
            </a:extLst>
          </p:cNvPr>
          <p:cNvPicPr>
            <a:picLocks noGrp="1" noRot="1" noChangeAspect="1" noMove="1" noResize="1" noEditPoints="1" noAdjustHandles="1" noChangeArrowheads="1" noChangeShapeType="1" noCrop="1"/>
          </p:cNvPicPr>
          <p:nvPr/>
        </p:nvPicPr>
        <p:blipFill>
          <a:blip r:embed="rId3"/>
          <a:stretch>
            <a:fillRect/>
          </a:stretch>
        </p:blipFill>
        <p:spPr>
          <a:xfrm>
            <a:off x="5933" y="0"/>
            <a:ext cx="10679945" cy="7559675"/>
          </a:xfrm>
          <a:prstGeom prst="rect">
            <a:avLst/>
          </a:prstGeom>
        </p:spPr>
      </p:pic>
      <p:sp>
        <p:nvSpPr>
          <p:cNvPr id="5" name="テキスト ボックス 4">
            <a:extLst>
              <a:ext uri="{FF2B5EF4-FFF2-40B4-BE49-F238E27FC236}">
                <a16:creationId xmlns:a16="http://schemas.microsoft.com/office/drawing/2014/main" id="{59DFB488-0F1B-57D0-511C-F14B3F1FC577}"/>
              </a:ext>
            </a:extLst>
          </p:cNvPr>
          <p:cNvSpPr txBox="1"/>
          <p:nvPr/>
        </p:nvSpPr>
        <p:spPr>
          <a:xfrm>
            <a:off x="1403357" y="3131618"/>
            <a:ext cx="7885087" cy="830997"/>
          </a:xfrm>
          <a:prstGeom prst="rect">
            <a:avLst/>
          </a:prstGeom>
          <a:noFill/>
        </p:spPr>
        <p:txBody>
          <a:bodyPr wrap="square">
            <a:spAutoFit/>
          </a:bodyPr>
          <a:lstStyle/>
          <a:p>
            <a:pPr algn="ctr"/>
            <a:r>
              <a:rPr lang="ja-JP" altLang="en-US" sz="4800" b="1">
                <a:solidFill>
                  <a:schemeClr val="bg1"/>
                </a:solidFill>
                <a:latin typeface="+mn-ea"/>
                <a:cs typeface="Rounded Mplus 1c" panose="020B0502020203020207" pitchFamily="34" charset="-128"/>
              </a:rPr>
              <a:t>プレコンセプションケア</a:t>
            </a:r>
          </a:p>
        </p:txBody>
      </p:sp>
      <p:sp>
        <p:nvSpPr>
          <p:cNvPr id="2" name="スライド番号プレースホルダー 1">
            <a:extLst>
              <a:ext uri="{FF2B5EF4-FFF2-40B4-BE49-F238E27FC236}">
                <a16:creationId xmlns:a16="http://schemas.microsoft.com/office/drawing/2014/main" id="{FC3E43DA-30D1-369B-B87A-D47FE0F33F84}"/>
              </a:ext>
            </a:extLst>
          </p:cNvPr>
          <p:cNvSpPr>
            <a:spLocks noGrp="1"/>
          </p:cNvSpPr>
          <p:nvPr>
            <p:ph type="sldNum" sz="quarter" idx="12"/>
          </p:nvPr>
        </p:nvSpPr>
        <p:spPr/>
        <p:txBody>
          <a:bodyPr/>
          <a:lstStyle/>
          <a:p>
            <a:fld id="{5E99E4A3-BD23-5940-A4D5-1CD978AD26F1}" type="slidenum">
              <a:rPr kumimoji="1" lang="ja-JP" altLang="en-US" smtClean="0"/>
              <a:t>1</a:t>
            </a:fld>
            <a:endParaRPr kumimoji="1" lang="ja-JP" altLang="en-US"/>
          </a:p>
        </p:txBody>
      </p:sp>
      <p:pic>
        <p:nvPicPr>
          <p:cNvPr id="6" name="図 5">
            <a:extLst>
              <a:ext uri="{FF2B5EF4-FFF2-40B4-BE49-F238E27FC236}">
                <a16:creationId xmlns:a16="http://schemas.microsoft.com/office/drawing/2014/main" id="{0E718CEC-0719-7C15-6F93-CFCD455C3515}"/>
              </a:ext>
            </a:extLst>
          </p:cNvPr>
          <p:cNvPicPr>
            <a:picLocks noChangeAspect="1"/>
          </p:cNvPicPr>
          <p:nvPr/>
        </p:nvPicPr>
        <p:blipFill>
          <a:blip r:embed="rId4"/>
          <a:stretch>
            <a:fillRect/>
          </a:stretch>
        </p:blipFill>
        <p:spPr>
          <a:xfrm>
            <a:off x="8050488" y="6418132"/>
            <a:ext cx="2475912" cy="991051"/>
          </a:xfrm>
          <a:prstGeom prst="rect">
            <a:avLst/>
          </a:prstGeom>
        </p:spPr>
      </p:pic>
      <p:pic>
        <p:nvPicPr>
          <p:cNvPr id="18" name="図 17" descr="グラフィカル ユーザー インターフェイス, テキスト&#10;&#10;AI 生成コンテンツは誤りを含む可能性があります。">
            <a:extLst>
              <a:ext uri="{FF2B5EF4-FFF2-40B4-BE49-F238E27FC236}">
                <a16:creationId xmlns:a16="http://schemas.microsoft.com/office/drawing/2014/main" id="{A79205E5-6E9E-674A-6CDE-40C1707CE2A4}"/>
              </a:ext>
            </a:extLst>
          </p:cNvPr>
          <p:cNvPicPr>
            <a:picLocks noChangeAspect="1"/>
          </p:cNvPicPr>
          <p:nvPr/>
        </p:nvPicPr>
        <p:blipFill>
          <a:blip r:embed="rId5"/>
          <a:stretch>
            <a:fillRect/>
          </a:stretch>
        </p:blipFill>
        <p:spPr>
          <a:xfrm>
            <a:off x="8050488" y="5372644"/>
            <a:ext cx="2475912" cy="894996"/>
          </a:xfrm>
          <a:prstGeom prst="rect">
            <a:avLst/>
          </a:prstGeom>
          <a:solidFill>
            <a:schemeClr val="bg1"/>
          </a:solidFill>
        </p:spPr>
      </p:pic>
    </p:spTree>
    <p:extLst>
      <p:ext uri="{BB962C8B-B14F-4D97-AF65-F5344CB8AC3E}">
        <p14:creationId xmlns:p14="http://schemas.microsoft.com/office/powerpoint/2010/main" val="531246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F6C7A-9DE6-0A40-0F84-D3518B88AA27}"/>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29A86CAC-403B-BE5B-C22A-BD2964E099CC}"/>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4" cy="7559675"/>
          </a:xfrm>
          <a:prstGeom prst="rect">
            <a:avLst/>
          </a:prstGeom>
        </p:spPr>
      </p:pic>
      <p:sp>
        <p:nvSpPr>
          <p:cNvPr id="2" name="Google Shape;96;p2">
            <a:extLst>
              <a:ext uri="{FF2B5EF4-FFF2-40B4-BE49-F238E27FC236}">
                <a16:creationId xmlns:a16="http://schemas.microsoft.com/office/drawing/2014/main" id="{4D05D178-E22F-E78F-E7CF-CA45E12DFE7C}"/>
              </a:ext>
            </a:extLst>
          </p:cNvPr>
          <p:cNvSpPr txBox="1"/>
          <p:nvPr/>
        </p:nvSpPr>
        <p:spPr>
          <a:xfrm>
            <a:off x="508240" y="925135"/>
            <a:ext cx="10005376" cy="453522"/>
          </a:xfrm>
          <a:prstGeom prst="rect">
            <a:avLst/>
          </a:prstGeom>
          <a:noFill/>
          <a:ln>
            <a:noFill/>
          </a:ln>
        </p:spPr>
        <p:txBody>
          <a:bodyPr spcFirstLastPara="1" wrap="square" lIns="0" tIns="0" rIns="0" bIns="0" anchor="t" anchorCtr="0">
            <a:spAutoFit/>
          </a:bodyPr>
          <a:lstStyle/>
          <a:p>
            <a:pPr>
              <a:lnSpc>
                <a:spcPct val="140000"/>
              </a:lnSpc>
            </a:pPr>
            <a:r>
              <a:rPr lang="ja-JP" altLang="en-US" sz="2105" b="1">
                <a:solidFill>
                  <a:srgbClr val="7F7F7F"/>
                </a:solidFill>
                <a:latin typeface="Yu Gothic"/>
                <a:ea typeface="Yu Gothic"/>
              </a:rPr>
              <a:t>　</a:t>
            </a:r>
            <a:r>
              <a:rPr lang="ja-JP" altLang="en-US" sz="2105" b="1">
                <a:solidFill>
                  <a:schemeClr val="tx1">
                    <a:lumMod val="50000"/>
                    <a:lumOff val="50000"/>
                  </a:schemeClr>
                </a:solidFill>
                <a:latin typeface="Yu Gothic"/>
                <a:ea typeface="Yu Gothic"/>
              </a:rPr>
              <a:t>プレコンセプションケアの提供のあり方に関する検討の方向性について</a:t>
            </a:r>
            <a:r>
              <a:rPr lang="en-US" altLang="ja-JP" sz="2105" b="1">
                <a:solidFill>
                  <a:schemeClr val="tx1">
                    <a:lumMod val="50000"/>
                    <a:lumOff val="50000"/>
                  </a:schemeClr>
                </a:solidFill>
                <a:latin typeface="Yu Gothic"/>
                <a:ea typeface="Yu Gothic"/>
              </a:rPr>
              <a:t>②</a:t>
            </a:r>
          </a:p>
        </p:txBody>
      </p:sp>
      <p:sp>
        <p:nvSpPr>
          <p:cNvPr id="3" name="角丸四角形 16">
            <a:extLst>
              <a:ext uri="{FF2B5EF4-FFF2-40B4-BE49-F238E27FC236}">
                <a16:creationId xmlns:a16="http://schemas.microsoft.com/office/drawing/2014/main" id="{C87F6EDC-D722-46AE-ECB0-1F8668713B33}"/>
              </a:ext>
            </a:extLst>
          </p:cNvPr>
          <p:cNvSpPr/>
          <p:nvPr/>
        </p:nvSpPr>
        <p:spPr>
          <a:xfrm>
            <a:off x="556183" y="4165477"/>
            <a:ext cx="9536671" cy="2191682"/>
          </a:xfrm>
          <a:prstGeom prst="roundRect">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solidFill>
                <a:srgbClr val="B9F1F7"/>
              </a:solidFill>
            </a:endParaRPr>
          </a:p>
        </p:txBody>
      </p:sp>
      <p:sp>
        <p:nvSpPr>
          <p:cNvPr id="8" name="角丸四角形 18">
            <a:extLst>
              <a:ext uri="{FF2B5EF4-FFF2-40B4-BE49-F238E27FC236}">
                <a16:creationId xmlns:a16="http://schemas.microsoft.com/office/drawing/2014/main" id="{7E9465F6-8C97-A2F5-571F-E8FBA7B52F11}"/>
              </a:ext>
            </a:extLst>
          </p:cNvPr>
          <p:cNvSpPr/>
          <p:nvPr/>
        </p:nvSpPr>
        <p:spPr>
          <a:xfrm>
            <a:off x="562699" y="1900559"/>
            <a:ext cx="9502537" cy="1197154"/>
          </a:xfrm>
          <a:prstGeom prst="roundRect">
            <a:avLst/>
          </a:prstGeom>
          <a:solidFill>
            <a:srgbClr val="D9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p>
        </p:txBody>
      </p:sp>
      <p:sp>
        <p:nvSpPr>
          <p:cNvPr id="9" name="三角形 21">
            <a:extLst>
              <a:ext uri="{FF2B5EF4-FFF2-40B4-BE49-F238E27FC236}">
                <a16:creationId xmlns:a16="http://schemas.microsoft.com/office/drawing/2014/main" id="{6B812CF3-AADD-9430-06ED-87D8BC973618}"/>
              </a:ext>
            </a:extLst>
          </p:cNvPr>
          <p:cNvSpPr/>
          <p:nvPr/>
        </p:nvSpPr>
        <p:spPr>
          <a:xfrm rot="10800000">
            <a:off x="4767392" y="3222693"/>
            <a:ext cx="1157029" cy="221782"/>
          </a:xfrm>
          <a:prstGeom prst="triangle">
            <a:avLst>
              <a:gd name="adj" fmla="val 50000"/>
            </a:avLst>
          </a:prstGeom>
          <a:solidFill>
            <a:srgbClr val="FAA0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p>
        </p:txBody>
      </p:sp>
      <p:sp>
        <p:nvSpPr>
          <p:cNvPr id="10" name="Google Shape;379;p43">
            <a:extLst>
              <a:ext uri="{FF2B5EF4-FFF2-40B4-BE49-F238E27FC236}">
                <a16:creationId xmlns:a16="http://schemas.microsoft.com/office/drawing/2014/main" id="{D2F6337E-1DE8-A89B-0EC7-2DDC5CB546A4}"/>
              </a:ext>
            </a:extLst>
          </p:cNvPr>
          <p:cNvSpPr txBox="1"/>
          <p:nvPr/>
        </p:nvSpPr>
        <p:spPr>
          <a:xfrm>
            <a:off x="627927" y="4402127"/>
            <a:ext cx="9493562" cy="2191682"/>
          </a:xfrm>
          <a:prstGeom prst="rect">
            <a:avLst/>
          </a:prstGeom>
          <a:noFill/>
          <a:ln>
            <a:noFill/>
          </a:ln>
        </p:spPr>
        <p:txBody>
          <a:bodyPr spcFirstLastPara="1" wrap="square" lIns="53450" tIns="53450" rIns="53450" bIns="53450" anchor="t" anchorCtr="0">
            <a:noAutofit/>
          </a:bodyPr>
          <a:lstStyle/>
          <a:p>
            <a:pPr algn="ctr">
              <a:lnSpc>
                <a:spcPts val="2923"/>
              </a:lnSpc>
            </a:pPr>
            <a:r>
              <a:rPr lang="ja-JP" altLang="en-US" sz="1871" b="1">
                <a:solidFill>
                  <a:schemeClr val="tx1">
                    <a:lumMod val="75000"/>
                    <a:lumOff val="25000"/>
                  </a:schemeClr>
                </a:solidFill>
                <a:latin typeface="Yu Gothic"/>
                <a:ea typeface="Yu Gothic"/>
              </a:rPr>
              <a:t>プレコンセプションケアに関係する以下の課題について、</a:t>
            </a:r>
            <a:br>
              <a:rPr lang="en-US" altLang="ja-JP" sz="1871" b="1">
                <a:latin typeface="Yu Gothic" panose="020B0400000000000000" pitchFamily="34" charset="-128"/>
                <a:ea typeface="Yu Gothic" panose="020B0400000000000000" pitchFamily="34" charset="-128"/>
              </a:rPr>
            </a:br>
            <a:r>
              <a:rPr lang="ja-JP" altLang="en-US" sz="1871" b="1">
                <a:solidFill>
                  <a:schemeClr val="tx1">
                    <a:lumMod val="75000"/>
                    <a:lumOff val="25000"/>
                  </a:schemeClr>
                </a:solidFill>
                <a:latin typeface="Yu Gothic"/>
                <a:ea typeface="Yu Gothic"/>
              </a:rPr>
              <a:t>若い世代のニーズを踏まえ、 有識者の知見を得ながら検討することとしてはどうか </a:t>
            </a:r>
            <a:endParaRPr lang="en-US" altLang="ja-JP" sz="1871" b="1">
              <a:solidFill>
                <a:schemeClr val="tx1">
                  <a:lumMod val="75000"/>
                  <a:lumOff val="25000"/>
                </a:schemeClr>
              </a:solidFill>
              <a:latin typeface="Yu Gothic"/>
              <a:ea typeface="Yu Gothic"/>
            </a:endParaRPr>
          </a:p>
          <a:p>
            <a:pPr algn="ctr">
              <a:lnSpc>
                <a:spcPts val="818"/>
              </a:lnSpc>
            </a:pPr>
            <a:endParaRPr lang="en-US" altLang="ja-JP" sz="1169" b="1">
              <a:solidFill>
                <a:schemeClr val="tx1">
                  <a:lumMod val="75000"/>
                  <a:lumOff val="25000"/>
                </a:schemeClr>
              </a:solidFill>
              <a:latin typeface="Yu Gothic" panose="020B0400000000000000" pitchFamily="34" charset="-128"/>
              <a:ea typeface="Yu Gothic" panose="020B0400000000000000" pitchFamily="34" charset="-128"/>
            </a:endParaRPr>
          </a:p>
          <a:p>
            <a:pPr marL="167049" indent="-167049" algn="ctr">
              <a:lnSpc>
                <a:spcPts val="2923"/>
              </a:lnSpc>
              <a:buFont typeface="Arial" panose="020B0604020202020204" pitchFamily="34" charset="0"/>
              <a:buChar char="•"/>
            </a:pPr>
            <a:r>
              <a:rPr lang="ja-JP" altLang="en-US" sz="1637" b="1">
                <a:solidFill>
                  <a:schemeClr val="tx1">
                    <a:lumMod val="75000"/>
                    <a:lumOff val="25000"/>
                  </a:schemeClr>
                </a:solidFill>
                <a:latin typeface="Yu Gothic" panose="020B0400000000000000" pitchFamily="34" charset="-128"/>
                <a:ea typeface="Yu Gothic" panose="020B0400000000000000" pitchFamily="34" charset="-128"/>
              </a:rPr>
              <a:t>性や妊娠に関する</a:t>
            </a:r>
            <a:r>
              <a:rPr lang="ja-JP" altLang="en-US" sz="1637" b="1" u="sng">
                <a:solidFill>
                  <a:srgbClr val="FA9F13"/>
                </a:solidFill>
                <a:latin typeface="Yu Gothic" panose="020B0400000000000000" pitchFamily="34" charset="-128"/>
                <a:ea typeface="Yu Gothic" panose="020B0400000000000000" pitchFamily="34" charset="-128"/>
              </a:rPr>
              <a:t>正しい知識の普及と情報提供</a:t>
            </a:r>
            <a:r>
              <a:rPr lang="ja-JP" altLang="en-US" sz="1637" b="1">
                <a:solidFill>
                  <a:schemeClr val="tx1">
                    <a:lumMod val="75000"/>
                    <a:lumOff val="25000"/>
                  </a:schemeClr>
                </a:solidFill>
                <a:latin typeface="Yu Gothic" panose="020B0400000000000000" pitchFamily="34" charset="-128"/>
                <a:ea typeface="Yu Gothic" panose="020B0400000000000000" pitchFamily="34" charset="-128"/>
              </a:rPr>
              <a:t>のあり方</a:t>
            </a:r>
            <a:endParaRPr lang="en-US" altLang="ja-JP" sz="1637" b="1">
              <a:solidFill>
                <a:schemeClr val="tx1">
                  <a:lumMod val="75000"/>
                  <a:lumOff val="25000"/>
                </a:schemeClr>
              </a:solidFill>
              <a:latin typeface="Yu Gothic" panose="020B0400000000000000" pitchFamily="34" charset="-128"/>
              <a:ea typeface="Yu Gothic" panose="020B0400000000000000" pitchFamily="34" charset="-128"/>
            </a:endParaRPr>
          </a:p>
          <a:p>
            <a:pPr marL="167049" indent="-167049" algn="ctr">
              <a:lnSpc>
                <a:spcPts val="2923"/>
              </a:lnSpc>
              <a:buFont typeface="Arial" panose="020B0604020202020204" pitchFamily="34" charset="0"/>
              <a:buChar char="•"/>
            </a:pPr>
            <a:r>
              <a:rPr lang="ja-JP" altLang="en-US" sz="1637" b="1">
                <a:solidFill>
                  <a:schemeClr val="tx1">
                    <a:lumMod val="75000"/>
                    <a:lumOff val="25000"/>
                  </a:schemeClr>
                </a:solidFill>
                <a:latin typeface="Yu Gothic" panose="020B0400000000000000" pitchFamily="34" charset="-128"/>
                <a:ea typeface="Yu Gothic" panose="020B0400000000000000" pitchFamily="34" charset="-128"/>
              </a:rPr>
              <a:t>妊娠を考える方の</a:t>
            </a:r>
            <a:r>
              <a:rPr lang="ja-JP" altLang="en-US" sz="1637" b="1" u="sng">
                <a:solidFill>
                  <a:srgbClr val="FA9F13"/>
                </a:solidFill>
                <a:latin typeface="Yu Gothic" panose="020B0400000000000000" pitchFamily="34" charset="-128"/>
                <a:ea typeface="Yu Gothic" panose="020B0400000000000000" pitchFamily="34" charset="-128"/>
              </a:rPr>
              <a:t>健康管理に関する相談支援</a:t>
            </a:r>
            <a:r>
              <a:rPr lang="ja-JP" altLang="en-US" sz="1637" b="1">
                <a:solidFill>
                  <a:schemeClr val="tx1">
                    <a:lumMod val="75000"/>
                    <a:lumOff val="25000"/>
                  </a:schemeClr>
                </a:solidFill>
                <a:latin typeface="Yu Gothic" panose="020B0400000000000000" pitchFamily="34" charset="-128"/>
                <a:ea typeface="Yu Gothic" panose="020B0400000000000000" pitchFamily="34" charset="-128"/>
              </a:rPr>
              <a:t>のあり方</a:t>
            </a:r>
            <a:endParaRPr lang="ja-JP" altLang="en-US" sz="1637" b="1" spc="-88">
              <a:solidFill>
                <a:schemeClr val="tx1">
                  <a:lumMod val="75000"/>
                  <a:lumOff val="25000"/>
                </a:schemeClr>
              </a:solidFill>
              <a:latin typeface="Yu Gothic" panose="020B0400000000000000" pitchFamily="34" charset="-128"/>
              <a:ea typeface="Yu Gothic" panose="020B0400000000000000" pitchFamily="34" charset="-128"/>
              <a:cs typeface="Kosugi"/>
            </a:endParaRPr>
          </a:p>
        </p:txBody>
      </p:sp>
      <p:sp>
        <p:nvSpPr>
          <p:cNvPr id="49" name="Google Shape;382;p43">
            <a:extLst>
              <a:ext uri="{FF2B5EF4-FFF2-40B4-BE49-F238E27FC236}">
                <a16:creationId xmlns:a16="http://schemas.microsoft.com/office/drawing/2014/main" id="{FCBE0EE5-82CF-4D29-4DF9-1C74F47B17BC}"/>
              </a:ext>
            </a:extLst>
          </p:cNvPr>
          <p:cNvSpPr/>
          <p:nvPr/>
        </p:nvSpPr>
        <p:spPr>
          <a:xfrm>
            <a:off x="640433" y="1972567"/>
            <a:ext cx="9468548" cy="1063507"/>
          </a:xfrm>
          <a:prstGeom prst="roundRect">
            <a:avLst>
              <a:gd name="adj" fmla="val 16667"/>
            </a:avLst>
          </a:prstGeom>
          <a:noFill/>
          <a:ln w="47625">
            <a:noFill/>
          </a:ln>
        </p:spPr>
        <p:txBody>
          <a:bodyPr spcFirstLastPara="1" wrap="square" lIns="53450" tIns="53450" rIns="53450" bIns="53450" anchor="ctr" anchorCtr="0">
            <a:noAutofit/>
          </a:bodyPr>
          <a:lstStyle/>
          <a:p>
            <a:pPr marL="107654" indent="-107654">
              <a:lnSpc>
                <a:spcPts val="1917"/>
              </a:lnSpc>
              <a:buFont typeface="Arial" panose="020B0604020202020204" pitchFamily="34" charset="0"/>
              <a:buChar char="•"/>
            </a:pPr>
            <a:r>
              <a:rPr lang="ja-JP" altLang="en-US" sz="1403" b="1">
                <a:solidFill>
                  <a:srgbClr val="404040"/>
                </a:solidFill>
                <a:latin typeface="Yu Gothic"/>
                <a:ea typeface="Yu Gothic"/>
              </a:rPr>
              <a:t>若い世代が自分の将来を展望する際に、性や妊娠・出産に関して、さまざまな疑問を持ちつつ、</a:t>
            </a:r>
            <a:br>
              <a:rPr lang="en-US" altLang="ja-JP" sz="1403" b="1">
                <a:solidFill>
                  <a:srgbClr val="404040"/>
                </a:solidFill>
                <a:latin typeface="Yu Gothic" panose="020B0400000000000000" pitchFamily="34" charset="-128"/>
                <a:ea typeface="Yu Gothic" panose="020B0400000000000000" pitchFamily="34" charset="-128"/>
              </a:rPr>
            </a:br>
            <a:r>
              <a:rPr lang="ja-JP" altLang="en-US" sz="1403" b="1">
                <a:solidFill>
                  <a:srgbClr val="404040"/>
                </a:solidFill>
                <a:latin typeface="Yu Gothic"/>
                <a:ea typeface="Yu Gothic"/>
              </a:rPr>
              <a:t>正しい知識を得たり、相談する場所・手段については、必ずしも広く知られていない</a:t>
            </a:r>
            <a:endParaRPr lang="en-US" altLang="ja-JP" sz="1403" b="1">
              <a:solidFill>
                <a:srgbClr val="404040"/>
              </a:solidFill>
              <a:latin typeface="Yu Gothic"/>
              <a:ea typeface="Yu Gothic"/>
            </a:endParaRPr>
          </a:p>
          <a:p>
            <a:pPr marL="107654" indent="-107654">
              <a:lnSpc>
                <a:spcPts val="1917"/>
              </a:lnSpc>
              <a:buFont typeface="Arial" panose="020B0604020202020204" pitchFamily="34" charset="0"/>
              <a:buChar char="•"/>
            </a:pPr>
            <a:r>
              <a:rPr lang="ja-JP" altLang="en-US" sz="1403" b="1">
                <a:solidFill>
                  <a:srgbClr val="404040"/>
                </a:solidFill>
                <a:latin typeface="Yu Gothic"/>
                <a:ea typeface="Yu Gothic"/>
              </a:rPr>
              <a:t>中高生、キャリアとのバランスを検討している</a:t>
            </a:r>
            <a:r>
              <a:rPr lang="en-US" altLang="ja-JP" sz="1403" b="1">
                <a:solidFill>
                  <a:srgbClr val="404040"/>
                </a:solidFill>
                <a:latin typeface="Yu Gothic"/>
                <a:ea typeface="Yu Gothic"/>
              </a:rPr>
              <a:t>20</a:t>
            </a:r>
            <a:r>
              <a:rPr lang="ja-JP" altLang="en-US" sz="1403" b="1">
                <a:solidFill>
                  <a:srgbClr val="404040"/>
                </a:solidFill>
                <a:latin typeface="Yu Gothic"/>
                <a:ea typeface="Yu Gothic"/>
              </a:rPr>
              <a:t>代・30代、具体的に妊娠を考えている方など対象によって、</a:t>
            </a:r>
          </a:p>
          <a:p>
            <a:pPr>
              <a:lnSpc>
                <a:spcPts val="1917"/>
              </a:lnSpc>
            </a:pPr>
            <a:r>
              <a:rPr lang="ja-JP" altLang="en-US" sz="1403" b="1">
                <a:solidFill>
                  <a:srgbClr val="404040"/>
                </a:solidFill>
                <a:latin typeface="Yu Gothic"/>
                <a:ea typeface="Yu Gothic"/>
              </a:rPr>
              <a:t>  必要とする情報が異なる</a:t>
            </a:r>
            <a:endParaRPr lang="ja-JP" altLang="en-US" sz="1403" b="1">
              <a:solidFill>
                <a:srgbClr val="404040"/>
              </a:solidFill>
              <a:latin typeface="Yu Gothic"/>
              <a:ea typeface="Yu Gothic"/>
              <a:cs typeface="Kosugi"/>
            </a:endParaRPr>
          </a:p>
        </p:txBody>
      </p:sp>
      <p:sp>
        <p:nvSpPr>
          <p:cNvPr id="50" name="Google Shape;382;p43">
            <a:extLst>
              <a:ext uri="{FF2B5EF4-FFF2-40B4-BE49-F238E27FC236}">
                <a16:creationId xmlns:a16="http://schemas.microsoft.com/office/drawing/2014/main" id="{C0CEC183-AEC1-0D24-9D05-CFF1FB0928EE}"/>
              </a:ext>
            </a:extLst>
          </p:cNvPr>
          <p:cNvSpPr/>
          <p:nvPr/>
        </p:nvSpPr>
        <p:spPr>
          <a:xfrm>
            <a:off x="4390678" y="1522451"/>
            <a:ext cx="1763770" cy="352854"/>
          </a:xfrm>
          <a:prstGeom prst="roundRect">
            <a:avLst>
              <a:gd name="adj" fmla="val 16667"/>
            </a:avLst>
          </a:prstGeom>
          <a:noFill/>
          <a:ln>
            <a:noFill/>
          </a:ln>
        </p:spPr>
        <p:txBody>
          <a:bodyPr spcFirstLastPara="1" wrap="square" lIns="53450" tIns="53450" rIns="53450" bIns="53450" anchor="ctr" anchorCtr="0">
            <a:noAutofit/>
          </a:bodyPr>
          <a:lstStyle/>
          <a:p>
            <a:pPr lvl="0" algn="ctr">
              <a:lnSpc>
                <a:spcPct val="115000"/>
              </a:lnSpc>
            </a:pPr>
            <a:r>
              <a:rPr lang="ja-JP" altLang="en-US" sz="1871" b="1">
                <a:solidFill>
                  <a:srgbClr val="5CC3D2"/>
                </a:solidFill>
                <a:latin typeface="Yu Gothic" panose="020B0400000000000000" pitchFamily="34" charset="-128"/>
                <a:ea typeface="Yu Gothic" panose="020B0400000000000000" pitchFamily="34" charset="-128"/>
              </a:rPr>
              <a:t>現状と課題</a:t>
            </a:r>
            <a:endParaRPr lang="ja-JP" altLang="en-US" sz="1871" b="1">
              <a:solidFill>
                <a:srgbClr val="5CC3D2"/>
              </a:solidFill>
              <a:latin typeface="Yu Gothic" panose="020B0400000000000000" pitchFamily="34" charset="-128"/>
              <a:ea typeface="Yu Gothic" panose="020B0400000000000000" pitchFamily="34" charset="-128"/>
              <a:cs typeface="Kosugi"/>
              <a:sym typeface="Kosugi"/>
            </a:endParaRPr>
          </a:p>
        </p:txBody>
      </p:sp>
      <p:sp>
        <p:nvSpPr>
          <p:cNvPr id="51" name="Google Shape;382;p43">
            <a:extLst>
              <a:ext uri="{FF2B5EF4-FFF2-40B4-BE49-F238E27FC236}">
                <a16:creationId xmlns:a16="http://schemas.microsoft.com/office/drawing/2014/main" id="{BA3DB613-AFF5-B791-C653-07D10F421EB7}"/>
              </a:ext>
            </a:extLst>
          </p:cNvPr>
          <p:cNvSpPr/>
          <p:nvPr/>
        </p:nvSpPr>
        <p:spPr>
          <a:xfrm>
            <a:off x="3016172" y="3490831"/>
            <a:ext cx="4659469" cy="633438"/>
          </a:xfrm>
          <a:prstGeom prst="roundRect">
            <a:avLst>
              <a:gd name="adj" fmla="val 16667"/>
            </a:avLst>
          </a:prstGeom>
          <a:noFill/>
          <a:ln w="47625">
            <a:noFill/>
          </a:ln>
        </p:spPr>
        <p:txBody>
          <a:bodyPr spcFirstLastPara="1" wrap="square" lIns="53450" tIns="53450" rIns="53450" bIns="53450" anchor="ctr" anchorCtr="0">
            <a:noAutofit/>
          </a:bodyPr>
          <a:lstStyle/>
          <a:p>
            <a:pPr lvl="0" algn="ctr">
              <a:lnSpc>
                <a:spcPct val="115000"/>
              </a:lnSpc>
            </a:pPr>
            <a:r>
              <a:rPr lang="ja-JP" altLang="en-US" sz="2338" b="1" u="sng">
                <a:solidFill>
                  <a:srgbClr val="FA9F13"/>
                </a:solidFill>
                <a:latin typeface="Yu Gothic" panose="020B0400000000000000" pitchFamily="34" charset="-128"/>
                <a:ea typeface="Yu Gothic" panose="020B0400000000000000" pitchFamily="34" charset="-128"/>
              </a:rPr>
              <a:t>今後の検討の方向性</a:t>
            </a:r>
            <a:endParaRPr lang="ja-JP" altLang="en-US" sz="2338" b="1" u="sng">
              <a:solidFill>
                <a:srgbClr val="FA9F13"/>
              </a:solidFill>
              <a:latin typeface="Yu Gothic" panose="020B0400000000000000" pitchFamily="34" charset="-128"/>
              <a:ea typeface="Yu Gothic" panose="020B0400000000000000" pitchFamily="34" charset="-128"/>
              <a:cs typeface="Kosugi"/>
            </a:endParaRPr>
          </a:p>
        </p:txBody>
      </p:sp>
      <p:pic>
        <p:nvPicPr>
          <p:cNvPr id="4" name="図 3">
            <a:extLst>
              <a:ext uri="{FF2B5EF4-FFF2-40B4-BE49-F238E27FC236}">
                <a16:creationId xmlns:a16="http://schemas.microsoft.com/office/drawing/2014/main" id="{89332DB7-4F05-E757-C03A-1E8F394A5DB6}"/>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587969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6DAE6209-464E-2B05-F55D-71FE615962CC}"/>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B35F069E-BDCF-042E-E1F0-7D7BD429DCE7}"/>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pPr>
            <a:r>
              <a:rPr lang="ja-JP" altLang="en-US" sz="2105" b="1" kern="0">
                <a:solidFill>
                  <a:srgbClr val="000000">
                    <a:lumMod val="50000"/>
                    <a:lumOff val="50000"/>
                  </a:srgbClr>
                </a:solidFill>
                <a:latin typeface="Yu Gothic"/>
                <a:ea typeface="Yu Gothic"/>
                <a:cs typeface="Arial"/>
                <a:sym typeface="Arial"/>
              </a:rPr>
              <a:t>　やせ・肥満が与える影響について - </a:t>
            </a:r>
            <a:r>
              <a:rPr lang="ja-JP" altLang="en-US" sz="2105" b="1" kern="0">
                <a:solidFill>
                  <a:srgbClr val="000000">
                    <a:lumMod val="50000"/>
                    <a:lumOff val="50000"/>
                  </a:srgbClr>
                </a:solidFill>
                <a:latin typeface="Arial"/>
                <a:ea typeface="Yu Gothic"/>
                <a:cs typeface="Arial"/>
                <a:sym typeface="Arial"/>
              </a:rPr>
              <a:t>月経、不妊、骨密度、次世代への影響</a:t>
            </a:r>
            <a:r>
              <a:rPr lang="ja-JP" altLang="en-US" sz="2105" b="1" kern="0">
                <a:solidFill>
                  <a:srgbClr val="000000">
                    <a:lumMod val="50000"/>
                    <a:lumOff val="50000"/>
                  </a:srgbClr>
                </a:solidFill>
                <a:latin typeface="Yu Gothic"/>
                <a:ea typeface="Yu Gothic"/>
                <a:cs typeface="Arial"/>
                <a:sym typeface="Arial"/>
              </a:rPr>
              <a:t>　</a:t>
            </a:r>
          </a:p>
        </p:txBody>
      </p:sp>
      <p:sp>
        <p:nvSpPr>
          <p:cNvPr id="16" name="テキスト ボックス 15">
            <a:extLst>
              <a:ext uri="{FF2B5EF4-FFF2-40B4-BE49-F238E27FC236}">
                <a16:creationId xmlns:a16="http://schemas.microsoft.com/office/drawing/2014/main" id="{390CC7ED-AF8F-6CEF-97C6-0679C7BE7AFA}"/>
              </a:ext>
            </a:extLst>
          </p:cNvPr>
          <p:cNvSpPr txBox="1"/>
          <p:nvPr/>
        </p:nvSpPr>
        <p:spPr>
          <a:xfrm>
            <a:off x="374634" y="1649820"/>
            <a:ext cx="9870192" cy="444730"/>
          </a:xfrm>
          <a:prstGeom prst="rect">
            <a:avLst/>
          </a:prstGeom>
          <a:noFill/>
        </p:spPr>
        <p:txBody>
          <a:bodyPr wrap="square" lIns="53459" tIns="26730" rIns="53459" bIns="26730" anchor="t">
            <a:spAutoFit/>
          </a:bodyPr>
          <a:lstStyle/>
          <a:p>
            <a:pPr algn="ctr" defTabSz="534558">
              <a:lnSpc>
                <a:spcPct val="150000"/>
              </a:lnSpc>
              <a:buClr>
                <a:srgbClr val="000000"/>
              </a:buClr>
            </a:pPr>
            <a:r>
              <a:rPr lang="ja-JP" altLang="en-US" sz="1871" b="1" kern="0">
                <a:solidFill>
                  <a:srgbClr val="404040"/>
                </a:solidFill>
                <a:latin typeface="Yu Gothic"/>
                <a:ea typeface="Yu Gothic"/>
                <a:cs typeface="Arial"/>
                <a:sym typeface="Arial"/>
              </a:rPr>
              <a:t>「やせ」が招く将来のリスク：骨密度の低下 </a:t>
            </a:r>
          </a:p>
        </p:txBody>
      </p:sp>
      <p:sp>
        <p:nvSpPr>
          <p:cNvPr id="10" name="テキスト ボックス 9">
            <a:extLst>
              <a:ext uri="{FF2B5EF4-FFF2-40B4-BE49-F238E27FC236}">
                <a16:creationId xmlns:a16="http://schemas.microsoft.com/office/drawing/2014/main" id="{DBD02CA6-64D5-3FC7-FF60-C6393503AF6D}"/>
              </a:ext>
            </a:extLst>
          </p:cNvPr>
          <p:cNvSpPr txBox="1"/>
          <p:nvPr/>
        </p:nvSpPr>
        <p:spPr>
          <a:xfrm>
            <a:off x="6218394" y="3177075"/>
            <a:ext cx="4126922" cy="685957"/>
          </a:xfrm>
          <a:prstGeom prst="rect">
            <a:avLst/>
          </a:prstGeom>
          <a:noFill/>
        </p:spPr>
        <p:txBody>
          <a:bodyPr wrap="square" rtlCol="0">
            <a:spAutoFit/>
          </a:bodyPr>
          <a:lstStyle/>
          <a:p>
            <a:pPr defTabSz="534558">
              <a:spcBef>
                <a:spcPts val="702"/>
              </a:spcBef>
              <a:buClr>
                <a:srgbClr val="000000"/>
              </a:buClr>
              <a:buSzPts val="3000"/>
            </a:pPr>
            <a:r>
              <a:rPr lang="ja-JP" altLang="en-US" sz="1637" b="1" kern="0">
                <a:solidFill>
                  <a:srgbClr val="404040"/>
                </a:solidFill>
                <a:latin typeface="Yu Gothic" panose="020B0400000000000000" pitchFamily="34" charset="-128"/>
                <a:ea typeface="Yu Gothic" panose="020B0400000000000000" pitchFamily="34" charset="-128"/>
                <a:cs typeface="Arial"/>
                <a:sym typeface="Arial"/>
              </a:rPr>
              <a:t>人の骨密度は</a:t>
            </a:r>
            <a:r>
              <a:rPr lang="en-US" altLang="ja-JP" sz="1637" b="1" kern="0">
                <a:solidFill>
                  <a:srgbClr val="404040"/>
                </a:solidFill>
                <a:latin typeface="Yu Gothic" panose="020B0400000000000000" pitchFamily="34" charset="-128"/>
                <a:ea typeface="Yu Gothic" panose="020B0400000000000000" pitchFamily="34" charset="-128"/>
                <a:cs typeface="Arial"/>
                <a:sym typeface="Arial"/>
              </a:rPr>
              <a:t>15〜18</a:t>
            </a:r>
            <a:r>
              <a:rPr lang="ja-JP" altLang="en-US" sz="1637" b="1" kern="0">
                <a:solidFill>
                  <a:srgbClr val="404040"/>
                </a:solidFill>
                <a:latin typeface="Yu Gothic" panose="020B0400000000000000" pitchFamily="34" charset="-128"/>
                <a:ea typeface="Yu Gothic" panose="020B0400000000000000" pitchFamily="34" charset="-128"/>
                <a:cs typeface="Arial"/>
                <a:sym typeface="Arial"/>
              </a:rPr>
              <a:t>歳で</a:t>
            </a:r>
            <a:endParaRPr lang="en-US" altLang="ja-JP" sz="1637" b="1" kern="0">
              <a:solidFill>
                <a:srgbClr val="404040"/>
              </a:solidFill>
              <a:latin typeface="Yu Gothic" panose="020B0400000000000000" pitchFamily="34" charset="-128"/>
              <a:ea typeface="Yu Gothic" panose="020B0400000000000000" pitchFamily="34" charset="-128"/>
              <a:cs typeface="Arial"/>
              <a:sym typeface="Arial"/>
            </a:endParaRPr>
          </a:p>
          <a:p>
            <a:pPr defTabSz="534558">
              <a:spcBef>
                <a:spcPts val="702"/>
              </a:spcBef>
              <a:buClr>
                <a:srgbClr val="000000"/>
              </a:buClr>
              <a:buSzPts val="3000"/>
            </a:pPr>
            <a:r>
              <a:rPr lang="ja-JP" altLang="en-US" sz="1637" b="1" kern="0">
                <a:solidFill>
                  <a:srgbClr val="404040"/>
                </a:solidFill>
                <a:latin typeface="Yu Gothic" panose="020B0400000000000000" pitchFamily="34" charset="-128"/>
                <a:ea typeface="Yu Gothic" panose="020B0400000000000000" pitchFamily="34" charset="-128"/>
                <a:cs typeface="Arial"/>
                <a:sym typeface="Arial"/>
              </a:rPr>
              <a:t>ピーク（ピークボーンマス）を迎える</a:t>
            </a:r>
            <a:endParaRPr lang="ja-JP" altLang="en-US" sz="1637" b="1" kern="0">
              <a:solidFill>
                <a:srgbClr val="404040"/>
              </a:solidFill>
              <a:latin typeface="Yu Gothic" panose="020B0400000000000000" pitchFamily="34" charset="-128"/>
              <a:ea typeface="Yu Gothic" panose="020B0400000000000000" pitchFamily="34" charset="-128"/>
              <a:cs typeface="Calibri"/>
              <a:sym typeface="Calibri"/>
            </a:endParaRPr>
          </a:p>
        </p:txBody>
      </p:sp>
      <p:sp>
        <p:nvSpPr>
          <p:cNvPr id="11" name="テキスト ボックス 10">
            <a:extLst>
              <a:ext uri="{FF2B5EF4-FFF2-40B4-BE49-F238E27FC236}">
                <a16:creationId xmlns:a16="http://schemas.microsoft.com/office/drawing/2014/main" id="{841528E4-73BC-32C3-1FCF-4ADD45BF0BF8}"/>
              </a:ext>
            </a:extLst>
          </p:cNvPr>
          <p:cNvSpPr txBox="1"/>
          <p:nvPr/>
        </p:nvSpPr>
        <p:spPr>
          <a:xfrm>
            <a:off x="6208234" y="4164597"/>
            <a:ext cx="4126922" cy="596189"/>
          </a:xfrm>
          <a:prstGeom prst="rect">
            <a:avLst/>
          </a:prstGeom>
          <a:noFill/>
        </p:spPr>
        <p:txBody>
          <a:bodyPr wrap="square" rtlCol="0">
            <a:spAutoFit/>
          </a:bodyPr>
          <a:lstStyle/>
          <a:p>
            <a:pPr defTabSz="534558">
              <a:spcBef>
                <a:spcPts val="702"/>
              </a:spcBef>
              <a:buClr>
                <a:srgbClr val="000000"/>
              </a:buClr>
              <a:buSzPts val="3000"/>
            </a:pPr>
            <a:r>
              <a:rPr lang="ja-JP" altLang="en-US" sz="1637"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rPr>
              <a:t>ピークが低いと、</a:t>
            </a:r>
            <a:r>
              <a:rPr lang="ja-JP" altLang="en-US" sz="1637" b="1" kern="0">
                <a:solidFill>
                  <a:srgbClr val="5DC2D0"/>
                </a:solidFill>
                <a:latin typeface="Yu Gothic" panose="020B0400000000000000" pitchFamily="34" charset="-128"/>
                <a:ea typeface="Yu Gothic" panose="020B0400000000000000" pitchFamily="34" charset="-128"/>
                <a:cs typeface="Arial"/>
                <a:sym typeface="Arial"/>
              </a:rPr>
              <a:t>妊娠・授乳期や老年期</a:t>
            </a:r>
            <a:r>
              <a:rPr lang="ja-JP" altLang="en-US" sz="1637"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rPr>
              <a:t>に</a:t>
            </a:r>
            <a:r>
              <a:rPr lang="ja-JP" altLang="en-US" sz="1637" b="1" kern="0">
                <a:solidFill>
                  <a:srgbClr val="5DC2D0"/>
                </a:solidFill>
                <a:latin typeface="Yu Gothic" panose="020B0400000000000000" pitchFamily="34" charset="-128"/>
                <a:ea typeface="Yu Gothic" panose="020B0400000000000000" pitchFamily="34" charset="-128"/>
                <a:cs typeface="Arial"/>
                <a:sym typeface="Arial"/>
              </a:rPr>
              <a:t>骨折のリスク</a:t>
            </a:r>
            <a:r>
              <a:rPr lang="ja-JP" altLang="en-US" sz="1637"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rPr>
              <a:t>が非常に高まる</a:t>
            </a:r>
          </a:p>
        </p:txBody>
      </p:sp>
      <p:pic>
        <p:nvPicPr>
          <p:cNvPr id="14" name="図 13" descr="アイコン&#10;&#10;AI 生成コンテンツは誤りを含む可能性があります。">
            <a:extLst>
              <a:ext uri="{FF2B5EF4-FFF2-40B4-BE49-F238E27FC236}">
                <a16:creationId xmlns:a16="http://schemas.microsoft.com/office/drawing/2014/main" id="{F58F4FBB-04DD-1C99-859A-2010A865844C}"/>
              </a:ext>
            </a:extLst>
          </p:cNvPr>
          <p:cNvPicPr>
            <a:picLocks noChangeAspect="1"/>
          </p:cNvPicPr>
          <p:nvPr/>
        </p:nvPicPr>
        <p:blipFill>
          <a:blip r:embed="rId3"/>
          <a:stretch>
            <a:fillRect/>
          </a:stretch>
        </p:blipFill>
        <p:spPr>
          <a:xfrm>
            <a:off x="5977278" y="3174550"/>
            <a:ext cx="346198" cy="346198"/>
          </a:xfrm>
          <a:prstGeom prst="rect">
            <a:avLst/>
          </a:prstGeom>
        </p:spPr>
      </p:pic>
      <p:pic>
        <p:nvPicPr>
          <p:cNvPr id="15" name="図 14" descr="アイコン&#10;&#10;AI 生成コンテンツは誤りを含む可能性があります。">
            <a:extLst>
              <a:ext uri="{FF2B5EF4-FFF2-40B4-BE49-F238E27FC236}">
                <a16:creationId xmlns:a16="http://schemas.microsoft.com/office/drawing/2014/main" id="{B6A374AF-FF90-A8A4-15D8-CB99048C6986}"/>
              </a:ext>
            </a:extLst>
          </p:cNvPr>
          <p:cNvPicPr>
            <a:picLocks noChangeAspect="1"/>
          </p:cNvPicPr>
          <p:nvPr/>
        </p:nvPicPr>
        <p:blipFill>
          <a:blip r:embed="rId3"/>
          <a:stretch>
            <a:fillRect/>
          </a:stretch>
        </p:blipFill>
        <p:spPr>
          <a:xfrm>
            <a:off x="5981968" y="4145254"/>
            <a:ext cx="346198" cy="346198"/>
          </a:xfrm>
          <a:prstGeom prst="rect">
            <a:avLst/>
          </a:prstGeom>
        </p:spPr>
      </p:pic>
      <p:sp>
        <p:nvSpPr>
          <p:cNvPr id="4" name="テキスト ボックス 3">
            <a:extLst>
              <a:ext uri="{FF2B5EF4-FFF2-40B4-BE49-F238E27FC236}">
                <a16:creationId xmlns:a16="http://schemas.microsoft.com/office/drawing/2014/main" id="{90AE8FBA-9705-6217-7191-C9216FCB0E43}"/>
              </a:ext>
            </a:extLst>
          </p:cNvPr>
          <p:cNvSpPr txBox="1"/>
          <p:nvPr/>
        </p:nvSpPr>
        <p:spPr>
          <a:xfrm>
            <a:off x="508239" y="5769283"/>
            <a:ext cx="10007399" cy="773410"/>
          </a:xfrm>
          <a:prstGeom prst="rect">
            <a:avLst/>
          </a:prstGeom>
          <a:noFill/>
        </p:spPr>
        <p:txBody>
          <a:bodyPr wrap="square" lIns="53459" tIns="26730" rIns="53459" bIns="26730" anchor="t">
            <a:spAutoFit/>
          </a:bodyPr>
          <a:lstStyle/>
          <a:p>
            <a:pPr defTabSz="534558">
              <a:buClr>
                <a:srgbClr val="000000"/>
              </a:buClr>
            </a:pPr>
            <a:r>
              <a:rPr lang="ja-JP" altLang="en-US" sz="935" b="1" kern="0">
                <a:solidFill>
                  <a:srgbClr val="000000">
                    <a:lumMod val="50000"/>
                    <a:lumOff val="50000"/>
                  </a:srgbClr>
                </a:solidFill>
                <a:latin typeface="Yu Gothic Medium"/>
                <a:ea typeface="Yu Gothic Medium"/>
                <a:cs typeface="Arial"/>
                <a:sym typeface="Arial"/>
              </a:rPr>
              <a:t>出典：</a:t>
            </a:r>
            <a:endParaRPr lang="en-US" altLang="ja-JP" sz="935" b="1" kern="0">
              <a:solidFill>
                <a:srgbClr val="000000">
                  <a:lumMod val="50000"/>
                  <a:lumOff val="50000"/>
                </a:srgbClr>
              </a:solidFill>
              <a:latin typeface="Yu Gothic Medium"/>
              <a:ea typeface="Yu Gothic Medium"/>
              <a:cs typeface="Arial"/>
              <a:sym typeface="Arial"/>
            </a:endParaRPr>
          </a:p>
          <a:p>
            <a:pPr defTabSz="534558">
              <a:buClr>
                <a:srgbClr val="000000"/>
              </a:buClr>
            </a:pPr>
            <a:r>
              <a:rPr lang="ja-JP" altLang="en-US" sz="935" b="1" kern="0">
                <a:solidFill>
                  <a:srgbClr val="000000">
                    <a:lumMod val="50000"/>
                    <a:lumOff val="50000"/>
                  </a:srgbClr>
                </a:solidFill>
                <a:latin typeface="Yu Gothic Medium"/>
                <a:ea typeface="Yu Gothic Medium"/>
                <a:cs typeface="Arial"/>
                <a:sym typeface="Arial"/>
              </a:rPr>
              <a:t>・Ouyang, Y., Quan, Y., Guo, C., Xie, S., Liu, C.T., Huang, X., Huang, X., </a:t>
            </a:r>
            <a:r>
              <a:rPr lang="en-US" altLang="ja-JP" sz="935" b="1" kern="0">
                <a:solidFill>
                  <a:srgbClr val="000000">
                    <a:lumMod val="50000"/>
                    <a:lumOff val="50000"/>
                  </a:srgbClr>
                </a:solidFill>
                <a:latin typeface="Yu Gothic Medium"/>
                <a:ea typeface="Yu Gothic Medium"/>
                <a:cs typeface="Arial"/>
                <a:sym typeface="Arial"/>
              </a:rPr>
              <a:t>Chen, Y., Xiao, X., Ma, N., &amp; Xie, R. (2022). Saturation Effect of Body</a:t>
            </a:r>
            <a:r>
              <a:rPr lang="ja-JP" altLang="en-US" sz="935" b="1" kern="0">
                <a:solidFill>
                  <a:srgbClr val="000000">
                    <a:lumMod val="50000"/>
                    <a:lumOff val="50000"/>
                  </a:srgbClr>
                </a:solidFill>
                <a:latin typeface="Yu Gothic Medium"/>
                <a:ea typeface="Yu Gothic Medium"/>
                <a:cs typeface="Arial"/>
                <a:sym typeface="Arial"/>
              </a:rPr>
              <a:t> </a:t>
            </a:r>
            <a:r>
              <a:rPr lang="en-US" altLang="ja-JP" sz="935" b="1" kern="0">
                <a:solidFill>
                  <a:srgbClr val="000000">
                    <a:lumMod val="50000"/>
                    <a:lumOff val="50000"/>
                  </a:srgbClr>
                </a:solidFill>
                <a:latin typeface="Yu Gothic Medium"/>
                <a:ea typeface="Yu Gothic Medium"/>
                <a:cs typeface="Arial"/>
                <a:sym typeface="Arial"/>
              </a:rPr>
              <a:t>Mass Index on Bone Mineral Density in </a:t>
            </a:r>
          </a:p>
          <a:p>
            <a:pPr defTabSz="534558">
              <a:buClr>
                <a:srgbClr val="000000"/>
              </a:buClr>
            </a:pPr>
            <a:r>
              <a:rPr lang="ja-JP" altLang="en-US" sz="935" b="1" kern="0">
                <a:solidFill>
                  <a:srgbClr val="000000">
                    <a:lumMod val="50000"/>
                    <a:lumOff val="50000"/>
                  </a:srgbClr>
                </a:solidFill>
                <a:latin typeface="Yu Gothic Medium"/>
                <a:ea typeface="Yu Gothic Medium"/>
                <a:cs typeface="Arial"/>
                <a:sym typeface="Arial"/>
              </a:rPr>
              <a:t>　</a:t>
            </a:r>
            <a:r>
              <a:rPr lang="en-US" altLang="ja-JP" sz="935" b="1" kern="0">
                <a:solidFill>
                  <a:srgbClr val="000000">
                    <a:lumMod val="50000"/>
                    <a:lumOff val="50000"/>
                  </a:srgbClr>
                </a:solidFill>
                <a:latin typeface="Yu Gothic Medium"/>
                <a:ea typeface="Yu Gothic Medium"/>
                <a:cs typeface="Arial"/>
                <a:sym typeface="Arial"/>
              </a:rPr>
              <a:t>Adolescents of Different</a:t>
            </a:r>
            <a:r>
              <a:rPr lang="ja-JP" altLang="en-US" sz="935" b="1" kern="0">
                <a:solidFill>
                  <a:srgbClr val="000000">
                    <a:lumMod val="50000"/>
                    <a:lumOff val="50000"/>
                  </a:srgbClr>
                </a:solidFill>
                <a:latin typeface="Yu Gothic Medium"/>
                <a:ea typeface="Yu Gothic Medium"/>
                <a:cs typeface="Arial"/>
                <a:sym typeface="Arial"/>
              </a:rPr>
              <a:t> </a:t>
            </a:r>
            <a:r>
              <a:rPr lang="en-US" altLang="ja-JP" sz="935" b="1" kern="0">
                <a:solidFill>
                  <a:srgbClr val="000000">
                    <a:lumMod val="50000"/>
                    <a:lumOff val="50000"/>
                  </a:srgbClr>
                </a:solidFill>
                <a:latin typeface="Yu Gothic Medium"/>
                <a:ea typeface="Yu Gothic Medium"/>
                <a:cs typeface="Arial"/>
                <a:sym typeface="Arial"/>
              </a:rPr>
              <a:t>Ages: A Population-Based Study. Frontiers in Endocrinology, 13.</a:t>
            </a:r>
            <a:endParaRPr lang="ja-JP" altLang="en-US" sz="818" kern="0">
              <a:solidFill>
                <a:srgbClr val="000000">
                  <a:lumMod val="50000"/>
                  <a:lumOff val="50000"/>
                </a:srgbClr>
              </a:solidFill>
              <a:latin typeface="Arial"/>
              <a:cs typeface="Arial"/>
              <a:sym typeface="Arial"/>
            </a:endParaRPr>
          </a:p>
          <a:p>
            <a:pPr defTabSz="534558">
              <a:buClr>
                <a:srgbClr val="000000"/>
              </a:buClr>
            </a:pPr>
            <a:r>
              <a:rPr lang="ja-JP" altLang="en-US" sz="935" b="1" kern="0">
                <a:solidFill>
                  <a:srgbClr val="000000">
                    <a:lumMod val="50000"/>
                    <a:lumOff val="50000"/>
                  </a:srgbClr>
                </a:solidFill>
                <a:latin typeface="Yu Gothic Medium"/>
                <a:ea typeface="Yu Gothic Medium"/>
                <a:cs typeface="Arial"/>
                <a:sym typeface="Arial"/>
              </a:rPr>
              <a:t>・</a:t>
            </a:r>
            <a:r>
              <a:rPr lang="en" altLang="ja-JP" sz="935" b="1" kern="0">
                <a:solidFill>
                  <a:srgbClr val="000000">
                    <a:lumMod val="50000"/>
                    <a:lumOff val="50000"/>
                  </a:srgbClr>
                </a:solidFill>
                <a:latin typeface="Yu Gothic Medium"/>
                <a:ea typeface="Yu Gothic Medium"/>
                <a:cs typeface="Arial"/>
                <a:sym typeface="Arial"/>
              </a:rPr>
              <a:t>Seiya Orito Æ</a:t>
            </a:r>
            <a:r>
              <a:rPr lang="en" altLang="ja-JP" sz="935" b="1" kern="0">
                <a:solidFill>
                  <a:srgbClr val="FFFFFF">
                    <a:lumMod val="49000"/>
                  </a:srgbClr>
                </a:solidFill>
                <a:latin typeface="Yu Gothic Medium"/>
                <a:ea typeface="Yu Gothic Medium"/>
                <a:cs typeface="Arial"/>
                <a:sym typeface="Arial"/>
              </a:rPr>
              <a:t> Tatsuhiko Kuroda Æ Yoshiko Onoe et al., J Bone Miner Metab 27:698‒704 2009</a:t>
            </a:r>
            <a:endParaRPr lang="en" sz="818" kern="0">
              <a:solidFill>
                <a:srgbClr val="FFFFFF">
                  <a:lumMod val="49000"/>
                </a:srgbClr>
              </a:solidFill>
              <a:latin typeface="Yu Gothic Medium"/>
              <a:ea typeface="Yu Gothic Medium"/>
              <a:cs typeface="Arial"/>
              <a:sym typeface="Arial"/>
            </a:endParaRPr>
          </a:p>
          <a:p>
            <a:pPr defTabSz="534558">
              <a:buClr>
                <a:srgbClr val="000000"/>
              </a:buClr>
            </a:pPr>
            <a:r>
              <a:rPr lang="ja-JP" altLang="en-US" sz="935" b="1" kern="0">
                <a:solidFill>
                  <a:srgbClr val="FFFFFF">
                    <a:lumMod val="49000"/>
                  </a:srgbClr>
                </a:solidFill>
                <a:latin typeface="Yu Gothic Medium" panose="020B0400000000000000" pitchFamily="34" charset="-128"/>
                <a:ea typeface="Yu Gothic Medium" panose="020B0400000000000000" pitchFamily="34" charset="-128"/>
                <a:cs typeface="Arial"/>
                <a:sym typeface="Arial"/>
              </a:rPr>
              <a:t>・</a:t>
            </a:r>
            <a:r>
              <a:rPr lang="en" altLang="ja-JP" sz="935" b="1" kern="0">
                <a:solidFill>
                  <a:srgbClr val="FFFFFF">
                    <a:lumMod val="49000"/>
                  </a:srgbClr>
                </a:solidFill>
                <a:latin typeface="Yu Gothic Medium" panose="020B0400000000000000" pitchFamily="34" charset="-128"/>
                <a:ea typeface="Yu Gothic Medium" panose="020B0400000000000000" pitchFamily="34" charset="-128"/>
                <a:cs typeface="Arial"/>
                <a:sym typeface="Arial"/>
              </a:rPr>
              <a:t>Joan M Lappe, Patrice Watson, Vicente Gilsanz et al. J Bone Miner Res, 30(1</a:t>
            </a:r>
            <a:r>
              <a:rPr lang="en" altLang="ja-JP"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 156‒164, 2015</a:t>
            </a:r>
            <a:endParaRPr lang="en-US" altLang="ja-JP"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endParaRPr>
          </a:p>
        </p:txBody>
      </p:sp>
      <p:pic>
        <p:nvPicPr>
          <p:cNvPr id="8" name="図 7">
            <a:extLst>
              <a:ext uri="{FF2B5EF4-FFF2-40B4-BE49-F238E27FC236}">
                <a16:creationId xmlns:a16="http://schemas.microsoft.com/office/drawing/2014/main" id="{7610AAD9-C862-D5BD-FC5B-A8C633ABD77A}"/>
              </a:ext>
            </a:extLst>
          </p:cNvPr>
          <p:cNvPicPr>
            <a:picLocks noChangeAspect="1"/>
          </p:cNvPicPr>
          <p:nvPr/>
        </p:nvPicPr>
        <p:blipFill>
          <a:blip r:embed="rId4"/>
          <a:stretch>
            <a:fillRect/>
          </a:stretch>
        </p:blipFill>
        <p:spPr>
          <a:xfrm>
            <a:off x="508239" y="2472575"/>
            <a:ext cx="5500443" cy="3132703"/>
          </a:xfrm>
          <a:prstGeom prst="rect">
            <a:avLst/>
          </a:prstGeom>
        </p:spPr>
      </p:pic>
      <p:pic>
        <p:nvPicPr>
          <p:cNvPr id="3" name="図 2">
            <a:extLst>
              <a:ext uri="{FF2B5EF4-FFF2-40B4-BE49-F238E27FC236}">
                <a16:creationId xmlns:a16="http://schemas.microsoft.com/office/drawing/2014/main" id="{0D2D48F6-E730-C51A-0737-FCEF0B164E95}"/>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543513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3746797C-5B46-7B80-1BC8-F95D6FABBE94}"/>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E993043A-95A8-91C4-0094-1C02BE59D987}"/>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pPr>
            <a:r>
              <a:rPr lang="ja-JP" altLang="en-US" sz="2105" b="1" kern="0">
                <a:solidFill>
                  <a:srgbClr val="000000">
                    <a:lumMod val="50000"/>
                    <a:lumOff val="50000"/>
                  </a:srgbClr>
                </a:solidFill>
                <a:latin typeface="Yu Gothic"/>
                <a:ea typeface="Yu Gothic"/>
                <a:cs typeface="Arial"/>
                <a:sym typeface="Arial"/>
              </a:rPr>
              <a:t>　やせ・肥満が与える影響について </a:t>
            </a:r>
            <a:r>
              <a:rPr lang="en-US" altLang="en-US" sz="2105" b="1" kern="0">
                <a:solidFill>
                  <a:srgbClr val="000000">
                    <a:lumMod val="50000"/>
                    <a:lumOff val="50000"/>
                  </a:srgbClr>
                </a:solidFill>
                <a:latin typeface="Yu Gothic"/>
                <a:ea typeface="Yu Gothic"/>
                <a:cs typeface="Arial"/>
                <a:sym typeface="Arial"/>
              </a:rPr>
              <a:t>-</a:t>
            </a:r>
            <a:r>
              <a:rPr lang="ja-JP" altLang="en-US"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Arial"/>
                <a:ea typeface="Yu Gothic"/>
                <a:cs typeface="Arial"/>
                <a:sym typeface="Arial"/>
              </a:rPr>
              <a:t>月経、不妊、骨密度、次世代への影響</a:t>
            </a:r>
            <a:r>
              <a:rPr lang="ja-JP" altLang="en-US" sz="2105" b="1" kern="0">
                <a:solidFill>
                  <a:srgbClr val="000000">
                    <a:lumMod val="50000"/>
                    <a:lumOff val="50000"/>
                  </a:srgbClr>
                </a:solidFill>
                <a:latin typeface="Yu Gothic"/>
                <a:ea typeface="Yu Gothic"/>
                <a:cs typeface="Arial"/>
                <a:sym typeface="Arial"/>
              </a:rPr>
              <a:t>　</a:t>
            </a:r>
          </a:p>
        </p:txBody>
      </p:sp>
      <p:sp>
        <p:nvSpPr>
          <p:cNvPr id="20" name="Google Shape;382;p43">
            <a:extLst>
              <a:ext uri="{FF2B5EF4-FFF2-40B4-BE49-F238E27FC236}">
                <a16:creationId xmlns:a16="http://schemas.microsoft.com/office/drawing/2014/main" id="{57BE3DC7-6932-10E7-7BE7-73208AD0C2C3}"/>
              </a:ext>
            </a:extLst>
          </p:cNvPr>
          <p:cNvSpPr/>
          <p:nvPr/>
        </p:nvSpPr>
        <p:spPr>
          <a:xfrm>
            <a:off x="600706" y="2485867"/>
            <a:ext cx="3934971" cy="1069578"/>
          </a:xfrm>
          <a:prstGeom prst="roundRect">
            <a:avLst>
              <a:gd name="adj" fmla="val 0"/>
            </a:avLst>
          </a:prstGeom>
          <a:noFill/>
          <a:ln w="47625">
            <a:noFill/>
          </a:ln>
        </p:spPr>
        <p:txBody>
          <a:bodyPr spcFirstLastPara="1" wrap="square" lIns="0" tIns="0" rIns="53450" bIns="53450" anchor="ctr" anchorCtr="0">
            <a:noAutofit/>
          </a:bodyPr>
          <a:lstStyle/>
          <a:p>
            <a:pPr defTabSz="534558">
              <a:lnSpc>
                <a:spcPts val="2373"/>
              </a:lnSpc>
              <a:buClr>
                <a:srgbClr val="000000"/>
              </a:buClr>
              <a:buSzPts val="3200"/>
            </a:pPr>
            <a:r>
              <a:rPr lang="ja-JP" altLang="en-US" sz="1637" b="1" kern="0">
                <a:solidFill>
                  <a:srgbClr val="000000">
                    <a:lumMod val="75000"/>
                    <a:lumOff val="25000"/>
                  </a:srgbClr>
                </a:solidFill>
                <a:latin typeface="Yu Gothic" panose="020B0400000000000000" pitchFamily="34" charset="-128"/>
                <a:ea typeface="Yu Gothic" panose="020B0400000000000000" pitchFamily="34" charset="-128"/>
                <a:cs typeface="Calibri"/>
                <a:sym typeface="Calibri"/>
              </a:rPr>
              <a:t>摂取エネルギーが消費エネルギーより</a:t>
            </a:r>
            <a:br>
              <a:rPr lang="en-US" altLang="ja-JP" sz="1637" b="1" kern="0">
                <a:solidFill>
                  <a:srgbClr val="000000">
                    <a:lumMod val="75000"/>
                    <a:lumOff val="25000"/>
                  </a:srgbClr>
                </a:solidFill>
                <a:latin typeface="Yu Gothic" panose="020B0400000000000000" pitchFamily="34" charset="-128"/>
                <a:ea typeface="Yu Gothic" panose="020B0400000000000000" pitchFamily="34" charset="-128"/>
                <a:cs typeface="Calibri"/>
                <a:sym typeface="Calibri"/>
              </a:rPr>
            </a:br>
            <a:r>
              <a:rPr lang="ja-JP" altLang="en-US" sz="1637" b="1" kern="0">
                <a:solidFill>
                  <a:srgbClr val="000000">
                    <a:lumMod val="75000"/>
                    <a:lumOff val="25000"/>
                  </a:srgbClr>
                </a:solidFill>
                <a:latin typeface="Yu Gothic" panose="020B0400000000000000" pitchFamily="34" charset="-128"/>
                <a:ea typeface="Yu Gothic" panose="020B0400000000000000" pitchFamily="34" charset="-128"/>
                <a:cs typeface="Calibri"/>
                <a:sym typeface="Calibri"/>
              </a:rPr>
              <a:t>多く、体脂肪が過剰に蓄積した状態</a:t>
            </a:r>
          </a:p>
        </p:txBody>
      </p:sp>
      <p:sp>
        <p:nvSpPr>
          <p:cNvPr id="11" name="角丸四角形 10">
            <a:extLst>
              <a:ext uri="{FF2B5EF4-FFF2-40B4-BE49-F238E27FC236}">
                <a16:creationId xmlns:a16="http://schemas.microsoft.com/office/drawing/2014/main" id="{D4442051-2D12-8AA7-5FB0-2FBF7A1F404E}"/>
              </a:ext>
            </a:extLst>
          </p:cNvPr>
          <p:cNvSpPr/>
          <p:nvPr/>
        </p:nvSpPr>
        <p:spPr>
          <a:xfrm>
            <a:off x="610399" y="3555446"/>
            <a:ext cx="3637357" cy="1653727"/>
          </a:xfrm>
          <a:prstGeom prst="roundRect">
            <a:avLst>
              <a:gd name="adj" fmla="val 7985"/>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lIns="53459" tIns="0" rIns="53459" bIns="52617" rtlCol="0" anchor="ctr"/>
          <a:lstStyle/>
          <a:p>
            <a:pPr algn="ctr" defTabSz="534558">
              <a:lnSpc>
                <a:spcPct val="150000"/>
              </a:lnSpc>
              <a:buClr>
                <a:srgbClr val="000000"/>
              </a:buClr>
              <a:buSzPts val="3200"/>
            </a:pPr>
            <a:r>
              <a:rPr lang="ja-JP" altLang="en-US" sz="1637" b="1" kern="0">
                <a:solidFill>
                  <a:srgbClr val="000000">
                    <a:lumMod val="75000"/>
                    <a:lumOff val="25000"/>
                  </a:srgbClr>
                </a:solidFill>
                <a:latin typeface="Yu Gothic"/>
                <a:ea typeface="Yu Gothic"/>
                <a:cs typeface="Calibri"/>
                <a:sym typeface="Calibri"/>
              </a:rPr>
              <a:t>こどもの頃の食生活や</a:t>
            </a:r>
            <a:endParaRPr lang="en-US" altLang="ja-JP" sz="1637" b="1" kern="0">
              <a:solidFill>
                <a:srgbClr val="000000">
                  <a:lumMod val="75000"/>
                  <a:lumOff val="25000"/>
                </a:srgbClr>
              </a:solidFill>
              <a:latin typeface="Yu Gothic"/>
              <a:ea typeface="Yu Gothic"/>
              <a:cs typeface="Calibri"/>
              <a:sym typeface="Calibri"/>
            </a:endParaRPr>
          </a:p>
          <a:p>
            <a:pPr algn="ctr" defTabSz="534558">
              <a:lnSpc>
                <a:spcPct val="150000"/>
              </a:lnSpc>
              <a:buClr>
                <a:srgbClr val="000000"/>
              </a:buClr>
              <a:buSzPts val="3200"/>
            </a:pPr>
            <a:r>
              <a:rPr lang="ja-JP" altLang="en-US" sz="1637" b="1" kern="0">
                <a:solidFill>
                  <a:srgbClr val="000000">
                    <a:lumMod val="75000"/>
                    <a:lumOff val="25000"/>
                  </a:srgbClr>
                </a:solidFill>
                <a:latin typeface="Yu Gothic"/>
                <a:ea typeface="Yu Gothic"/>
                <a:cs typeface="Calibri"/>
                <a:sym typeface="Calibri"/>
              </a:rPr>
              <a:t>運動習慣が成人肥満、そして</a:t>
            </a:r>
            <a:endParaRPr lang="en-US" altLang="ja-JP" sz="1637" b="1" kern="0">
              <a:solidFill>
                <a:srgbClr val="000000">
                  <a:lumMod val="75000"/>
                  <a:lumOff val="25000"/>
                </a:srgbClr>
              </a:solidFill>
              <a:latin typeface="Yu Gothic"/>
              <a:ea typeface="Yu Gothic"/>
              <a:cs typeface="Calibri"/>
              <a:sym typeface="Calibri"/>
            </a:endParaRPr>
          </a:p>
          <a:p>
            <a:pPr algn="ctr" defTabSz="534558">
              <a:lnSpc>
                <a:spcPct val="150000"/>
              </a:lnSpc>
              <a:buClr>
                <a:srgbClr val="000000"/>
              </a:buClr>
              <a:buSzPts val="3200"/>
            </a:pPr>
            <a:r>
              <a:rPr lang="ja-JP" altLang="en-US" sz="1637" b="1" kern="0">
                <a:solidFill>
                  <a:srgbClr val="000000">
                    <a:lumMod val="75000"/>
                    <a:lumOff val="25000"/>
                  </a:srgbClr>
                </a:solidFill>
                <a:latin typeface="Yu Gothic"/>
                <a:ea typeface="Yu Gothic"/>
                <a:cs typeface="Calibri"/>
                <a:sym typeface="Calibri"/>
              </a:rPr>
              <a:t>次世代の健康へと</a:t>
            </a:r>
            <a:r>
              <a:rPr lang="ja-JP" altLang="en-US" sz="1637" b="1" kern="0">
                <a:solidFill>
                  <a:srgbClr val="000000">
                    <a:lumMod val="75000"/>
                    <a:lumOff val="25000"/>
                  </a:srgbClr>
                </a:solidFill>
                <a:latin typeface="Yu Gothic" panose="020B0400000000000000" pitchFamily="34" charset="-128"/>
                <a:ea typeface="Yu Gothic" panose="020B0400000000000000" pitchFamily="34" charset="-128"/>
                <a:cs typeface="Calibri"/>
                <a:sym typeface="Calibri"/>
              </a:rPr>
              <a:t>影響する</a:t>
            </a:r>
          </a:p>
        </p:txBody>
      </p:sp>
      <p:pic>
        <p:nvPicPr>
          <p:cNvPr id="4" name="図 3"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66E23A85-BD44-20EC-11A8-112C5DC4D74F}"/>
              </a:ext>
            </a:extLst>
          </p:cNvPr>
          <p:cNvPicPr>
            <a:picLocks noChangeAspect="1"/>
          </p:cNvPicPr>
          <p:nvPr/>
        </p:nvPicPr>
        <p:blipFill>
          <a:blip r:embed="rId3"/>
          <a:stretch>
            <a:fillRect/>
          </a:stretch>
        </p:blipFill>
        <p:spPr>
          <a:xfrm>
            <a:off x="4492207" y="1995989"/>
            <a:ext cx="5561935" cy="3602290"/>
          </a:xfrm>
          <a:prstGeom prst="rect">
            <a:avLst/>
          </a:prstGeom>
        </p:spPr>
      </p:pic>
      <p:sp>
        <p:nvSpPr>
          <p:cNvPr id="3" name="Google Shape;382;p43">
            <a:extLst>
              <a:ext uri="{FF2B5EF4-FFF2-40B4-BE49-F238E27FC236}">
                <a16:creationId xmlns:a16="http://schemas.microsoft.com/office/drawing/2014/main" id="{4CBEF2E0-9425-342F-9959-0D899DED0847}"/>
              </a:ext>
            </a:extLst>
          </p:cNvPr>
          <p:cNvSpPr/>
          <p:nvPr/>
        </p:nvSpPr>
        <p:spPr>
          <a:xfrm>
            <a:off x="831388" y="2198405"/>
            <a:ext cx="3934971" cy="453441"/>
          </a:xfrm>
          <a:prstGeom prst="roundRect">
            <a:avLst>
              <a:gd name="adj" fmla="val 0"/>
            </a:avLst>
          </a:prstGeom>
          <a:noFill/>
          <a:ln w="47625">
            <a:noFill/>
          </a:ln>
        </p:spPr>
        <p:txBody>
          <a:bodyPr spcFirstLastPara="1" wrap="square" lIns="0" tIns="0" rIns="53450" bIns="53450" anchor="ctr" anchorCtr="0">
            <a:noAutofit/>
          </a:bodyPr>
          <a:lstStyle/>
          <a:p>
            <a:pPr defTabSz="534558">
              <a:buClr>
                <a:srgbClr val="000000"/>
              </a:buClr>
              <a:buSzPts val="3200"/>
            </a:pPr>
            <a:r>
              <a:rPr lang="ja-JP" altLang="en-US" sz="1871" b="1" kern="0">
                <a:solidFill>
                  <a:srgbClr val="000000">
                    <a:lumMod val="75000"/>
                    <a:lumOff val="25000"/>
                  </a:srgbClr>
                </a:solidFill>
                <a:latin typeface="Yu Gothic" panose="020B0400000000000000" pitchFamily="34" charset="-128"/>
                <a:ea typeface="Yu Gothic" panose="020B0400000000000000" pitchFamily="34" charset="-128"/>
                <a:cs typeface="Calibri"/>
                <a:sym typeface="Calibri"/>
              </a:rPr>
              <a:t>肥満とは</a:t>
            </a:r>
          </a:p>
        </p:txBody>
      </p:sp>
      <p:sp>
        <p:nvSpPr>
          <p:cNvPr id="6" name="正方形/長方形 5">
            <a:extLst>
              <a:ext uri="{FF2B5EF4-FFF2-40B4-BE49-F238E27FC236}">
                <a16:creationId xmlns:a16="http://schemas.microsoft.com/office/drawing/2014/main" id="{E5BB1F3C-5CF9-5717-C25A-F24EEDD3A7FA}"/>
              </a:ext>
            </a:extLst>
          </p:cNvPr>
          <p:cNvSpPr/>
          <p:nvPr/>
        </p:nvSpPr>
        <p:spPr>
          <a:xfrm>
            <a:off x="600706" y="2217552"/>
            <a:ext cx="66850" cy="349202"/>
          </a:xfrm>
          <a:prstGeom prst="rect">
            <a:avLst/>
          </a:prstGeom>
          <a:solidFill>
            <a:srgbClr val="5DC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34558">
              <a:buClr>
                <a:srgbClr val="000000"/>
              </a:buClr>
            </a:pPr>
            <a:endParaRPr kumimoji="1" lang="ja-JP" altLang="en-US" sz="818" kern="0">
              <a:solidFill>
                <a:srgbClr val="FFFFFF"/>
              </a:solidFill>
              <a:latin typeface="Arial"/>
              <a:ea typeface="ＭＳ Ｐゴシック" panose="020B0600070205080204" pitchFamily="50" charset="-128"/>
              <a:sym typeface="Arial"/>
            </a:endParaRPr>
          </a:p>
        </p:txBody>
      </p:sp>
      <p:sp>
        <p:nvSpPr>
          <p:cNvPr id="8" name="テキスト ボックス 7">
            <a:extLst>
              <a:ext uri="{FF2B5EF4-FFF2-40B4-BE49-F238E27FC236}">
                <a16:creationId xmlns:a16="http://schemas.microsoft.com/office/drawing/2014/main" id="{A06BE0EB-982F-2CD2-25BE-459C7C09D94C}"/>
              </a:ext>
            </a:extLst>
          </p:cNvPr>
          <p:cNvSpPr txBox="1"/>
          <p:nvPr/>
        </p:nvSpPr>
        <p:spPr>
          <a:xfrm>
            <a:off x="577732" y="5971770"/>
            <a:ext cx="9596102" cy="485639"/>
          </a:xfrm>
          <a:prstGeom prst="rect">
            <a:avLst/>
          </a:prstGeom>
          <a:noFill/>
        </p:spPr>
        <p:txBody>
          <a:bodyPr wrap="square" lIns="53459" tIns="26730" rIns="53459" bIns="26730" anchor="t">
            <a:spAutoFit/>
          </a:bodyPr>
          <a:lstStyle/>
          <a:p>
            <a:pPr defTabSz="534558">
              <a:buClr>
                <a:srgbClr val="000000"/>
              </a:buClr>
            </a:pPr>
            <a:r>
              <a:rPr lang="ja-JP" altLang="en-US" sz="935" b="1" kern="0">
                <a:solidFill>
                  <a:srgbClr val="FFFFFF">
                    <a:lumMod val="49000"/>
                  </a:srgbClr>
                </a:solidFill>
                <a:latin typeface="Yu Gothic Medium" panose="020B0400000000000000" pitchFamily="34" charset="-128"/>
                <a:ea typeface="Yu Gothic Medium" panose="020B0400000000000000" pitchFamily="34" charset="-128"/>
                <a:cs typeface="Arial"/>
                <a:sym typeface="Arial"/>
              </a:rPr>
              <a:t>出典：</a:t>
            </a:r>
            <a:endParaRPr lang="en-US" altLang="ja-JP" sz="935" b="1" kern="0">
              <a:solidFill>
                <a:srgbClr val="FFFFFF">
                  <a:lumMod val="49000"/>
                </a:srgbClr>
              </a:solidFill>
              <a:latin typeface="Yu Gothic Medium" panose="020B0400000000000000" pitchFamily="34" charset="-128"/>
              <a:ea typeface="Yu Gothic Medium" panose="020B0400000000000000" pitchFamily="34" charset="-128"/>
              <a:cs typeface="Arial"/>
              <a:sym typeface="Arial"/>
            </a:endParaRPr>
          </a:p>
          <a:p>
            <a:pPr defTabSz="534558">
              <a:buClr>
                <a:srgbClr val="000000"/>
              </a:buClr>
            </a:pPr>
            <a:r>
              <a:rPr lang="ja-JP" altLang="en-US" sz="935" b="1" kern="0">
                <a:solidFill>
                  <a:srgbClr val="FFFFFF">
                    <a:lumMod val="49000"/>
                  </a:srgbClr>
                </a:solidFill>
                <a:latin typeface="Yu Gothic Medium" panose="020B0400000000000000" pitchFamily="34" charset="-128"/>
                <a:ea typeface="Yu Gothic Medium" panose="020B0400000000000000" pitchFamily="34" charset="-128"/>
                <a:cs typeface="Arial"/>
                <a:sym typeface="Arial"/>
              </a:rPr>
              <a:t>・</a:t>
            </a:r>
            <a:r>
              <a:rPr lang="en-US" altLang="ja-JP" sz="935" b="1" kern="0">
                <a:solidFill>
                  <a:srgbClr val="FFFFFF">
                    <a:lumMod val="49000"/>
                  </a:srgbClr>
                </a:solidFill>
                <a:latin typeface="Yu Gothic Medium" panose="020B0400000000000000" pitchFamily="34" charset="-128"/>
                <a:ea typeface="Yu Gothic Medium" panose="020B0400000000000000" pitchFamily="34" charset="-128"/>
                <a:cs typeface="Arial"/>
                <a:sym typeface="Arial"/>
              </a:rPr>
              <a:t>Nagasaki K, et al., Obese Japanese children have low bone mineral</a:t>
            </a:r>
            <a:r>
              <a:rPr lang="ja-JP" altLang="en-US" sz="935" b="1" kern="0">
                <a:solidFill>
                  <a:srgbClr val="FFFFFF">
                    <a:lumMod val="49000"/>
                  </a:srgbClr>
                </a:solidFill>
                <a:latin typeface="Yu Gothic Medium" panose="020B0400000000000000" pitchFamily="34" charset="-128"/>
                <a:ea typeface="Yu Gothic Medium" panose="020B0400000000000000" pitchFamily="34" charset="-128"/>
                <a:cs typeface="Arial"/>
                <a:sym typeface="Arial"/>
              </a:rPr>
              <a:t> </a:t>
            </a:r>
            <a:r>
              <a:rPr lang="en-US" altLang="ja-JP" sz="935" b="1" kern="0">
                <a:solidFill>
                  <a:srgbClr val="FFFFFF">
                    <a:lumMod val="49000"/>
                  </a:srgbClr>
                </a:solidFill>
                <a:latin typeface="Yu Gothic Medium" panose="020B0400000000000000" pitchFamily="34" charset="-128"/>
                <a:ea typeface="Yu Gothic Medium" panose="020B0400000000000000" pitchFamily="34" charset="-128"/>
                <a:cs typeface="Arial"/>
                <a:sym typeface="Arial"/>
              </a:rPr>
              <a:t>density after puberty. J Bone Miner </a:t>
            </a:r>
            <a:r>
              <a:rPr lang="en-US" altLang="ja-JP" sz="935" b="1" kern="0" err="1">
                <a:solidFill>
                  <a:srgbClr val="FFFFFF">
                    <a:lumMod val="49000"/>
                  </a:srgbClr>
                </a:solidFill>
                <a:latin typeface="Yu Gothic Medium" panose="020B0400000000000000" pitchFamily="34" charset="-128"/>
                <a:ea typeface="Yu Gothic Medium" panose="020B0400000000000000" pitchFamily="34" charset="-128"/>
                <a:cs typeface="Arial"/>
                <a:sym typeface="Arial"/>
              </a:rPr>
              <a:t>Metab</a:t>
            </a:r>
            <a:r>
              <a:rPr lang="en-US" altLang="ja-JP" sz="935" b="1" kern="0">
                <a:solidFill>
                  <a:srgbClr val="FFFFFF">
                    <a:lumMod val="49000"/>
                  </a:srgbClr>
                </a:solidFill>
                <a:latin typeface="Yu Gothic Medium" panose="020B0400000000000000" pitchFamily="34" charset="-128"/>
                <a:ea typeface="Yu Gothic Medium" panose="020B0400000000000000" pitchFamily="34" charset="-128"/>
                <a:cs typeface="Arial"/>
                <a:sym typeface="Arial"/>
              </a:rPr>
              <a:t>, 2004; 22: 376-81</a:t>
            </a:r>
          </a:p>
          <a:p>
            <a:pPr defTabSz="534558">
              <a:buClr>
                <a:srgbClr val="000000"/>
              </a:buClr>
            </a:pPr>
            <a:r>
              <a:rPr lang="ja-JP" altLang="en-US" sz="935" b="1" kern="0">
                <a:solidFill>
                  <a:srgbClr val="FFFFFF">
                    <a:lumMod val="49000"/>
                  </a:srgbClr>
                </a:solidFill>
                <a:latin typeface="Yu Gothic Medium" panose="020B0400000000000000" pitchFamily="34" charset="-128"/>
                <a:ea typeface="Yu Gothic Medium" panose="020B0400000000000000" pitchFamily="34" charset="-128"/>
                <a:cs typeface="Arial"/>
                <a:sym typeface="Arial"/>
              </a:rPr>
              <a:t>・</a:t>
            </a:r>
            <a:r>
              <a:rPr lang="en-US" altLang="ja-JP" sz="935" b="1" kern="0">
                <a:solidFill>
                  <a:srgbClr val="FFFFFF">
                    <a:lumMod val="49000"/>
                  </a:srgbClr>
                </a:solidFill>
                <a:latin typeface="Yu Gothic Medium" panose="020B0400000000000000" pitchFamily="34" charset="-128"/>
                <a:ea typeface="Yu Gothic Medium" panose="020B0400000000000000" pitchFamily="34" charset="-128"/>
                <a:cs typeface="Arial"/>
                <a:sym typeface="Arial"/>
              </a:rPr>
              <a:t>Catalano PM, et al., Is it time to revisit the Pedersen hypothesis in the face of the obesity </a:t>
            </a:r>
            <a:r>
              <a:rPr lang="en-US" altLang="ja-JP" sz="935" b="1" kern="0" err="1">
                <a:solidFill>
                  <a:srgbClr val="FFFFFF">
                    <a:lumMod val="49000"/>
                  </a:srgbClr>
                </a:solidFill>
                <a:latin typeface="Yu Gothic Medium" panose="020B0400000000000000" pitchFamily="34" charset="-128"/>
                <a:ea typeface="Yu Gothic Medium" panose="020B0400000000000000" pitchFamily="34" charset="-128"/>
                <a:cs typeface="Arial"/>
                <a:sym typeface="Arial"/>
              </a:rPr>
              <a:t>epidemic?Am</a:t>
            </a:r>
            <a:r>
              <a:rPr lang="en-US" altLang="ja-JP" sz="935" b="1" kern="0">
                <a:solidFill>
                  <a:srgbClr val="FFFFFF">
                    <a:lumMod val="49000"/>
                  </a:srgbClr>
                </a:solidFill>
                <a:latin typeface="Yu Gothic Medium" panose="020B0400000000000000" pitchFamily="34" charset="-128"/>
                <a:ea typeface="Yu Gothic Medium" panose="020B0400000000000000" pitchFamily="34" charset="-128"/>
                <a:cs typeface="Arial"/>
                <a:sym typeface="Arial"/>
              </a:rPr>
              <a:t> J </a:t>
            </a:r>
            <a:r>
              <a:rPr lang="en-US" altLang="ja-JP" sz="935" b="1" kern="0" err="1">
                <a:solidFill>
                  <a:srgbClr val="FFFFFF">
                    <a:lumMod val="49000"/>
                  </a:srgbClr>
                </a:solidFill>
                <a:latin typeface="Yu Gothic Medium" panose="020B0400000000000000" pitchFamily="34" charset="-128"/>
                <a:ea typeface="Yu Gothic Medium" panose="020B0400000000000000" pitchFamily="34" charset="-128"/>
                <a:cs typeface="Arial"/>
                <a:sym typeface="Arial"/>
              </a:rPr>
              <a:t>Obstet</a:t>
            </a:r>
            <a:r>
              <a:rPr lang="en-US" altLang="ja-JP" sz="935" b="1" kern="0">
                <a:solidFill>
                  <a:srgbClr val="FFFFFF">
                    <a:lumMod val="49000"/>
                  </a:srgbClr>
                </a:solidFill>
                <a:latin typeface="Yu Gothic Medium" panose="020B0400000000000000" pitchFamily="34" charset="-128"/>
                <a:ea typeface="Yu Gothic Medium" panose="020B0400000000000000" pitchFamily="34" charset="-128"/>
                <a:cs typeface="Arial"/>
                <a:sym typeface="Arial"/>
              </a:rPr>
              <a:t> </a:t>
            </a:r>
            <a:r>
              <a:rPr lang="en-US" altLang="ja-JP" sz="935" b="1" kern="0" err="1">
                <a:solidFill>
                  <a:srgbClr val="FFFFFF">
                    <a:lumMod val="49000"/>
                  </a:srgbClr>
                </a:solidFill>
                <a:latin typeface="Yu Gothic Medium" panose="020B0400000000000000" pitchFamily="34" charset="-128"/>
                <a:ea typeface="Yu Gothic Medium" panose="020B0400000000000000" pitchFamily="34" charset="-128"/>
                <a:cs typeface="Arial"/>
                <a:sym typeface="Arial"/>
              </a:rPr>
              <a:t>Gynecol</a:t>
            </a:r>
            <a:r>
              <a:rPr lang="en-US" altLang="ja-JP" sz="935" b="1" kern="0">
                <a:solidFill>
                  <a:srgbClr val="FFFFFF">
                    <a:lumMod val="49000"/>
                  </a:srgbClr>
                </a:solidFill>
                <a:latin typeface="Yu Gothic Medium" panose="020B0400000000000000" pitchFamily="34" charset="-128"/>
                <a:ea typeface="Yu Gothic Medium" panose="020B0400000000000000" pitchFamily="34" charset="-128"/>
                <a:cs typeface="Arial"/>
                <a:sym typeface="Arial"/>
              </a:rPr>
              <a:t>, 2011; 204:479-87</a:t>
            </a:r>
          </a:p>
        </p:txBody>
      </p:sp>
      <p:pic>
        <p:nvPicPr>
          <p:cNvPr id="5" name="図 4">
            <a:extLst>
              <a:ext uri="{FF2B5EF4-FFF2-40B4-BE49-F238E27FC236}">
                <a16:creationId xmlns:a16="http://schemas.microsoft.com/office/drawing/2014/main" id="{82E2D2EF-2571-69F5-AE8B-977C5C58F734}"/>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8800164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C5D82805-55E7-9FB8-6695-8AD16BC5B645}"/>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44A27158-DBF8-BFC7-A536-9B4C6B3DB4A5}"/>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pPr>
            <a:r>
              <a:rPr lang="ja-JP" altLang="en-US" sz="2105" b="1" kern="0">
                <a:solidFill>
                  <a:srgbClr val="000000">
                    <a:lumMod val="50000"/>
                    <a:lumOff val="50000"/>
                  </a:srgbClr>
                </a:solidFill>
                <a:latin typeface="Yu Gothic"/>
                <a:ea typeface="Yu Gothic"/>
                <a:cs typeface="Arial"/>
                <a:sym typeface="Arial"/>
              </a:rPr>
              <a:t>　やせ・肥満が与える影響について </a:t>
            </a:r>
            <a:r>
              <a:rPr lang="en-US" altLang="en-US"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Arial"/>
                <a:ea typeface="Yu Gothic"/>
                <a:cs typeface="Arial"/>
                <a:sym typeface="Arial"/>
              </a:rPr>
              <a:t>月経、不妊、骨密度、次世代への影響</a:t>
            </a:r>
          </a:p>
        </p:txBody>
      </p:sp>
      <p:sp>
        <p:nvSpPr>
          <p:cNvPr id="4" name="Google Shape;382;p43">
            <a:extLst>
              <a:ext uri="{FF2B5EF4-FFF2-40B4-BE49-F238E27FC236}">
                <a16:creationId xmlns:a16="http://schemas.microsoft.com/office/drawing/2014/main" id="{B25964EE-9BAB-6AC7-12FA-34CBE8B7E9DB}"/>
              </a:ext>
            </a:extLst>
          </p:cNvPr>
          <p:cNvSpPr/>
          <p:nvPr/>
        </p:nvSpPr>
        <p:spPr>
          <a:xfrm>
            <a:off x="569840" y="1767709"/>
            <a:ext cx="4073079" cy="424795"/>
          </a:xfrm>
          <a:prstGeom prst="roundRect">
            <a:avLst>
              <a:gd name="adj" fmla="val 50000"/>
            </a:avLst>
          </a:prstGeom>
          <a:solidFill>
            <a:srgbClr val="5DC2D0">
              <a:alpha val="12000"/>
            </a:srgbClr>
          </a:solidFill>
          <a:ln>
            <a:noFill/>
          </a:ln>
        </p:spPr>
        <p:txBody>
          <a:bodyPr spcFirstLastPara="1" wrap="square" lIns="147328" tIns="53450" rIns="53450" bIns="53450" anchor="ctr" anchorCtr="0">
            <a:noAutofit/>
          </a:bodyPr>
          <a:lstStyle/>
          <a:p>
            <a:pPr algn="ctr" defTabSz="534558">
              <a:lnSpc>
                <a:spcPct val="115000"/>
              </a:lnSpc>
              <a:buClr>
                <a:srgbClr val="000000"/>
              </a:buClr>
            </a:pPr>
            <a:r>
              <a:rPr lang="ja-JP" altLang="en-US" sz="1637" b="1" kern="0">
                <a:solidFill>
                  <a:srgbClr val="5DC2D0"/>
                </a:solidFill>
                <a:latin typeface="Yu Gothic"/>
                <a:ea typeface="Yu Gothic"/>
                <a:cs typeface="Kosugi"/>
                <a:sym typeface="Kosugi"/>
              </a:rPr>
              <a:t>肥満もやせも母児合併症が増加</a:t>
            </a:r>
            <a:endParaRPr lang="ja-JP" altLang="en" sz="1637" b="1" kern="0">
              <a:solidFill>
                <a:srgbClr val="5DC2D0"/>
              </a:solidFill>
              <a:latin typeface="Yu Gothic"/>
              <a:ea typeface="Yu Gothic"/>
              <a:cs typeface="Kosugi"/>
              <a:sym typeface="Kosugi"/>
            </a:endParaRPr>
          </a:p>
        </p:txBody>
      </p:sp>
      <p:sp>
        <p:nvSpPr>
          <p:cNvPr id="20" name="Google Shape;382;p43">
            <a:extLst>
              <a:ext uri="{FF2B5EF4-FFF2-40B4-BE49-F238E27FC236}">
                <a16:creationId xmlns:a16="http://schemas.microsoft.com/office/drawing/2014/main" id="{46DDB19D-2B91-75F6-412D-2E61E94BB7A3}"/>
              </a:ext>
            </a:extLst>
          </p:cNvPr>
          <p:cNvSpPr/>
          <p:nvPr/>
        </p:nvSpPr>
        <p:spPr>
          <a:xfrm>
            <a:off x="408700" y="2366355"/>
            <a:ext cx="4498362" cy="714690"/>
          </a:xfrm>
          <a:prstGeom prst="roundRect">
            <a:avLst>
              <a:gd name="adj" fmla="val 0"/>
            </a:avLst>
          </a:prstGeom>
          <a:noFill/>
          <a:ln w="47625">
            <a:noFill/>
          </a:ln>
        </p:spPr>
        <p:txBody>
          <a:bodyPr spcFirstLastPara="1" wrap="square" lIns="0" tIns="0" rIns="53450" bIns="53450" anchor="ctr" anchorCtr="0">
            <a:noAutofit/>
          </a:bodyPr>
          <a:lstStyle/>
          <a:p>
            <a:pPr algn="ctr" defTabSz="534558">
              <a:lnSpc>
                <a:spcPct val="80000"/>
              </a:lnSpc>
              <a:spcBef>
                <a:spcPts val="702"/>
              </a:spcBef>
              <a:buClr>
                <a:srgbClr val="000000"/>
              </a:buClr>
              <a:buSzPts val="3000"/>
            </a:pPr>
            <a:r>
              <a:rPr lang="en-US" altLang="ja-JP" sz="1637" b="1" kern="0">
                <a:solidFill>
                  <a:srgbClr val="000000">
                    <a:lumMod val="75000"/>
                    <a:lumOff val="25000"/>
                  </a:srgbClr>
                </a:solidFill>
                <a:latin typeface="Yu Gothic"/>
                <a:ea typeface="Yu Gothic"/>
                <a:cs typeface="Arial"/>
                <a:sym typeface="Arial"/>
              </a:rPr>
              <a:t>BMI</a:t>
            </a:r>
            <a:r>
              <a:rPr lang="ja-JP" altLang="en-US" sz="1637" b="1" kern="0">
                <a:solidFill>
                  <a:srgbClr val="000000">
                    <a:lumMod val="75000"/>
                    <a:lumOff val="25000"/>
                  </a:srgbClr>
                </a:solidFill>
                <a:latin typeface="Yu Gothic"/>
                <a:ea typeface="Yu Gothic"/>
                <a:cs typeface="Arial"/>
                <a:sym typeface="Arial"/>
              </a:rPr>
              <a:t>が高くなるほど、妊娠高血圧症候群や</a:t>
            </a:r>
          </a:p>
          <a:p>
            <a:pPr algn="ctr" defTabSz="534558">
              <a:lnSpc>
                <a:spcPct val="80000"/>
              </a:lnSpc>
              <a:spcBef>
                <a:spcPts val="702"/>
              </a:spcBef>
              <a:buClr>
                <a:srgbClr val="000000"/>
              </a:buClr>
            </a:pPr>
            <a:r>
              <a:rPr lang="ja-JP" altLang="en-US" sz="1637" b="1" kern="0">
                <a:solidFill>
                  <a:srgbClr val="000000">
                    <a:lumMod val="75000"/>
                    <a:lumOff val="25000"/>
                  </a:srgbClr>
                </a:solidFill>
                <a:latin typeface="Yu Gothic"/>
                <a:ea typeface="Yu Gothic"/>
                <a:cs typeface="Arial"/>
                <a:sym typeface="Arial"/>
              </a:rPr>
              <a:t>妊娠糖尿病などのリスクが高まる</a:t>
            </a:r>
            <a:endParaRPr lang="ja-JP" altLang="en-US" sz="1637" kern="0">
              <a:solidFill>
                <a:srgbClr val="000000">
                  <a:lumMod val="75000"/>
                  <a:lumOff val="25000"/>
                </a:srgbClr>
              </a:solidFill>
              <a:latin typeface="Arial"/>
              <a:cs typeface="Arial"/>
              <a:sym typeface="Arial"/>
            </a:endParaRPr>
          </a:p>
        </p:txBody>
      </p:sp>
      <p:sp>
        <p:nvSpPr>
          <p:cNvPr id="7" name="Google Shape;382;p43">
            <a:extLst>
              <a:ext uri="{FF2B5EF4-FFF2-40B4-BE49-F238E27FC236}">
                <a16:creationId xmlns:a16="http://schemas.microsoft.com/office/drawing/2014/main" id="{AC779A33-07D0-B255-68BC-5178EEE6A51E}"/>
              </a:ext>
            </a:extLst>
          </p:cNvPr>
          <p:cNvSpPr/>
          <p:nvPr/>
        </p:nvSpPr>
        <p:spPr>
          <a:xfrm>
            <a:off x="5687796" y="1767709"/>
            <a:ext cx="4073079" cy="424795"/>
          </a:xfrm>
          <a:prstGeom prst="roundRect">
            <a:avLst>
              <a:gd name="adj" fmla="val 50000"/>
            </a:avLst>
          </a:prstGeom>
          <a:solidFill>
            <a:srgbClr val="5DC2D0">
              <a:alpha val="12000"/>
            </a:srgbClr>
          </a:solidFill>
          <a:ln>
            <a:noFill/>
          </a:ln>
        </p:spPr>
        <p:txBody>
          <a:bodyPr spcFirstLastPara="1" wrap="square" lIns="147328" tIns="53450" rIns="53450" bIns="53450" anchor="ctr" anchorCtr="0">
            <a:noAutofit/>
          </a:bodyPr>
          <a:lstStyle/>
          <a:p>
            <a:pPr algn="ctr" defTabSz="534558">
              <a:lnSpc>
                <a:spcPct val="115000"/>
              </a:lnSpc>
              <a:buClr>
                <a:srgbClr val="000000"/>
              </a:buClr>
            </a:pPr>
            <a:r>
              <a:rPr lang="ja-JP" altLang="en-US" sz="1637" b="1" kern="0">
                <a:solidFill>
                  <a:srgbClr val="5DC2D0"/>
                </a:solidFill>
                <a:latin typeface="Yu Gothic"/>
                <a:ea typeface="Yu Gothic"/>
                <a:cs typeface="Kosugi"/>
                <a:sym typeface="Kosugi"/>
              </a:rPr>
              <a:t>肥満者の割合</a:t>
            </a:r>
          </a:p>
        </p:txBody>
      </p:sp>
      <p:sp>
        <p:nvSpPr>
          <p:cNvPr id="14" name="Google Shape;382;p43">
            <a:extLst>
              <a:ext uri="{FF2B5EF4-FFF2-40B4-BE49-F238E27FC236}">
                <a16:creationId xmlns:a16="http://schemas.microsoft.com/office/drawing/2014/main" id="{785798F1-0310-07CF-02C4-02728636B2BC}"/>
              </a:ext>
            </a:extLst>
          </p:cNvPr>
          <p:cNvSpPr/>
          <p:nvPr/>
        </p:nvSpPr>
        <p:spPr>
          <a:xfrm>
            <a:off x="5148190" y="2366355"/>
            <a:ext cx="5120923" cy="714690"/>
          </a:xfrm>
          <a:prstGeom prst="roundRect">
            <a:avLst>
              <a:gd name="adj" fmla="val 0"/>
            </a:avLst>
          </a:prstGeom>
          <a:noFill/>
          <a:ln w="47625">
            <a:noFill/>
          </a:ln>
        </p:spPr>
        <p:txBody>
          <a:bodyPr spcFirstLastPara="1" wrap="square" lIns="0" tIns="0" rIns="53450" bIns="53450" anchor="ctr" anchorCtr="0">
            <a:noAutofit/>
          </a:bodyPr>
          <a:lstStyle/>
          <a:p>
            <a:pPr algn="ctr" defTabSz="534558">
              <a:lnSpc>
                <a:spcPct val="80000"/>
              </a:lnSpc>
              <a:spcBef>
                <a:spcPts val="702"/>
              </a:spcBef>
              <a:buClr>
                <a:srgbClr val="000000"/>
              </a:buClr>
              <a:buSzPts val="3000"/>
            </a:pPr>
            <a:r>
              <a:rPr lang="en-US" altLang="ja-JP" sz="1637"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rPr>
              <a:t>20</a:t>
            </a:r>
            <a:r>
              <a:rPr lang="ja-JP" altLang="en-US" sz="1637"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rPr>
              <a:t>代女性で</a:t>
            </a:r>
            <a:r>
              <a:rPr lang="en-US" altLang="ja-JP" sz="1637" b="1" kern="0">
                <a:solidFill>
                  <a:srgbClr val="000000">
                    <a:lumMod val="75000"/>
                    <a:lumOff val="25000"/>
                  </a:srgbClr>
                </a:solidFill>
                <a:highlight>
                  <a:srgbClr val="F9FACD"/>
                </a:highlight>
                <a:latin typeface="Yu Gothic" panose="020B0400000000000000" pitchFamily="34" charset="-128"/>
                <a:ea typeface="Yu Gothic" panose="020B0400000000000000" pitchFamily="34" charset="-128"/>
                <a:cs typeface="Arial"/>
                <a:sym typeface="Arial"/>
              </a:rPr>
              <a:t>11.8%</a:t>
            </a:r>
            <a:r>
              <a:rPr lang="ja-JP" altLang="en-US" sz="1637"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rPr>
              <a:t>、</a:t>
            </a:r>
          </a:p>
          <a:p>
            <a:pPr algn="ctr" defTabSz="534558">
              <a:lnSpc>
                <a:spcPct val="80000"/>
              </a:lnSpc>
              <a:spcBef>
                <a:spcPts val="702"/>
              </a:spcBef>
              <a:buClr>
                <a:srgbClr val="000000"/>
              </a:buClr>
              <a:buSzPts val="3000"/>
            </a:pPr>
            <a:r>
              <a:rPr lang="en-US" altLang="ja-JP" sz="1637"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rPr>
              <a:t>30</a:t>
            </a:r>
            <a:r>
              <a:rPr lang="ja-JP" altLang="en-US" sz="1637"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rPr>
              <a:t>代女性で</a:t>
            </a:r>
            <a:r>
              <a:rPr lang="en-US" altLang="ja-JP" sz="1637" b="1" kern="0">
                <a:solidFill>
                  <a:srgbClr val="000000">
                    <a:lumMod val="75000"/>
                    <a:lumOff val="25000"/>
                  </a:srgbClr>
                </a:solidFill>
                <a:highlight>
                  <a:srgbClr val="F9FACD"/>
                </a:highlight>
                <a:latin typeface="Yu Gothic" panose="020B0400000000000000" pitchFamily="34" charset="-128"/>
                <a:ea typeface="Yu Gothic" panose="020B0400000000000000" pitchFamily="34" charset="-128"/>
                <a:cs typeface="Arial"/>
                <a:sym typeface="Arial"/>
              </a:rPr>
              <a:t>12.4%</a:t>
            </a:r>
            <a:r>
              <a:rPr lang="ja-JP" altLang="en-US" sz="1637"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rPr>
              <a:t>が肥満に該当</a:t>
            </a:r>
          </a:p>
        </p:txBody>
      </p:sp>
      <p:sp>
        <p:nvSpPr>
          <p:cNvPr id="10" name="Google Shape;382;p43">
            <a:extLst>
              <a:ext uri="{FF2B5EF4-FFF2-40B4-BE49-F238E27FC236}">
                <a16:creationId xmlns:a16="http://schemas.microsoft.com/office/drawing/2014/main" id="{D08D0CCC-5470-71EF-364D-350A387479DB}"/>
              </a:ext>
            </a:extLst>
          </p:cNvPr>
          <p:cNvSpPr/>
          <p:nvPr/>
        </p:nvSpPr>
        <p:spPr>
          <a:xfrm>
            <a:off x="5807644" y="3034330"/>
            <a:ext cx="4073079" cy="714690"/>
          </a:xfrm>
          <a:prstGeom prst="roundRect">
            <a:avLst>
              <a:gd name="adj" fmla="val 0"/>
            </a:avLst>
          </a:prstGeom>
          <a:noFill/>
          <a:ln w="47625">
            <a:noFill/>
          </a:ln>
        </p:spPr>
        <p:txBody>
          <a:bodyPr spcFirstLastPara="1" wrap="square" lIns="0" tIns="0" rIns="53450" bIns="53450" anchor="ctr" anchorCtr="0">
            <a:noAutofit/>
          </a:bodyPr>
          <a:lstStyle/>
          <a:p>
            <a:pPr defTabSz="534558">
              <a:lnSpc>
                <a:spcPct val="80000"/>
              </a:lnSpc>
              <a:spcBef>
                <a:spcPts val="702"/>
              </a:spcBef>
              <a:buClr>
                <a:srgbClr val="000000"/>
              </a:buClr>
              <a:buSzPts val="3000"/>
            </a:pPr>
            <a:r>
              <a:rPr lang="ja-JP" altLang="en-US" sz="1052" b="1" kern="0">
                <a:solidFill>
                  <a:srgbClr val="000000">
                    <a:lumMod val="75000"/>
                    <a:lumOff val="25000"/>
                  </a:srgbClr>
                </a:solidFill>
                <a:latin typeface="Yu Gothic"/>
                <a:ea typeface="Yu Gothic"/>
                <a:cs typeface="Arial"/>
                <a:sym typeface="Arial"/>
              </a:rPr>
              <a:t>肥満者（</a:t>
            </a:r>
            <a:r>
              <a:rPr lang="en-US" altLang="ja-JP" sz="1052" b="1" kern="0">
                <a:solidFill>
                  <a:srgbClr val="000000">
                    <a:lumMod val="75000"/>
                    <a:lumOff val="25000"/>
                  </a:srgbClr>
                </a:solidFill>
                <a:latin typeface="Yu Gothic"/>
                <a:ea typeface="Yu Gothic"/>
                <a:cs typeface="Arial"/>
                <a:sym typeface="Arial"/>
              </a:rPr>
              <a:t>BMI≧25 kg/㎡</a:t>
            </a:r>
            <a:r>
              <a:rPr lang="ja-JP" altLang="en-US" sz="1052" b="1" kern="0">
                <a:solidFill>
                  <a:srgbClr val="000000">
                    <a:lumMod val="75000"/>
                    <a:lumOff val="25000"/>
                  </a:srgbClr>
                </a:solidFill>
                <a:latin typeface="Yu Gothic"/>
                <a:ea typeface="Yu Gothic"/>
                <a:cs typeface="Arial"/>
                <a:sym typeface="Arial"/>
              </a:rPr>
              <a:t>）の割合（</a:t>
            </a:r>
            <a:r>
              <a:rPr lang="en-US" altLang="ja-JP" sz="1052" b="1" kern="0">
                <a:solidFill>
                  <a:srgbClr val="000000">
                    <a:lumMod val="75000"/>
                    <a:lumOff val="25000"/>
                  </a:srgbClr>
                </a:solidFill>
                <a:latin typeface="Yu Gothic"/>
                <a:ea typeface="Yu Gothic"/>
                <a:cs typeface="Arial"/>
                <a:sym typeface="Arial"/>
              </a:rPr>
              <a:t>20</a:t>
            </a:r>
            <a:r>
              <a:rPr lang="ja-JP" altLang="en-US" sz="1052" b="1" kern="0">
                <a:solidFill>
                  <a:srgbClr val="000000">
                    <a:lumMod val="75000"/>
                    <a:lumOff val="25000"/>
                  </a:srgbClr>
                </a:solidFill>
                <a:latin typeface="Yu Gothic"/>
                <a:ea typeface="Yu Gothic"/>
                <a:cs typeface="Arial"/>
                <a:sym typeface="Arial"/>
              </a:rPr>
              <a:t>歳以上、性・年齢階級別） </a:t>
            </a:r>
          </a:p>
        </p:txBody>
      </p:sp>
      <p:pic>
        <p:nvPicPr>
          <p:cNvPr id="15" name="図 14" descr="グラフ, 棒グラフ&#10;&#10;AI 生成コンテンツは誤りを含む可能性があります。">
            <a:extLst>
              <a:ext uri="{FF2B5EF4-FFF2-40B4-BE49-F238E27FC236}">
                <a16:creationId xmlns:a16="http://schemas.microsoft.com/office/drawing/2014/main" id="{A29716BA-94B1-784B-4C77-60C24E13FA70}"/>
              </a:ext>
            </a:extLst>
          </p:cNvPr>
          <p:cNvPicPr>
            <a:picLocks noChangeAspect="1"/>
          </p:cNvPicPr>
          <p:nvPr/>
        </p:nvPicPr>
        <p:blipFill>
          <a:blip r:embed="rId3"/>
          <a:stretch>
            <a:fillRect/>
          </a:stretch>
        </p:blipFill>
        <p:spPr>
          <a:xfrm>
            <a:off x="4965046" y="3525425"/>
            <a:ext cx="5209338" cy="2492224"/>
          </a:xfrm>
          <a:prstGeom prst="rect">
            <a:avLst/>
          </a:prstGeom>
        </p:spPr>
      </p:pic>
      <p:sp>
        <p:nvSpPr>
          <p:cNvPr id="6" name="テキスト ボックス 5">
            <a:extLst>
              <a:ext uri="{FF2B5EF4-FFF2-40B4-BE49-F238E27FC236}">
                <a16:creationId xmlns:a16="http://schemas.microsoft.com/office/drawing/2014/main" id="{B7F35CFF-0055-2180-E977-D0AEAAFE1168}"/>
              </a:ext>
            </a:extLst>
          </p:cNvPr>
          <p:cNvSpPr txBox="1"/>
          <p:nvPr/>
        </p:nvSpPr>
        <p:spPr>
          <a:xfrm>
            <a:off x="5041369" y="6055407"/>
            <a:ext cx="4414969" cy="197868"/>
          </a:xfrm>
          <a:prstGeom prst="rect">
            <a:avLst/>
          </a:prstGeom>
          <a:noFill/>
        </p:spPr>
        <p:txBody>
          <a:bodyPr wrap="square" lIns="53459" tIns="26730" rIns="53459" bIns="26730" rtlCol="0" anchor="t">
            <a:spAutoFit/>
          </a:bodyPr>
          <a:lstStyle/>
          <a:p>
            <a:pPr defTabSz="534558">
              <a:buClr>
                <a:srgbClr val="000000"/>
              </a:buClr>
            </a:pPr>
            <a:r>
              <a:rPr kumimoji="1" lang="ja-JP" altLang="en-US" sz="935" b="1" kern="0">
                <a:solidFill>
                  <a:srgbClr val="FFFFFF">
                    <a:lumMod val="49000"/>
                  </a:srgbClr>
                </a:solidFill>
                <a:latin typeface="Yu Gothic Medium"/>
                <a:ea typeface="Yu Gothic Medium"/>
                <a:cs typeface="Arial"/>
                <a:sym typeface="Arial"/>
              </a:rPr>
              <a:t>出典：</a:t>
            </a:r>
            <a:r>
              <a:rPr lang="ja-JP" altLang="en-US" sz="935" b="1" kern="0">
                <a:solidFill>
                  <a:srgbClr val="FFFFFF">
                    <a:lumMod val="49000"/>
                  </a:srgbClr>
                </a:solidFill>
                <a:latin typeface="Yu Gothic Medium"/>
                <a:ea typeface="Yu Gothic Medium"/>
                <a:cs typeface="Arial"/>
                <a:sym typeface="Arial"/>
              </a:rPr>
              <a:t>厚生労働省「令和５年国民健康・栄養調査報告」を基に作図</a:t>
            </a:r>
            <a:endParaRPr kumimoji="1" lang="ja-JP" altLang="en-US" sz="935" b="1" kern="0">
              <a:solidFill>
                <a:srgbClr val="FFFFFF">
                  <a:lumMod val="49000"/>
                </a:srgbClr>
              </a:solidFill>
              <a:latin typeface="Yu Gothic Medium"/>
              <a:ea typeface="Yu Gothic Medium"/>
              <a:cs typeface="Arial"/>
              <a:sym typeface="Arial"/>
            </a:endParaRPr>
          </a:p>
        </p:txBody>
      </p:sp>
      <p:pic>
        <p:nvPicPr>
          <p:cNvPr id="3" name="Picture 2">
            <a:extLst>
              <a:ext uri="{FF2B5EF4-FFF2-40B4-BE49-F238E27FC236}">
                <a16:creationId xmlns:a16="http://schemas.microsoft.com/office/drawing/2014/main" id="{EEB9DC04-2130-01D8-E08F-AEDB028C7921}"/>
              </a:ext>
            </a:extLst>
          </p:cNvPr>
          <p:cNvPicPr>
            <a:picLocks noChangeAspect="1"/>
          </p:cNvPicPr>
          <p:nvPr/>
        </p:nvPicPr>
        <p:blipFill>
          <a:blip r:embed="rId4"/>
          <a:stretch>
            <a:fillRect/>
          </a:stretch>
        </p:blipFill>
        <p:spPr>
          <a:xfrm>
            <a:off x="442827" y="3184530"/>
            <a:ext cx="4642548" cy="2828098"/>
          </a:xfrm>
          <a:prstGeom prst="rect">
            <a:avLst/>
          </a:prstGeom>
        </p:spPr>
      </p:pic>
      <p:sp>
        <p:nvSpPr>
          <p:cNvPr id="8" name="TextBox 7">
            <a:extLst>
              <a:ext uri="{FF2B5EF4-FFF2-40B4-BE49-F238E27FC236}">
                <a16:creationId xmlns:a16="http://schemas.microsoft.com/office/drawing/2014/main" id="{FDFB468A-538F-F480-A0C2-DE650F3323AF}"/>
              </a:ext>
            </a:extLst>
          </p:cNvPr>
          <p:cNvSpPr txBox="1"/>
          <p:nvPr/>
        </p:nvSpPr>
        <p:spPr>
          <a:xfrm>
            <a:off x="771488" y="3325777"/>
            <a:ext cx="399418" cy="116948"/>
          </a:xfrm>
          <a:prstGeom prst="rect">
            <a:avLst/>
          </a:prstGeom>
          <a:solidFill>
            <a:schemeClr val="bg1"/>
          </a:solid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defTabSz="534558">
              <a:buClr>
                <a:srgbClr val="000000"/>
              </a:buClr>
            </a:pPr>
            <a:endParaRPr lang="ja-JP" altLang="en-US" sz="409" b="1" kern="0">
              <a:solidFill>
                <a:srgbClr val="5DC2D0"/>
              </a:solidFill>
              <a:latin typeface="Arial"/>
              <a:ea typeface="Yu Gothic"/>
              <a:cs typeface="Arial"/>
              <a:sym typeface="Arial"/>
            </a:endParaRPr>
          </a:p>
        </p:txBody>
      </p:sp>
      <p:sp>
        <p:nvSpPr>
          <p:cNvPr id="9" name="TextBox 8">
            <a:extLst>
              <a:ext uri="{FF2B5EF4-FFF2-40B4-BE49-F238E27FC236}">
                <a16:creationId xmlns:a16="http://schemas.microsoft.com/office/drawing/2014/main" id="{547E223A-8A4B-9E10-4CF5-60081BA057FA}"/>
              </a:ext>
            </a:extLst>
          </p:cNvPr>
          <p:cNvSpPr txBox="1"/>
          <p:nvPr/>
        </p:nvSpPr>
        <p:spPr>
          <a:xfrm>
            <a:off x="702587" y="3365329"/>
            <a:ext cx="735830" cy="134902"/>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defTabSz="534558">
              <a:buClr>
                <a:srgbClr val="000000"/>
              </a:buClr>
            </a:pPr>
            <a:r>
              <a:rPr lang="ja-JP" altLang="en-US" sz="526" b="1" kern="0">
                <a:solidFill>
                  <a:srgbClr val="5DC2D0"/>
                </a:solidFill>
                <a:latin typeface="Arial"/>
                <a:ea typeface="Arial"/>
                <a:cs typeface="Arial"/>
                <a:sym typeface="Arial"/>
              </a:rPr>
              <a:t>低体重（やせ）</a:t>
            </a:r>
            <a:endParaRPr lang="en-US" sz="1052"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EE427AA8-44C5-A6CA-86BF-59C9E70CAAC4}"/>
              </a:ext>
            </a:extLst>
          </p:cNvPr>
          <p:cNvSpPr txBox="1"/>
          <p:nvPr/>
        </p:nvSpPr>
        <p:spPr>
          <a:xfrm>
            <a:off x="1268721" y="3308644"/>
            <a:ext cx="301601" cy="116948"/>
          </a:xfrm>
          <a:prstGeom prst="rect">
            <a:avLst/>
          </a:prstGeom>
          <a:solidFill>
            <a:schemeClr val="bg1"/>
          </a:solid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defTabSz="534558">
              <a:buClr>
                <a:srgbClr val="000000"/>
              </a:buClr>
            </a:pPr>
            <a:endParaRPr lang="ja-JP" altLang="en-US" sz="409" b="1" kern="0">
              <a:solidFill>
                <a:srgbClr val="5DC2D0"/>
              </a:solidFill>
              <a:latin typeface="Arial"/>
              <a:ea typeface="Yu Gothic"/>
              <a:cs typeface="Arial"/>
              <a:sym typeface="Arial"/>
            </a:endParaRPr>
          </a:p>
        </p:txBody>
      </p:sp>
      <p:sp>
        <p:nvSpPr>
          <p:cNvPr id="12" name="TextBox 11">
            <a:extLst>
              <a:ext uri="{FF2B5EF4-FFF2-40B4-BE49-F238E27FC236}">
                <a16:creationId xmlns:a16="http://schemas.microsoft.com/office/drawing/2014/main" id="{A53CB890-A5E0-0BE3-8C91-75130D47A7BD}"/>
              </a:ext>
            </a:extLst>
          </p:cNvPr>
          <p:cNvSpPr txBox="1"/>
          <p:nvPr/>
        </p:nvSpPr>
        <p:spPr>
          <a:xfrm>
            <a:off x="1227266" y="3368015"/>
            <a:ext cx="487488" cy="134902"/>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defTabSz="534558">
              <a:buClr>
                <a:srgbClr val="000000"/>
              </a:buClr>
            </a:pPr>
            <a:r>
              <a:rPr lang="ja-JP" altLang="en-US" sz="526" b="1" kern="0">
                <a:solidFill>
                  <a:srgbClr val="EF883B"/>
                </a:solidFill>
                <a:latin typeface="Arial"/>
                <a:cs typeface="Arial"/>
                <a:sym typeface="Arial"/>
              </a:rPr>
              <a:t>普通体重</a:t>
            </a:r>
          </a:p>
        </p:txBody>
      </p:sp>
      <p:sp>
        <p:nvSpPr>
          <p:cNvPr id="13" name="TextBox 12">
            <a:extLst>
              <a:ext uri="{FF2B5EF4-FFF2-40B4-BE49-F238E27FC236}">
                <a16:creationId xmlns:a16="http://schemas.microsoft.com/office/drawing/2014/main" id="{89E68C52-7351-FE24-CAA0-68C4606F2D8E}"/>
              </a:ext>
            </a:extLst>
          </p:cNvPr>
          <p:cNvSpPr txBox="1"/>
          <p:nvPr/>
        </p:nvSpPr>
        <p:spPr>
          <a:xfrm>
            <a:off x="1659987" y="3291508"/>
            <a:ext cx="350509" cy="116948"/>
          </a:xfrm>
          <a:prstGeom prst="rect">
            <a:avLst/>
          </a:prstGeom>
          <a:solidFill>
            <a:schemeClr val="bg1"/>
          </a:solid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defTabSz="534558">
              <a:buClr>
                <a:srgbClr val="000000"/>
              </a:buClr>
            </a:pPr>
            <a:endParaRPr lang="ja-JP" altLang="en-US" sz="409" b="1" kern="0">
              <a:solidFill>
                <a:srgbClr val="5DC2D0"/>
              </a:solidFill>
              <a:latin typeface="Arial"/>
              <a:ea typeface="Yu Gothic"/>
              <a:cs typeface="Arial"/>
              <a:sym typeface="Arial"/>
            </a:endParaRPr>
          </a:p>
        </p:txBody>
      </p:sp>
      <p:sp>
        <p:nvSpPr>
          <p:cNvPr id="16" name="TextBox 15">
            <a:extLst>
              <a:ext uri="{FF2B5EF4-FFF2-40B4-BE49-F238E27FC236}">
                <a16:creationId xmlns:a16="http://schemas.microsoft.com/office/drawing/2014/main" id="{609C8AE9-9A7A-CDB7-309E-3EA414A74112}"/>
              </a:ext>
            </a:extLst>
          </p:cNvPr>
          <p:cNvSpPr txBox="1"/>
          <p:nvPr/>
        </p:nvSpPr>
        <p:spPr>
          <a:xfrm>
            <a:off x="2167327" y="3325777"/>
            <a:ext cx="350509" cy="116948"/>
          </a:xfrm>
          <a:prstGeom prst="rect">
            <a:avLst/>
          </a:prstGeom>
          <a:solidFill>
            <a:schemeClr val="bg1"/>
          </a:solid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defTabSz="534558">
              <a:buClr>
                <a:srgbClr val="000000"/>
              </a:buClr>
            </a:pPr>
            <a:endParaRPr lang="ja-JP" altLang="en-US" sz="409" b="1" kern="0">
              <a:solidFill>
                <a:srgbClr val="5DC2D0"/>
              </a:solidFill>
              <a:latin typeface="Arial"/>
              <a:ea typeface="Yu Gothic"/>
              <a:cs typeface="Arial"/>
              <a:sym typeface="Arial"/>
            </a:endParaRPr>
          </a:p>
        </p:txBody>
      </p:sp>
      <p:sp>
        <p:nvSpPr>
          <p:cNvPr id="18" name="TextBox 17">
            <a:extLst>
              <a:ext uri="{FF2B5EF4-FFF2-40B4-BE49-F238E27FC236}">
                <a16:creationId xmlns:a16="http://schemas.microsoft.com/office/drawing/2014/main" id="{4465481F-AFC0-C85E-147C-23BE53150EF7}"/>
              </a:ext>
            </a:extLst>
          </p:cNvPr>
          <p:cNvSpPr txBox="1"/>
          <p:nvPr/>
        </p:nvSpPr>
        <p:spPr>
          <a:xfrm>
            <a:off x="1617486" y="3370488"/>
            <a:ext cx="524279" cy="134902"/>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defTabSz="534558">
              <a:buClr>
                <a:srgbClr val="000000"/>
              </a:buClr>
            </a:pPr>
            <a:r>
              <a:rPr lang="ja-JP" altLang="en-US" sz="526" b="1" kern="0">
                <a:solidFill>
                  <a:srgbClr val="ED7E87"/>
                </a:solidFill>
                <a:latin typeface="Arial"/>
                <a:cs typeface="Arial"/>
                <a:sym typeface="Arial"/>
              </a:rPr>
              <a:t>肥満（1度）</a:t>
            </a:r>
          </a:p>
        </p:txBody>
      </p:sp>
      <p:sp>
        <p:nvSpPr>
          <p:cNvPr id="19" name="TextBox 18">
            <a:extLst>
              <a:ext uri="{FF2B5EF4-FFF2-40B4-BE49-F238E27FC236}">
                <a16:creationId xmlns:a16="http://schemas.microsoft.com/office/drawing/2014/main" id="{C63BAD3B-2CBD-EDE9-EEB4-E9099BBC2D69}"/>
              </a:ext>
            </a:extLst>
          </p:cNvPr>
          <p:cNvSpPr txBox="1"/>
          <p:nvPr/>
        </p:nvSpPr>
        <p:spPr>
          <a:xfrm>
            <a:off x="2109408" y="3365750"/>
            <a:ext cx="579465" cy="134902"/>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defTabSz="534558">
              <a:buClr>
                <a:srgbClr val="000000"/>
              </a:buClr>
            </a:pPr>
            <a:r>
              <a:rPr lang="ja-JP" altLang="en-US" sz="526" b="1" kern="0">
                <a:solidFill>
                  <a:srgbClr val="92D050"/>
                </a:solidFill>
                <a:latin typeface="Arial"/>
                <a:cs typeface="Arial"/>
                <a:sym typeface="Arial"/>
              </a:rPr>
              <a:t>肥満（2度）</a:t>
            </a:r>
          </a:p>
        </p:txBody>
      </p:sp>
      <p:sp>
        <p:nvSpPr>
          <p:cNvPr id="21" name="TextBox 20">
            <a:extLst>
              <a:ext uri="{FF2B5EF4-FFF2-40B4-BE49-F238E27FC236}">
                <a16:creationId xmlns:a16="http://schemas.microsoft.com/office/drawing/2014/main" id="{6EB8C936-282A-4F7C-8FCE-7C07DACAC7E7}"/>
              </a:ext>
            </a:extLst>
          </p:cNvPr>
          <p:cNvSpPr txBox="1"/>
          <p:nvPr/>
        </p:nvSpPr>
        <p:spPr>
          <a:xfrm>
            <a:off x="4196493" y="5358176"/>
            <a:ext cx="456476" cy="162025"/>
          </a:xfrm>
          <a:prstGeom prst="rect">
            <a:avLst/>
          </a:prstGeom>
          <a:solidFill>
            <a:schemeClr val="bg1"/>
          </a:solid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defTabSz="534558">
              <a:buClr>
                <a:srgbClr val="000000"/>
              </a:buClr>
            </a:pPr>
            <a:r>
              <a:rPr lang="ja-JP" altLang="en-US" sz="702" b="1" kern="0">
                <a:solidFill>
                  <a:srgbClr val="000000"/>
                </a:solidFill>
                <a:latin typeface="Arial"/>
                <a:cs typeface="Arial"/>
                <a:sym typeface="Arial"/>
              </a:rPr>
              <a:t>帝王切開</a:t>
            </a:r>
            <a:endParaRPr lang="ja-JP" altLang="en-US" sz="614" b="1" kern="0">
              <a:solidFill>
                <a:srgbClr val="000000"/>
              </a:solidFill>
              <a:latin typeface="Arial"/>
              <a:cs typeface="Arial"/>
              <a:sym typeface="Arial"/>
            </a:endParaRPr>
          </a:p>
        </p:txBody>
      </p:sp>
      <p:sp>
        <p:nvSpPr>
          <p:cNvPr id="22" name="TextBox 21">
            <a:extLst>
              <a:ext uri="{FF2B5EF4-FFF2-40B4-BE49-F238E27FC236}">
                <a16:creationId xmlns:a16="http://schemas.microsoft.com/office/drawing/2014/main" id="{88FD77AC-62B5-5D7B-1225-A07DA393F904}"/>
              </a:ext>
            </a:extLst>
          </p:cNvPr>
          <p:cNvSpPr txBox="1"/>
          <p:nvPr/>
        </p:nvSpPr>
        <p:spPr>
          <a:xfrm>
            <a:off x="3559626" y="5360305"/>
            <a:ext cx="456476" cy="162025"/>
          </a:xfrm>
          <a:prstGeom prst="rect">
            <a:avLst/>
          </a:prstGeom>
          <a:solidFill>
            <a:schemeClr val="bg1"/>
          </a:solid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algn="ctr" defTabSz="534558">
              <a:buClr>
                <a:srgbClr val="000000"/>
              </a:buClr>
            </a:pPr>
            <a:r>
              <a:rPr lang="ja-JP" altLang="en-US" sz="702" b="1" kern="0">
                <a:solidFill>
                  <a:srgbClr val="000000"/>
                </a:solidFill>
                <a:latin typeface="Arial"/>
                <a:cs typeface="Arial"/>
                <a:sym typeface="Arial"/>
              </a:rPr>
              <a:t>早産</a:t>
            </a:r>
            <a:endParaRPr lang="ja-JP" altLang="en-US" sz="614" b="1" kern="0">
              <a:solidFill>
                <a:srgbClr val="000000"/>
              </a:solidFill>
              <a:latin typeface="Arial"/>
              <a:cs typeface="Arial"/>
              <a:sym typeface="Arial"/>
            </a:endParaRPr>
          </a:p>
        </p:txBody>
      </p:sp>
      <p:sp>
        <p:nvSpPr>
          <p:cNvPr id="23" name="TextBox 22">
            <a:extLst>
              <a:ext uri="{FF2B5EF4-FFF2-40B4-BE49-F238E27FC236}">
                <a16:creationId xmlns:a16="http://schemas.microsoft.com/office/drawing/2014/main" id="{C2C55E71-B4D3-678C-5C62-493C978FAB4E}"/>
              </a:ext>
            </a:extLst>
          </p:cNvPr>
          <p:cNvSpPr txBox="1"/>
          <p:nvPr/>
        </p:nvSpPr>
        <p:spPr>
          <a:xfrm>
            <a:off x="2920977" y="5367942"/>
            <a:ext cx="456476" cy="162025"/>
          </a:xfrm>
          <a:prstGeom prst="rect">
            <a:avLst/>
          </a:prstGeom>
          <a:solidFill>
            <a:schemeClr val="bg1"/>
          </a:solid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algn="ctr" defTabSz="534558">
              <a:buClr>
                <a:srgbClr val="000000"/>
              </a:buClr>
            </a:pPr>
            <a:r>
              <a:rPr lang="ja-JP" altLang="en-US" sz="702" b="1" kern="0">
                <a:solidFill>
                  <a:srgbClr val="000000"/>
                </a:solidFill>
                <a:latin typeface="Arial"/>
                <a:cs typeface="Arial"/>
                <a:sym typeface="Arial"/>
              </a:rPr>
              <a:t>LGA</a:t>
            </a:r>
          </a:p>
        </p:txBody>
      </p:sp>
      <p:sp>
        <p:nvSpPr>
          <p:cNvPr id="24" name="TextBox 23">
            <a:extLst>
              <a:ext uri="{FF2B5EF4-FFF2-40B4-BE49-F238E27FC236}">
                <a16:creationId xmlns:a16="http://schemas.microsoft.com/office/drawing/2014/main" id="{9CE5219F-CDE6-BEF5-4E58-9E750B109915}"/>
              </a:ext>
            </a:extLst>
          </p:cNvPr>
          <p:cNvSpPr txBox="1"/>
          <p:nvPr/>
        </p:nvSpPr>
        <p:spPr>
          <a:xfrm>
            <a:off x="2257875" y="5375579"/>
            <a:ext cx="456476" cy="162025"/>
          </a:xfrm>
          <a:prstGeom prst="rect">
            <a:avLst/>
          </a:prstGeom>
          <a:solidFill>
            <a:schemeClr val="bg1"/>
          </a:solid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algn="ctr" defTabSz="534558">
              <a:buClr>
                <a:srgbClr val="000000"/>
              </a:buClr>
            </a:pPr>
            <a:r>
              <a:rPr lang="ja-JP" altLang="en-US" sz="702" b="1" kern="0">
                <a:solidFill>
                  <a:srgbClr val="000000"/>
                </a:solidFill>
                <a:latin typeface="Arial"/>
                <a:cs typeface="Arial"/>
                <a:sym typeface="Arial"/>
              </a:rPr>
              <a:t>SGA</a:t>
            </a:r>
          </a:p>
        </p:txBody>
      </p:sp>
      <p:sp>
        <p:nvSpPr>
          <p:cNvPr id="25" name="TextBox 24">
            <a:extLst>
              <a:ext uri="{FF2B5EF4-FFF2-40B4-BE49-F238E27FC236}">
                <a16:creationId xmlns:a16="http://schemas.microsoft.com/office/drawing/2014/main" id="{B3CF0834-2954-2E72-3ABD-F46FE8312AE1}"/>
              </a:ext>
            </a:extLst>
          </p:cNvPr>
          <p:cNvSpPr txBox="1"/>
          <p:nvPr/>
        </p:nvSpPr>
        <p:spPr>
          <a:xfrm>
            <a:off x="1562168" y="5375579"/>
            <a:ext cx="643956" cy="162025"/>
          </a:xfrm>
          <a:prstGeom prst="rect">
            <a:avLst/>
          </a:prstGeom>
          <a:solidFill>
            <a:schemeClr val="bg1"/>
          </a:solid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algn="ctr" defTabSz="534558">
              <a:buClr>
                <a:srgbClr val="000000"/>
              </a:buClr>
            </a:pPr>
            <a:r>
              <a:rPr lang="ja-JP" altLang="en-US" sz="702" b="1" kern="0">
                <a:solidFill>
                  <a:srgbClr val="000000"/>
                </a:solidFill>
                <a:latin typeface="Arial"/>
                <a:cs typeface="Arial"/>
                <a:sym typeface="Arial"/>
              </a:rPr>
              <a:t>妊娠糖尿病</a:t>
            </a:r>
          </a:p>
        </p:txBody>
      </p:sp>
      <p:sp>
        <p:nvSpPr>
          <p:cNvPr id="26" name="TextBox 25">
            <a:extLst>
              <a:ext uri="{FF2B5EF4-FFF2-40B4-BE49-F238E27FC236}">
                <a16:creationId xmlns:a16="http://schemas.microsoft.com/office/drawing/2014/main" id="{8C40AE69-A81D-6017-5E38-3D8573DF9865}"/>
              </a:ext>
            </a:extLst>
          </p:cNvPr>
          <p:cNvSpPr txBox="1"/>
          <p:nvPr/>
        </p:nvSpPr>
        <p:spPr>
          <a:xfrm>
            <a:off x="772332" y="5375579"/>
            <a:ext cx="831519" cy="162025"/>
          </a:xfrm>
          <a:prstGeom prst="rect">
            <a:avLst/>
          </a:prstGeom>
          <a:solidFill>
            <a:schemeClr val="bg1"/>
          </a:solid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algn="ctr" defTabSz="534558">
              <a:buClr>
                <a:srgbClr val="000000"/>
              </a:buClr>
            </a:pPr>
            <a:r>
              <a:rPr lang="ja-JP" altLang="en-US" sz="702" b="1" kern="0">
                <a:solidFill>
                  <a:srgbClr val="000000"/>
                </a:solidFill>
                <a:latin typeface="Arial"/>
                <a:cs typeface="Arial"/>
                <a:sym typeface="Arial"/>
              </a:rPr>
              <a:t>妊娠高血圧症候群</a:t>
            </a:r>
          </a:p>
        </p:txBody>
      </p:sp>
      <p:pic>
        <p:nvPicPr>
          <p:cNvPr id="27" name="図 26">
            <a:extLst>
              <a:ext uri="{FF2B5EF4-FFF2-40B4-BE49-F238E27FC236}">
                <a16:creationId xmlns:a16="http://schemas.microsoft.com/office/drawing/2014/main" id="{A992FA8E-AD27-FDC2-43AC-5DFDFFCB9137}"/>
              </a:ext>
            </a:extLst>
          </p:cNvPr>
          <p:cNvPicPr>
            <a:picLocks noChangeAspect="1"/>
          </p:cNvPicPr>
          <p:nvPr/>
        </p:nvPicPr>
        <p:blipFill>
          <a:blip r:embed="rId5"/>
          <a:stretch>
            <a:fillRect/>
          </a:stretch>
        </p:blipFill>
        <p:spPr>
          <a:xfrm>
            <a:off x="2719319" y="3494808"/>
            <a:ext cx="1586169" cy="741594"/>
          </a:xfrm>
          <a:prstGeom prst="rect">
            <a:avLst/>
          </a:prstGeom>
        </p:spPr>
      </p:pic>
      <p:sp>
        <p:nvSpPr>
          <p:cNvPr id="30" name="テキスト ボックス 29">
            <a:extLst>
              <a:ext uri="{FF2B5EF4-FFF2-40B4-BE49-F238E27FC236}">
                <a16:creationId xmlns:a16="http://schemas.microsoft.com/office/drawing/2014/main" id="{BC0A223B-4697-7D25-2487-0B437D6B3042}"/>
              </a:ext>
            </a:extLst>
          </p:cNvPr>
          <p:cNvSpPr txBox="1"/>
          <p:nvPr/>
        </p:nvSpPr>
        <p:spPr>
          <a:xfrm>
            <a:off x="489441" y="5893965"/>
            <a:ext cx="5318203" cy="197868"/>
          </a:xfrm>
          <a:prstGeom prst="rect">
            <a:avLst/>
          </a:prstGeom>
          <a:solidFill>
            <a:schemeClr val="bg1"/>
          </a:solidFill>
        </p:spPr>
        <p:txBody>
          <a:bodyPr wrap="square" lIns="53459" tIns="26730" rIns="53459" bIns="26730" rtlCol="0" anchor="t">
            <a:spAutoFit/>
          </a:bodyPr>
          <a:lstStyle/>
          <a:p>
            <a:pPr defTabSz="534558">
              <a:buClr>
                <a:srgbClr val="000000"/>
              </a:buClr>
            </a:pPr>
            <a:r>
              <a:rPr kumimoji="1" lang="ja-JP" altLang="en-US" sz="935" b="1" kern="0">
                <a:solidFill>
                  <a:srgbClr val="FFFFFF">
                    <a:lumMod val="49000"/>
                  </a:srgbClr>
                </a:solidFill>
                <a:latin typeface="Yu Gothic Medium"/>
                <a:ea typeface="Yu Gothic Medium"/>
                <a:cs typeface="Arial"/>
                <a:sym typeface="Arial"/>
              </a:rPr>
              <a:t>出典：</a:t>
            </a:r>
            <a:r>
              <a:rPr kumimoji="1" lang="en-US" altLang="ja-JP" sz="935" b="1" kern="0">
                <a:solidFill>
                  <a:srgbClr val="FFFFFF">
                    <a:lumMod val="49000"/>
                  </a:srgbClr>
                </a:solidFill>
                <a:latin typeface="Yu Gothic Medium"/>
                <a:ea typeface="Yu Gothic Medium"/>
                <a:cs typeface="Arial"/>
                <a:sym typeface="Arial"/>
              </a:rPr>
              <a:t>Enomoto K, et al., </a:t>
            </a:r>
            <a:r>
              <a:rPr kumimoji="1" lang="en-US" altLang="ja-JP" sz="935" b="1" kern="0" err="1">
                <a:solidFill>
                  <a:srgbClr val="FFFFFF">
                    <a:lumMod val="49000"/>
                  </a:srgbClr>
                </a:solidFill>
                <a:latin typeface="Yu Gothic Medium"/>
                <a:ea typeface="Yu Gothic Medium"/>
                <a:cs typeface="Arial"/>
                <a:sym typeface="Arial"/>
              </a:rPr>
              <a:t>PLoS</a:t>
            </a:r>
            <a:r>
              <a:rPr kumimoji="1" lang="en-US" altLang="ja-JP" sz="935" b="1" kern="0">
                <a:solidFill>
                  <a:srgbClr val="FFFFFF">
                    <a:lumMod val="49000"/>
                  </a:srgbClr>
                </a:solidFill>
                <a:latin typeface="Yu Gothic Medium"/>
                <a:ea typeface="Yu Gothic Medium"/>
                <a:cs typeface="Arial"/>
                <a:sym typeface="Arial"/>
              </a:rPr>
              <a:t> One 11</a:t>
            </a:r>
            <a:r>
              <a:rPr kumimoji="1" lang="ja-JP" altLang="en-US" sz="935" b="1" kern="0">
                <a:solidFill>
                  <a:srgbClr val="FFFFFF">
                    <a:lumMod val="49000"/>
                  </a:srgbClr>
                </a:solidFill>
                <a:latin typeface="Yu Gothic Medium"/>
                <a:ea typeface="Yu Gothic Medium"/>
                <a:cs typeface="Arial"/>
                <a:sym typeface="Arial"/>
              </a:rPr>
              <a:t>（</a:t>
            </a:r>
            <a:r>
              <a:rPr kumimoji="1" lang="en-US" altLang="ja-JP" sz="935" b="1" kern="0">
                <a:solidFill>
                  <a:srgbClr val="FFFFFF">
                    <a:lumMod val="49000"/>
                  </a:srgbClr>
                </a:solidFill>
                <a:latin typeface="Yu Gothic Medium"/>
                <a:ea typeface="Yu Gothic Medium"/>
                <a:cs typeface="Arial"/>
                <a:sym typeface="Arial"/>
              </a:rPr>
              <a:t>6</a:t>
            </a:r>
            <a:r>
              <a:rPr kumimoji="1" lang="ja-JP" altLang="en-US" sz="935" b="1" kern="0">
                <a:solidFill>
                  <a:srgbClr val="FFFFFF">
                    <a:lumMod val="49000"/>
                  </a:srgbClr>
                </a:solidFill>
                <a:latin typeface="Yu Gothic Medium"/>
                <a:ea typeface="Yu Gothic Medium"/>
                <a:cs typeface="Arial"/>
                <a:sym typeface="Arial"/>
              </a:rPr>
              <a:t>）</a:t>
            </a:r>
            <a:r>
              <a:rPr kumimoji="1" lang="en-US" altLang="ja-JP" sz="935" b="1" kern="0">
                <a:solidFill>
                  <a:srgbClr val="FFFFFF">
                    <a:lumMod val="49000"/>
                  </a:srgbClr>
                </a:solidFill>
                <a:latin typeface="Yu Gothic Medium"/>
                <a:ea typeface="Yu Gothic Medium"/>
                <a:cs typeface="Arial"/>
                <a:sym typeface="Arial"/>
              </a:rPr>
              <a:t>e0157081,2016 </a:t>
            </a:r>
            <a:r>
              <a:rPr lang="ja-JP" altLang="en-US" sz="935" b="1" kern="0">
                <a:solidFill>
                  <a:srgbClr val="FFFFFF">
                    <a:lumMod val="49000"/>
                  </a:srgbClr>
                </a:solidFill>
                <a:latin typeface="Yu Gothic Medium"/>
                <a:ea typeface="Yu Gothic Medium"/>
                <a:cs typeface="Arial"/>
                <a:sym typeface="Arial"/>
              </a:rPr>
              <a:t>を基に作図</a:t>
            </a:r>
            <a:endParaRPr kumimoji="1" lang="ja-JP" altLang="en-US" sz="935" b="1" kern="0">
              <a:solidFill>
                <a:srgbClr val="FFFFFF">
                  <a:lumMod val="49000"/>
                </a:srgbClr>
              </a:solidFill>
              <a:latin typeface="Yu Gothic Medium"/>
              <a:ea typeface="Yu Gothic Medium"/>
              <a:cs typeface="Arial"/>
              <a:sym typeface="Arial"/>
            </a:endParaRPr>
          </a:p>
        </p:txBody>
      </p:sp>
      <p:pic>
        <p:nvPicPr>
          <p:cNvPr id="5" name="図 4">
            <a:extLst>
              <a:ext uri="{FF2B5EF4-FFF2-40B4-BE49-F238E27FC236}">
                <a16:creationId xmlns:a16="http://schemas.microsoft.com/office/drawing/2014/main" id="{A38A0B16-151B-0358-B4B1-D6C771D53DF4}"/>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8421626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89831A26-38DB-24D2-4D8A-44BDBACE1233}"/>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2A39F248-AB22-5AB3-BB55-0781A9A2D01A}"/>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pPr>
            <a:r>
              <a:rPr lang="ja-JP" altLang="en-US" sz="2105" b="1" kern="0">
                <a:solidFill>
                  <a:srgbClr val="000000">
                    <a:lumMod val="50000"/>
                    <a:lumOff val="50000"/>
                  </a:srgbClr>
                </a:solidFill>
                <a:latin typeface="Yu Gothic"/>
                <a:ea typeface="Yu Gothic"/>
                <a:cs typeface="Arial"/>
                <a:sym typeface="Arial"/>
              </a:rPr>
              <a:t>　やせ・肥満が与える影響について </a:t>
            </a:r>
            <a:r>
              <a:rPr lang="en-US" altLang="en-US" sz="2105" b="1" kern="0">
                <a:solidFill>
                  <a:srgbClr val="000000">
                    <a:lumMod val="50000"/>
                    <a:lumOff val="50000"/>
                  </a:srgbClr>
                </a:solidFill>
                <a:latin typeface="Yu Gothic"/>
                <a:ea typeface="Yu Gothic"/>
                <a:cs typeface="Arial"/>
                <a:sym typeface="Arial"/>
              </a:rPr>
              <a:t>-</a:t>
            </a:r>
            <a:r>
              <a:rPr lang="ja-JP" altLang="en-US"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Arial"/>
                <a:ea typeface="Yu Gothic"/>
                <a:cs typeface="Arial"/>
                <a:sym typeface="Arial"/>
              </a:rPr>
              <a:t>月経、不妊、骨密度、次世代への影響</a:t>
            </a:r>
            <a:r>
              <a:rPr lang="ja-JP" altLang="en-US" sz="2105" b="1" kern="0">
                <a:solidFill>
                  <a:srgbClr val="000000">
                    <a:lumMod val="50000"/>
                    <a:lumOff val="50000"/>
                  </a:srgbClr>
                </a:solidFill>
                <a:latin typeface="Yu Gothic"/>
                <a:ea typeface="Yu Gothic"/>
                <a:cs typeface="Arial"/>
                <a:sym typeface="Arial"/>
              </a:rPr>
              <a:t>　</a:t>
            </a:r>
          </a:p>
        </p:txBody>
      </p:sp>
      <p:sp>
        <p:nvSpPr>
          <p:cNvPr id="3" name="角丸四角形 2">
            <a:extLst>
              <a:ext uri="{FF2B5EF4-FFF2-40B4-BE49-F238E27FC236}">
                <a16:creationId xmlns:a16="http://schemas.microsoft.com/office/drawing/2014/main" id="{88AECD54-7961-5319-0D4B-CACA81AA975B}"/>
              </a:ext>
            </a:extLst>
          </p:cNvPr>
          <p:cNvSpPr/>
          <p:nvPr/>
        </p:nvSpPr>
        <p:spPr>
          <a:xfrm>
            <a:off x="564632" y="1879488"/>
            <a:ext cx="9545600" cy="3086639"/>
          </a:xfrm>
          <a:prstGeom prst="roundRect">
            <a:avLst>
              <a:gd name="adj" fmla="val 4241"/>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lIns="53459" tIns="147328" rIns="53459" bIns="26730" rtlCol="0" anchor="t"/>
          <a:lstStyle/>
          <a:p>
            <a:pPr algn="ctr" defTabSz="534558">
              <a:lnSpc>
                <a:spcPct val="115000"/>
              </a:lnSpc>
              <a:buClr>
                <a:srgbClr val="000000"/>
              </a:buClr>
              <a:buSzPts val="2200"/>
            </a:pPr>
            <a:endParaRPr lang="ja-JP" altLang="en-US" sz="1403" b="1" kern="0">
              <a:solidFill>
                <a:srgbClr val="000000">
                  <a:lumMod val="75000"/>
                  <a:lumOff val="25000"/>
                </a:srgbClr>
              </a:solidFill>
              <a:latin typeface="Yu Gothic"/>
              <a:ea typeface="Yu Gothic"/>
              <a:cs typeface="Arial"/>
              <a:sym typeface="Arial"/>
            </a:endParaRPr>
          </a:p>
          <a:p>
            <a:pPr algn="ctr" defTabSz="534558">
              <a:lnSpc>
                <a:spcPct val="114999"/>
              </a:lnSpc>
              <a:buClr>
                <a:srgbClr val="000000"/>
              </a:buClr>
              <a:buSzPts val="2200"/>
            </a:pPr>
            <a:r>
              <a:rPr lang="ja-JP" altLang="en-US" sz="1871" b="1" kern="0">
                <a:solidFill>
                  <a:srgbClr val="000000">
                    <a:lumMod val="75000"/>
                    <a:lumOff val="25000"/>
                  </a:srgbClr>
                </a:solidFill>
                <a:latin typeface="Yu Gothic"/>
                <a:ea typeface="Yu Gothic"/>
                <a:cs typeface="Arial"/>
                <a:sym typeface="Arial"/>
              </a:rPr>
              <a:t>次世代への影響</a:t>
            </a:r>
            <a:endParaRPr lang="en-US" altLang="ja-JP" sz="1871" b="1" kern="0">
              <a:solidFill>
                <a:srgbClr val="000000">
                  <a:lumMod val="75000"/>
                  <a:lumOff val="25000"/>
                </a:srgbClr>
              </a:solidFill>
              <a:latin typeface="Yu Gothic"/>
              <a:ea typeface="Yu Gothic"/>
              <a:cs typeface="Arial"/>
              <a:sym typeface="Arial"/>
            </a:endParaRPr>
          </a:p>
        </p:txBody>
      </p:sp>
      <p:sp>
        <p:nvSpPr>
          <p:cNvPr id="6" name="テキスト ボックス 5">
            <a:extLst>
              <a:ext uri="{FF2B5EF4-FFF2-40B4-BE49-F238E27FC236}">
                <a16:creationId xmlns:a16="http://schemas.microsoft.com/office/drawing/2014/main" id="{F7EC6922-422F-816E-51B3-0A42B9EAC941}"/>
              </a:ext>
            </a:extLst>
          </p:cNvPr>
          <p:cNvSpPr txBox="1"/>
          <p:nvPr/>
        </p:nvSpPr>
        <p:spPr>
          <a:xfrm>
            <a:off x="3306295" y="2822062"/>
            <a:ext cx="7241300" cy="636962"/>
          </a:xfrm>
          <a:prstGeom prst="rect">
            <a:avLst/>
          </a:prstGeom>
          <a:noFill/>
        </p:spPr>
        <p:txBody>
          <a:bodyPr wrap="square" lIns="53459" tIns="26730" rIns="53459" bIns="26730" rtlCol="0" anchor="t">
            <a:spAutoFit/>
          </a:bodyPr>
          <a:lstStyle/>
          <a:p>
            <a:pPr defTabSz="534558">
              <a:lnSpc>
                <a:spcPts val="2280"/>
              </a:lnSpc>
              <a:buClr>
                <a:srgbClr val="000000"/>
              </a:buClr>
            </a:pPr>
            <a:r>
              <a:rPr kumimoji="1" lang="ja-JP" altLang="en-US" sz="1871" b="1" kern="0">
                <a:solidFill>
                  <a:srgbClr val="000000">
                    <a:lumMod val="75000"/>
                    <a:lumOff val="25000"/>
                  </a:srgbClr>
                </a:solidFill>
                <a:latin typeface="Yu Gothic"/>
                <a:ea typeface="Yu Gothic"/>
                <a:cs typeface="Arial"/>
                <a:sym typeface="Arial"/>
              </a:rPr>
              <a:t>肥満は男性ホルモンの低下・性機能や</a:t>
            </a:r>
            <a:endParaRPr kumimoji="1" lang="en-US" altLang="ja-JP" sz="1871" b="1" kern="0">
              <a:solidFill>
                <a:srgbClr val="000000">
                  <a:lumMod val="75000"/>
                  <a:lumOff val="25000"/>
                </a:srgbClr>
              </a:solidFill>
              <a:latin typeface="Yu Gothic"/>
              <a:ea typeface="Yu Gothic"/>
              <a:cs typeface="Arial"/>
              <a:sym typeface="Arial"/>
            </a:endParaRPr>
          </a:p>
          <a:p>
            <a:pPr defTabSz="534558">
              <a:lnSpc>
                <a:spcPts val="2280"/>
              </a:lnSpc>
              <a:buClr>
                <a:srgbClr val="000000"/>
              </a:buClr>
            </a:pPr>
            <a:r>
              <a:rPr kumimoji="1" lang="ja-JP" altLang="en-US" sz="1871"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rPr>
              <a:t>精子の質・量を低下させる</a:t>
            </a:r>
          </a:p>
        </p:txBody>
      </p:sp>
      <p:sp>
        <p:nvSpPr>
          <p:cNvPr id="8" name="Google Shape;382;p43">
            <a:extLst>
              <a:ext uri="{FF2B5EF4-FFF2-40B4-BE49-F238E27FC236}">
                <a16:creationId xmlns:a16="http://schemas.microsoft.com/office/drawing/2014/main" id="{90C2BC2D-D567-5A2C-35C9-EADDE23347DA}"/>
              </a:ext>
            </a:extLst>
          </p:cNvPr>
          <p:cNvSpPr/>
          <p:nvPr/>
        </p:nvSpPr>
        <p:spPr>
          <a:xfrm>
            <a:off x="1740115" y="2826254"/>
            <a:ext cx="1352369" cy="538269"/>
          </a:xfrm>
          <a:prstGeom prst="roundRect">
            <a:avLst>
              <a:gd name="adj" fmla="val 50000"/>
            </a:avLst>
          </a:prstGeom>
          <a:solidFill>
            <a:schemeClr val="bg1"/>
          </a:solidFill>
          <a:ln>
            <a:noFill/>
          </a:ln>
        </p:spPr>
        <p:txBody>
          <a:bodyPr spcFirstLastPara="1" wrap="square" lIns="52617" tIns="53450" rIns="53450" bIns="53450" anchor="ctr" anchorCtr="0">
            <a:noAutofit/>
          </a:bodyPr>
          <a:lstStyle/>
          <a:p>
            <a:pPr algn="ctr" defTabSz="534558">
              <a:lnSpc>
                <a:spcPct val="115000"/>
              </a:lnSpc>
              <a:buClr>
                <a:srgbClr val="000000"/>
              </a:buClr>
            </a:pPr>
            <a:r>
              <a:rPr lang="ja-JP" altLang="en-US" sz="1403" b="1" kern="0">
                <a:solidFill>
                  <a:srgbClr val="5DC2D0"/>
                </a:solidFill>
                <a:latin typeface="Yu Gothic"/>
                <a:ea typeface="Yu Gothic"/>
                <a:cs typeface="Kosugi"/>
                <a:sym typeface="Kosugi"/>
              </a:rPr>
              <a:t>男性</a:t>
            </a:r>
          </a:p>
        </p:txBody>
      </p:sp>
      <p:sp>
        <p:nvSpPr>
          <p:cNvPr id="9" name="Google Shape;382;p43">
            <a:extLst>
              <a:ext uri="{FF2B5EF4-FFF2-40B4-BE49-F238E27FC236}">
                <a16:creationId xmlns:a16="http://schemas.microsoft.com/office/drawing/2014/main" id="{FB39FCFB-1AC0-849B-EB91-464AEDA8BE0D}"/>
              </a:ext>
            </a:extLst>
          </p:cNvPr>
          <p:cNvSpPr/>
          <p:nvPr/>
        </p:nvSpPr>
        <p:spPr>
          <a:xfrm>
            <a:off x="1771371" y="3919767"/>
            <a:ext cx="1339760" cy="538269"/>
          </a:xfrm>
          <a:prstGeom prst="roundRect">
            <a:avLst>
              <a:gd name="adj" fmla="val 50000"/>
            </a:avLst>
          </a:prstGeom>
          <a:solidFill>
            <a:schemeClr val="bg1"/>
          </a:solidFill>
          <a:ln>
            <a:noFill/>
          </a:ln>
        </p:spPr>
        <p:txBody>
          <a:bodyPr spcFirstLastPara="1" wrap="square" lIns="52617" tIns="53450" rIns="53450" bIns="53450" anchor="ctr" anchorCtr="0">
            <a:noAutofit/>
          </a:bodyPr>
          <a:lstStyle/>
          <a:p>
            <a:pPr algn="ctr" defTabSz="534558">
              <a:lnSpc>
                <a:spcPct val="115000"/>
              </a:lnSpc>
              <a:buClr>
                <a:srgbClr val="000000"/>
              </a:buClr>
            </a:pPr>
            <a:r>
              <a:rPr lang="ja-JP" altLang="en-US" sz="1403" b="1" kern="0">
                <a:solidFill>
                  <a:srgbClr val="FA9F13"/>
                </a:solidFill>
                <a:latin typeface="Yu Gothic"/>
                <a:ea typeface="Yu Gothic"/>
                <a:cs typeface="Kosugi"/>
                <a:sym typeface="Kosugi"/>
              </a:rPr>
              <a:t>女性</a:t>
            </a:r>
          </a:p>
        </p:txBody>
      </p:sp>
      <p:sp>
        <p:nvSpPr>
          <p:cNvPr id="13" name="テキスト ボックス 12">
            <a:extLst>
              <a:ext uri="{FF2B5EF4-FFF2-40B4-BE49-F238E27FC236}">
                <a16:creationId xmlns:a16="http://schemas.microsoft.com/office/drawing/2014/main" id="{397166FF-44F3-0C76-8A22-BEB69505739D}"/>
              </a:ext>
            </a:extLst>
          </p:cNvPr>
          <p:cNvSpPr txBox="1"/>
          <p:nvPr/>
        </p:nvSpPr>
        <p:spPr>
          <a:xfrm>
            <a:off x="437425" y="5822779"/>
            <a:ext cx="10816503" cy="811761"/>
          </a:xfrm>
          <a:prstGeom prst="rect">
            <a:avLst/>
          </a:prstGeom>
          <a:noFill/>
        </p:spPr>
        <p:txBody>
          <a:bodyPr wrap="square">
            <a:spAutoFit/>
          </a:bodyPr>
          <a:lstStyle/>
          <a:p>
            <a:pPr defTabSz="534558">
              <a:buClr>
                <a:srgbClr val="000000"/>
              </a:buClr>
            </a:pPr>
            <a:r>
              <a:rPr lang="ja-JP" altLang="en-US"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出典：</a:t>
            </a:r>
            <a:endParaRPr lang="en-US" altLang="ja-JP"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endParaRPr>
          </a:p>
          <a:p>
            <a:pPr defTabSz="534558">
              <a:buClr>
                <a:srgbClr val="000000"/>
              </a:buClr>
            </a:pPr>
            <a:r>
              <a:rPr lang="ja-JP" altLang="en-US"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・Hanson MA, Poston L, Gluckman PD. DOHaD- the challenge of translating science to policy. J Dev Orig Health Dis 2019; 10: 263-267.</a:t>
            </a:r>
            <a:endParaRPr lang="en-US" altLang="ja-JP"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endParaRPr>
          </a:p>
          <a:p>
            <a:pPr defTabSz="534558">
              <a:buClr>
                <a:srgbClr val="000000"/>
              </a:buClr>
            </a:pPr>
            <a:r>
              <a:rPr lang="ja-JP" altLang="en-US"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a:t>
            </a:r>
            <a:r>
              <a:rPr lang="en" altLang="ja-JP"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Barks AK, Hall AM, Tran PV, Georgieff MK. Iron as a model nutrient</a:t>
            </a:r>
            <a:r>
              <a:rPr lang="ja-JP" altLang="en-US"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 </a:t>
            </a:r>
            <a:r>
              <a:rPr lang="en" altLang="ja-JP"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for understanding the nutritional origins of neuropsychiatric disease.Pediatric Research 2019; 85: 176-182.</a:t>
            </a:r>
          </a:p>
          <a:p>
            <a:pPr defTabSz="534558">
              <a:buClr>
                <a:srgbClr val="000000"/>
              </a:buClr>
            </a:pPr>
            <a:r>
              <a:rPr lang="ja-JP" altLang="en-US"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a:t>
            </a:r>
            <a:r>
              <a:rPr lang="en" altLang="ja-JP"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Hammoud AO, Gibson M, Peterson CM, Meikle AW, Carrell DT.Impact of male obesity on infertility: a critical review of the current</a:t>
            </a:r>
            <a:r>
              <a:rPr lang="ja-JP" altLang="en-US"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 </a:t>
            </a:r>
            <a:r>
              <a:rPr lang="en" altLang="ja-JP"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literature. Fertil Steril. 2008 Oct; 90(4): 897-904.</a:t>
            </a:r>
          </a:p>
          <a:p>
            <a:pPr defTabSz="534558">
              <a:buClr>
                <a:srgbClr val="000000"/>
              </a:buClr>
            </a:pPr>
            <a:r>
              <a:rPr lang="ja-JP" altLang="en-US"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a:t>
            </a:r>
            <a:r>
              <a:rPr lang="en" altLang="ja-JP"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DOI: 10.1016/j.fertnstert.2020.05.041</a:t>
            </a:r>
            <a:r>
              <a:rPr lang="ja-JP" altLang="en-US"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 </a:t>
            </a:r>
            <a:r>
              <a:rPr lang="en" altLang="ja-JP"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Couples‘ prepregnancy body mass index and time to pregnancy</a:t>
            </a:r>
            <a:r>
              <a:rPr lang="ja-JP" altLang="en-US"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 </a:t>
            </a:r>
            <a:r>
              <a:rPr lang="en" altLang="ja-JP"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among those attempting to conceive their first pregnancy</a:t>
            </a:r>
            <a:endParaRPr lang="ja-JP" altLang="en-US"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endParaRPr>
          </a:p>
        </p:txBody>
      </p:sp>
      <p:sp>
        <p:nvSpPr>
          <p:cNvPr id="14" name="テキスト ボックス 15">
            <a:extLst>
              <a:ext uri="{FF2B5EF4-FFF2-40B4-BE49-F238E27FC236}">
                <a16:creationId xmlns:a16="http://schemas.microsoft.com/office/drawing/2014/main" id="{38534ED4-E51E-7422-CFF3-7416FC6738E7}"/>
              </a:ext>
            </a:extLst>
          </p:cNvPr>
          <p:cNvSpPr txBox="1"/>
          <p:nvPr/>
        </p:nvSpPr>
        <p:spPr>
          <a:xfrm>
            <a:off x="1610245" y="5133486"/>
            <a:ext cx="7462012" cy="592591"/>
          </a:xfrm>
          <a:prstGeom prst="rect">
            <a:avLst/>
          </a:prstGeom>
          <a:noFill/>
        </p:spPr>
        <p:txBody>
          <a:bodyPr wrap="square" lIns="53459" tIns="26730" rIns="53459" bIns="2673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534558">
              <a:lnSpc>
                <a:spcPts val="2140"/>
              </a:lnSpc>
            </a:pPr>
            <a:r>
              <a:rPr lang="ja-JP" altLang="en-US" sz="1754" b="1" u="sng" kern="0">
                <a:solidFill>
                  <a:srgbClr val="000000">
                    <a:lumMod val="75000"/>
                    <a:lumOff val="25000"/>
                  </a:srgbClr>
                </a:solidFill>
                <a:latin typeface="Yu Gothic"/>
                <a:ea typeface="Yu Gothic"/>
              </a:rPr>
              <a:t>適正なBMIを維持するためには、</a:t>
            </a:r>
            <a:r>
              <a:rPr lang="ja-JP" altLang="en-US" sz="1754" b="1" u="sng" kern="0">
                <a:solidFill>
                  <a:srgbClr val="000000">
                    <a:lumMod val="75000"/>
                    <a:lumOff val="25000"/>
                  </a:srgbClr>
                </a:solidFill>
                <a:highlight>
                  <a:srgbClr val="FFFFD0"/>
                </a:highlight>
                <a:latin typeface="Yu Gothic"/>
                <a:ea typeface="Yu Gothic"/>
              </a:rPr>
              <a:t>バランスのよい食事をとることが基本</a:t>
            </a:r>
          </a:p>
          <a:p>
            <a:pPr algn="ctr" defTabSz="534558">
              <a:lnSpc>
                <a:spcPts val="2140"/>
              </a:lnSpc>
            </a:pPr>
            <a:r>
              <a:rPr lang="ja-JP" altLang="en-US" sz="1754" b="1" u="sng" kern="0">
                <a:solidFill>
                  <a:srgbClr val="000000">
                    <a:lumMod val="75000"/>
                    <a:lumOff val="25000"/>
                  </a:srgbClr>
                </a:solidFill>
                <a:latin typeface="Yu Gothic"/>
                <a:ea typeface="Yu Gothic"/>
              </a:rPr>
              <a:t>また、</a:t>
            </a:r>
            <a:r>
              <a:rPr lang="ja-JP" altLang="en-US" sz="1754" b="1" u="sng" kern="0">
                <a:solidFill>
                  <a:srgbClr val="000000">
                    <a:lumMod val="75000"/>
                    <a:lumOff val="25000"/>
                  </a:srgbClr>
                </a:solidFill>
                <a:ea typeface="Yu Gothic"/>
              </a:rPr>
              <a:t>運動も欠かせない</a:t>
            </a:r>
          </a:p>
        </p:txBody>
      </p:sp>
      <p:sp>
        <p:nvSpPr>
          <p:cNvPr id="7" name="テキスト ボックス 6">
            <a:extLst>
              <a:ext uri="{FF2B5EF4-FFF2-40B4-BE49-F238E27FC236}">
                <a16:creationId xmlns:a16="http://schemas.microsoft.com/office/drawing/2014/main" id="{87B08769-D32B-2943-CB1C-5437D78B3D28}"/>
              </a:ext>
            </a:extLst>
          </p:cNvPr>
          <p:cNvSpPr txBox="1"/>
          <p:nvPr/>
        </p:nvSpPr>
        <p:spPr>
          <a:xfrm>
            <a:off x="3306295" y="3658691"/>
            <a:ext cx="7241300" cy="665816"/>
          </a:xfrm>
          <a:prstGeom prst="rect">
            <a:avLst/>
          </a:prstGeom>
          <a:noFill/>
        </p:spPr>
        <p:txBody>
          <a:bodyPr wrap="square" lIns="53459" tIns="26730" rIns="53459" bIns="26730" rtlCol="0" anchor="t">
            <a:spAutoFit/>
          </a:bodyPr>
          <a:lstStyle/>
          <a:p>
            <a:pPr defTabSz="534558">
              <a:lnSpc>
                <a:spcPts val="2280"/>
              </a:lnSpc>
              <a:buClr>
                <a:srgbClr val="000000"/>
              </a:buClr>
            </a:pPr>
            <a:r>
              <a:rPr kumimoji="1" lang="ja-JP" altLang="en-US" sz="1871" b="1" kern="0">
                <a:solidFill>
                  <a:srgbClr val="000000">
                    <a:lumMod val="75000"/>
                    <a:lumOff val="25000"/>
                  </a:srgbClr>
                </a:solidFill>
                <a:latin typeface="Yu Gothic"/>
                <a:ea typeface="Yu Gothic"/>
                <a:cs typeface="Arial"/>
                <a:sym typeface="Arial"/>
              </a:rPr>
              <a:t>妊娠前の肥満は妊娠高血圧症候群や</a:t>
            </a:r>
          </a:p>
          <a:p>
            <a:pPr defTabSz="534558">
              <a:lnSpc>
                <a:spcPts val="2631"/>
              </a:lnSpc>
              <a:buClr>
                <a:srgbClr val="000000"/>
              </a:buClr>
            </a:pPr>
            <a:r>
              <a:rPr kumimoji="1" lang="ja-JP" altLang="en-US" sz="1871" b="1" kern="0">
                <a:solidFill>
                  <a:srgbClr val="000000">
                    <a:lumMod val="75000"/>
                    <a:lumOff val="25000"/>
                  </a:srgbClr>
                </a:solidFill>
                <a:latin typeface="Yu Gothic"/>
                <a:ea typeface="Yu Gothic"/>
                <a:cs typeface="Arial"/>
                <a:sym typeface="Arial"/>
              </a:rPr>
              <a:t>妊娠糖尿病、早産等のリスクを増加させる</a:t>
            </a:r>
            <a:endParaRPr kumimoji="1" lang="ja-JP" altLang="en-US" sz="818" b="1" kern="0">
              <a:solidFill>
                <a:srgbClr val="000000">
                  <a:lumMod val="75000"/>
                  <a:lumOff val="25000"/>
                </a:srgbClr>
              </a:solidFill>
              <a:latin typeface="Yu Gothic"/>
              <a:ea typeface="Yu Gothic"/>
              <a:cs typeface="Arial"/>
              <a:sym typeface="Arial"/>
            </a:endParaRPr>
          </a:p>
        </p:txBody>
      </p:sp>
      <p:sp>
        <p:nvSpPr>
          <p:cNvPr id="4" name="テキスト ボックス 3">
            <a:extLst>
              <a:ext uri="{FF2B5EF4-FFF2-40B4-BE49-F238E27FC236}">
                <a16:creationId xmlns:a16="http://schemas.microsoft.com/office/drawing/2014/main" id="{73F6199A-49A7-5503-EEB1-2A4D1640CFF9}"/>
              </a:ext>
            </a:extLst>
          </p:cNvPr>
          <p:cNvSpPr txBox="1"/>
          <p:nvPr/>
        </p:nvSpPr>
        <p:spPr>
          <a:xfrm>
            <a:off x="3306295" y="4382543"/>
            <a:ext cx="7241300" cy="370864"/>
          </a:xfrm>
          <a:prstGeom prst="rect">
            <a:avLst/>
          </a:prstGeom>
          <a:noFill/>
        </p:spPr>
        <p:txBody>
          <a:bodyPr wrap="square" lIns="53459" tIns="26730" rIns="53459" bIns="26730" rtlCol="0" anchor="t">
            <a:spAutoFit/>
          </a:bodyPr>
          <a:lstStyle/>
          <a:p>
            <a:pPr defTabSz="534558">
              <a:lnSpc>
                <a:spcPts val="2631"/>
              </a:lnSpc>
              <a:buClr>
                <a:srgbClr val="000000"/>
              </a:buClr>
            </a:pPr>
            <a:r>
              <a:rPr kumimoji="1" lang="ja-JP" altLang="en-US" sz="1871" b="1" kern="0">
                <a:solidFill>
                  <a:srgbClr val="000000">
                    <a:lumMod val="75000"/>
                    <a:lumOff val="25000"/>
                  </a:srgbClr>
                </a:solidFill>
                <a:latin typeface="Yu Gothic"/>
                <a:ea typeface="Yu Gothic"/>
                <a:cs typeface="Arial"/>
                <a:sym typeface="Arial"/>
              </a:rPr>
              <a:t>女性のやせは早産や赤ちゃんの発育不全に影響する</a:t>
            </a:r>
            <a:endParaRPr kumimoji="1" lang="ja-JP" altLang="en-US" sz="1871"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endParaRPr>
          </a:p>
        </p:txBody>
      </p:sp>
      <p:pic>
        <p:nvPicPr>
          <p:cNvPr id="5" name="図 4">
            <a:extLst>
              <a:ext uri="{FF2B5EF4-FFF2-40B4-BE49-F238E27FC236}">
                <a16:creationId xmlns:a16="http://schemas.microsoft.com/office/drawing/2014/main" id="{B5170FD5-DB46-263E-DA42-F7C43B9770BB}"/>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3182243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19802A58-89AC-5472-E1AA-776E1691FAD3}"/>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22F95BAD-6BA7-B167-8581-FE87A48C5CBC}"/>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pPr>
            <a:r>
              <a:rPr lang="ja-JP" altLang="en-US" sz="2105" b="1" kern="0">
                <a:solidFill>
                  <a:srgbClr val="000000">
                    <a:lumMod val="50000"/>
                    <a:lumOff val="50000"/>
                  </a:srgbClr>
                </a:solidFill>
                <a:latin typeface="Yu Gothic" panose="020B0400000000000000" pitchFamily="34" charset="-128"/>
                <a:ea typeface="Yu Gothic" panose="020B0400000000000000" pitchFamily="34" charset="-128"/>
                <a:cs typeface="Arial"/>
                <a:sym typeface="Arial"/>
              </a:rPr>
              <a:t>　栄養バランスの取れた食事</a:t>
            </a:r>
          </a:p>
        </p:txBody>
      </p:sp>
      <p:graphicFrame>
        <p:nvGraphicFramePr>
          <p:cNvPr id="3" name="Google Shape;288;g37893633bf5_0_73">
            <a:extLst>
              <a:ext uri="{FF2B5EF4-FFF2-40B4-BE49-F238E27FC236}">
                <a16:creationId xmlns:a16="http://schemas.microsoft.com/office/drawing/2014/main" id="{1BADEC56-7DEF-A5CA-1923-09A19A605D6F}"/>
              </a:ext>
            </a:extLst>
          </p:cNvPr>
          <p:cNvGraphicFramePr/>
          <p:nvPr/>
        </p:nvGraphicFramePr>
        <p:xfrm>
          <a:off x="700178" y="2158044"/>
          <a:ext cx="4313312" cy="2417545"/>
        </p:xfrm>
        <a:graphic>
          <a:graphicData uri="http://schemas.openxmlformats.org/drawingml/2006/table">
            <a:tbl>
              <a:tblPr>
                <a:noFill/>
              </a:tblPr>
              <a:tblGrid>
                <a:gridCol w="963988">
                  <a:extLst>
                    <a:ext uri="{9D8B030D-6E8A-4147-A177-3AD203B41FA5}">
                      <a16:colId xmlns:a16="http://schemas.microsoft.com/office/drawing/2014/main" val="20000"/>
                    </a:ext>
                  </a:extLst>
                </a:gridCol>
                <a:gridCol w="3349324">
                  <a:extLst>
                    <a:ext uri="{9D8B030D-6E8A-4147-A177-3AD203B41FA5}">
                      <a16:colId xmlns:a16="http://schemas.microsoft.com/office/drawing/2014/main" val="20001"/>
                    </a:ext>
                  </a:extLst>
                </a:gridCol>
              </a:tblGrid>
              <a:tr h="700195">
                <a:tc>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a:solidFill>
                            <a:schemeClr val="tx1">
                              <a:lumMod val="75000"/>
                              <a:lumOff val="25000"/>
                            </a:schemeClr>
                          </a:solidFill>
                          <a:latin typeface="Yu Gothic" panose="020B0400000000000000" pitchFamily="34" charset="-128"/>
                          <a:ea typeface="Yu Gothic" panose="020B0400000000000000" pitchFamily="34" charset="-128"/>
                        </a:rPr>
                        <a:t>主食</a:t>
                      </a:r>
                      <a:endParaRPr sz="1400" b="1" i="0" u="none" strike="noStrike" cap="none">
                        <a:solidFill>
                          <a:schemeClr val="tx1">
                            <a:lumMod val="75000"/>
                            <a:lumOff val="25000"/>
                          </a:schemeClr>
                        </a:solidFill>
                        <a:latin typeface="Yu Gothic" panose="020B0400000000000000" pitchFamily="34" charset="-128"/>
                        <a:ea typeface="Yu Gothic" panose="020B0400000000000000" pitchFamily="34" charset="-128"/>
                      </a:endParaRPr>
                    </a:p>
                  </a:txBody>
                  <a:tcPr marL="53450" marR="53450" marT="53450" marB="53450" anchor="ctr">
                    <a:solidFill>
                      <a:srgbClr val="F5F3ED"/>
                    </a:solidFill>
                  </a:tcPr>
                </a:tc>
                <a:tc>
                  <a:txBody>
                    <a:bodyPr/>
                    <a:lstStyle/>
                    <a:p>
                      <a:pPr marL="0" marR="0" lvl="0" indent="0" algn="l" rtl="0">
                        <a:lnSpc>
                          <a:spcPct val="115000"/>
                        </a:lnSpc>
                        <a:spcBef>
                          <a:spcPts val="0"/>
                        </a:spcBef>
                        <a:spcAft>
                          <a:spcPts val="0"/>
                        </a:spcAft>
                        <a:buClr>
                          <a:schemeClr val="dk1"/>
                        </a:buClr>
                        <a:buSzPts val="1100"/>
                        <a:buFont typeface="Arial"/>
                        <a:buNone/>
                      </a:pPr>
                      <a:r>
                        <a:rPr lang="en-US" sz="1500" b="1" i="0" u="sng" strike="noStrike" cap="none" err="1">
                          <a:solidFill>
                            <a:schemeClr val="tx1">
                              <a:lumMod val="75000"/>
                              <a:lumOff val="25000"/>
                            </a:schemeClr>
                          </a:solidFill>
                          <a:latin typeface="Yu Gothic" panose="020B0400000000000000" pitchFamily="34" charset="-128"/>
                          <a:ea typeface="Yu Gothic" panose="020B0400000000000000" pitchFamily="34" charset="-128"/>
                        </a:rPr>
                        <a:t>炭水化物</a:t>
                      </a:r>
                      <a:r>
                        <a:rPr lang="en-US" sz="1500" b="1" i="0" u="none" strike="noStrike" cap="none" err="1">
                          <a:solidFill>
                            <a:schemeClr val="tx1">
                              <a:lumMod val="75000"/>
                              <a:lumOff val="25000"/>
                            </a:schemeClr>
                          </a:solidFill>
                          <a:latin typeface="Yu Gothic" panose="020B0400000000000000" pitchFamily="34" charset="-128"/>
                          <a:ea typeface="Yu Gothic" panose="020B0400000000000000" pitchFamily="34" charset="-128"/>
                        </a:rPr>
                        <a:t>の供給源であるごはん・パン・麺・パスタ等</a:t>
                      </a:r>
                      <a:endParaRPr sz="2000" b="1" i="0" u="none" strike="noStrike" cap="none">
                        <a:solidFill>
                          <a:schemeClr val="tx1">
                            <a:lumMod val="75000"/>
                            <a:lumOff val="25000"/>
                          </a:schemeClr>
                        </a:solidFill>
                        <a:latin typeface="Yu Gothic" panose="020B0400000000000000" pitchFamily="34" charset="-128"/>
                        <a:ea typeface="Yu Gothic" panose="020B0400000000000000" pitchFamily="34" charset="-128"/>
                      </a:endParaRPr>
                    </a:p>
                  </a:txBody>
                  <a:tcPr marL="53450" marR="53450" marT="53450" marB="53450" anchor="ctr"/>
                </a:tc>
                <a:extLst>
                  <a:ext uri="{0D108BD9-81ED-4DB2-BD59-A6C34878D82A}">
                    <a16:rowId xmlns:a16="http://schemas.microsoft.com/office/drawing/2014/main" val="10000"/>
                  </a:ext>
                </a:extLst>
              </a:tr>
              <a:tr h="721615">
                <a:tc>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a:solidFill>
                            <a:schemeClr val="tx1">
                              <a:lumMod val="75000"/>
                              <a:lumOff val="25000"/>
                            </a:schemeClr>
                          </a:solidFill>
                          <a:latin typeface="Yu Gothic" panose="020B0400000000000000" pitchFamily="34" charset="-128"/>
                          <a:ea typeface="Yu Gothic" panose="020B0400000000000000" pitchFamily="34" charset="-128"/>
                        </a:rPr>
                        <a:t>主菜</a:t>
                      </a:r>
                      <a:endParaRPr sz="1400" b="1" i="0" u="none" strike="noStrike" cap="none">
                        <a:solidFill>
                          <a:schemeClr val="tx1">
                            <a:lumMod val="75000"/>
                            <a:lumOff val="25000"/>
                          </a:schemeClr>
                        </a:solidFill>
                        <a:latin typeface="Yu Gothic" panose="020B0400000000000000" pitchFamily="34" charset="-128"/>
                        <a:ea typeface="Yu Gothic" panose="020B0400000000000000" pitchFamily="34" charset="-128"/>
                      </a:endParaRPr>
                    </a:p>
                  </a:txBody>
                  <a:tcPr marL="53450" marR="53450" marT="53450" marB="53450" anchor="ctr">
                    <a:solidFill>
                      <a:srgbClr val="F5F3ED"/>
                    </a:solidFill>
                  </a:tcPr>
                </a:tc>
                <a:tc>
                  <a:txBody>
                    <a:bodyPr/>
                    <a:lstStyle/>
                    <a:p>
                      <a:pPr marL="0" marR="0" lvl="0" indent="0" algn="l" rtl="0">
                        <a:lnSpc>
                          <a:spcPct val="115000"/>
                        </a:lnSpc>
                        <a:spcBef>
                          <a:spcPts val="0"/>
                        </a:spcBef>
                        <a:spcAft>
                          <a:spcPts val="0"/>
                        </a:spcAft>
                        <a:buClr>
                          <a:schemeClr val="dk1"/>
                        </a:buClr>
                        <a:buSzPts val="1100"/>
                        <a:buFont typeface="Arial"/>
                        <a:buNone/>
                      </a:pPr>
                      <a:r>
                        <a:rPr lang="en-US" sz="1500" b="1" i="0" u="sng" strike="noStrike" cap="none">
                          <a:solidFill>
                            <a:schemeClr val="tx1">
                              <a:lumMod val="75000"/>
                              <a:lumOff val="25000"/>
                            </a:schemeClr>
                          </a:solidFill>
                          <a:latin typeface="Yu Gothic" panose="020B0400000000000000" pitchFamily="34" charset="-128"/>
                          <a:ea typeface="Yu Gothic" panose="020B0400000000000000" pitchFamily="34" charset="-128"/>
                        </a:rPr>
                        <a:t>たんぱく質</a:t>
                      </a:r>
                      <a:r>
                        <a:rPr lang="en-US" sz="1500" b="1" i="0" u="none" strike="noStrike" cap="none">
                          <a:solidFill>
                            <a:schemeClr val="tx1">
                              <a:lumMod val="75000"/>
                              <a:lumOff val="25000"/>
                            </a:schemeClr>
                          </a:solidFill>
                          <a:latin typeface="Yu Gothic" panose="020B0400000000000000" pitchFamily="34" charset="-128"/>
                          <a:ea typeface="Yu Gothic" panose="020B0400000000000000" pitchFamily="34" charset="-128"/>
                        </a:rPr>
                        <a:t>の供給源である肉・魚・卵・大豆・大豆製品等</a:t>
                      </a:r>
                      <a:endParaRPr sz="2000" b="1" i="0" u="none" strike="noStrike" cap="none">
                        <a:solidFill>
                          <a:schemeClr val="tx1">
                            <a:lumMod val="75000"/>
                            <a:lumOff val="25000"/>
                          </a:schemeClr>
                        </a:solidFill>
                        <a:latin typeface="Yu Gothic" panose="020B0400000000000000" pitchFamily="34" charset="-128"/>
                        <a:ea typeface="Yu Gothic" panose="020B0400000000000000" pitchFamily="34" charset="-128"/>
                      </a:endParaRPr>
                    </a:p>
                  </a:txBody>
                  <a:tcPr marL="53450" marR="53450" marT="53450" marB="53450" anchor="ctr"/>
                </a:tc>
                <a:extLst>
                  <a:ext uri="{0D108BD9-81ED-4DB2-BD59-A6C34878D82A}">
                    <a16:rowId xmlns:a16="http://schemas.microsoft.com/office/drawing/2014/main" val="10001"/>
                  </a:ext>
                </a:extLst>
              </a:tr>
              <a:tr h="995735">
                <a:tc>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a:solidFill>
                            <a:schemeClr val="tx1">
                              <a:lumMod val="75000"/>
                              <a:lumOff val="25000"/>
                            </a:schemeClr>
                          </a:solidFill>
                          <a:latin typeface="Yu Gothic" panose="020B0400000000000000" pitchFamily="34" charset="-128"/>
                          <a:ea typeface="Yu Gothic" panose="020B0400000000000000" pitchFamily="34" charset="-128"/>
                        </a:rPr>
                        <a:t>副菜</a:t>
                      </a:r>
                      <a:endParaRPr sz="1400" b="1" i="0" u="none" strike="noStrike" cap="none">
                        <a:solidFill>
                          <a:schemeClr val="tx1">
                            <a:lumMod val="75000"/>
                            <a:lumOff val="25000"/>
                          </a:schemeClr>
                        </a:solidFill>
                        <a:latin typeface="Yu Gothic" panose="020B0400000000000000" pitchFamily="34" charset="-128"/>
                        <a:ea typeface="Yu Gothic" panose="020B0400000000000000" pitchFamily="34" charset="-128"/>
                      </a:endParaRPr>
                    </a:p>
                  </a:txBody>
                  <a:tcPr marL="53450" marR="53450" marT="53450" marB="53450" anchor="ctr">
                    <a:solidFill>
                      <a:srgbClr val="F5F3ED"/>
                    </a:solidFill>
                  </a:tcPr>
                </a:tc>
                <a:tc>
                  <a:txBody>
                    <a:bodyPr/>
                    <a:lstStyle/>
                    <a:p>
                      <a:pPr marL="0" marR="0" lvl="0" indent="0" algn="l" rtl="0">
                        <a:lnSpc>
                          <a:spcPct val="115000"/>
                        </a:lnSpc>
                        <a:spcBef>
                          <a:spcPts val="0"/>
                        </a:spcBef>
                        <a:spcAft>
                          <a:spcPts val="0"/>
                        </a:spcAft>
                        <a:buClr>
                          <a:schemeClr val="dk1"/>
                        </a:buClr>
                        <a:buSzPts val="1100"/>
                        <a:buFont typeface="Arial"/>
                        <a:buNone/>
                      </a:pPr>
                      <a:r>
                        <a:rPr lang="en-US" sz="1500" b="1" i="0" u="sng" strike="noStrike" cap="none" dirty="0" err="1">
                          <a:solidFill>
                            <a:schemeClr val="tx1">
                              <a:lumMod val="75000"/>
                              <a:lumOff val="25000"/>
                            </a:schemeClr>
                          </a:solidFill>
                          <a:latin typeface="Yu Gothic" panose="020B0400000000000000" pitchFamily="34" charset="-128"/>
                          <a:ea typeface="Yu Gothic" panose="020B0400000000000000" pitchFamily="34" charset="-128"/>
                        </a:rPr>
                        <a:t>ビタミン・ミネラル・食物繊維</a:t>
                      </a:r>
                      <a:r>
                        <a:rPr lang="en-US" sz="1500" b="1" i="0" u="none" strike="noStrike" cap="none" dirty="0" err="1">
                          <a:solidFill>
                            <a:schemeClr val="tx1">
                              <a:lumMod val="75000"/>
                              <a:lumOff val="25000"/>
                            </a:schemeClr>
                          </a:solidFill>
                          <a:latin typeface="Yu Gothic" panose="020B0400000000000000" pitchFamily="34" charset="-128"/>
                          <a:ea typeface="Yu Gothic" panose="020B0400000000000000" pitchFamily="34" charset="-128"/>
                        </a:rPr>
                        <a:t>の供給源である野菜・海藻・きのこ・いも・豆類（大豆除く）等</a:t>
                      </a:r>
                      <a:endParaRPr sz="20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endParaRPr>
                    </a:p>
                  </a:txBody>
                  <a:tcPr marL="53450" marR="53450" marT="53450" marB="53450" anchor="ctr"/>
                </a:tc>
                <a:extLst>
                  <a:ext uri="{0D108BD9-81ED-4DB2-BD59-A6C34878D82A}">
                    <a16:rowId xmlns:a16="http://schemas.microsoft.com/office/drawing/2014/main" val="10002"/>
                  </a:ext>
                </a:extLst>
              </a:tr>
            </a:tbl>
          </a:graphicData>
        </a:graphic>
      </p:graphicFrame>
      <p:sp>
        <p:nvSpPr>
          <p:cNvPr id="8" name="Google Shape;291;g37893633bf5_0_73">
            <a:extLst>
              <a:ext uri="{FF2B5EF4-FFF2-40B4-BE49-F238E27FC236}">
                <a16:creationId xmlns:a16="http://schemas.microsoft.com/office/drawing/2014/main" id="{587C506F-64EE-12A2-A03D-B79B9270228A}"/>
              </a:ext>
            </a:extLst>
          </p:cNvPr>
          <p:cNvSpPr txBox="1"/>
          <p:nvPr/>
        </p:nvSpPr>
        <p:spPr>
          <a:xfrm>
            <a:off x="632440" y="4716731"/>
            <a:ext cx="4381051" cy="959301"/>
          </a:xfrm>
          <a:prstGeom prst="rect">
            <a:avLst/>
          </a:prstGeom>
          <a:noFill/>
          <a:ln>
            <a:noFill/>
          </a:ln>
        </p:spPr>
        <p:txBody>
          <a:bodyPr spcFirstLastPara="1" wrap="square" lIns="53450" tIns="53450" rIns="53450" bIns="53450" anchor="t" anchorCtr="0">
            <a:noAutofit/>
          </a:bodyPr>
          <a:lstStyle/>
          <a:p>
            <a:pPr defTabSz="534558">
              <a:lnSpc>
                <a:spcPct val="115000"/>
              </a:lnSpc>
              <a:buClr>
                <a:srgbClr val="000000"/>
              </a:buClr>
              <a:buSzPts val="3400"/>
            </a:pPr>
            <a:r>
              <a:rPr lang="en-US" sz="1403" b="1" kern="0" err="1">
                <a:solidFill>
                  <a:srgbClr val="404040"/>
                </a:solidFill>
                <a:latin typeface="Yu Gothic" panose="020B0400000000000000" pitchFamily="34" charset="-128"/>
                <a:ea typeface="Yu Gothic" panose="020B0400000000000000" pitchFamily="34" charset="-128"/>
                <a:cs typeface="Arial"/>
                <a:sym typeface="Arial"/>
              </a:rPr>
              <a:t>加えて、主にたんぱく質・カルシウムを多く含む</a:t>
            </a:r>
            <a:br>
              <a:rPr lang="en-US" sz="1403" b="1" kern="0">
                <a:solidFill>
                  <a:srgbClr val="404040"/>
                </a:solidFill>
                <a:latin typeface="Yu Gothic" panose="020B0400000000000000" pitchFamily="34" charset="-128"/>
                <a:ea typeface="Yu Gothic" panose="020B0400000000000000" pitchFamily="34" charset="-128"/>
                <a:cs typeface="Arial"/>
                <a:sym typeface="Arial"/>
              </a:rPr>
            </a:br>
            <a:r>
              <a:rPr lang="en-US" sz="1403" b="1" kern="0">
                <a:solidFill>
                  <a:srgbClr val="404040"/>
                </a:solidFill>
                <a:latin typeface="Yu Gothic" panose="020B0400000000000000" pitchFamily="34" charset="-128"/>
                <a:ea typeface="Yu Gothic" panose="020B0400000000000000" pitchFamily="34" charset="-128"/>
                <a:cs typeface="Arial"/>
                <a:sym typeface="Arial"/>
              </a:rPr>
              <a:t>「</a:t>
            </a:r>
            <a:r>
              <a:rPr lang="en-US" sz="1403" b="1" kern="0" err="1">
                <a:solidFill>
                  <a:srgbClr val="404040"/>
                </a:solidFill>
                <a:latin typeface="Yu Gothic" panose="020B0400000000000000" pitchFamily="34" charset="-128"/>
                <a:ea typeface="Yu Gothic" panose="020B0400000000000000" pitchFamily="34" charset="-128"/>
                <a:cs typeface="Arial"/>
                <a:sym typeface="Arial"/>
              </a:rPr>
              <a:t>牛乳・乳製品」と主にビタミンC、カリウム等を</a:t>
            </a:r>
            <a:br>
              <a:rPr lang="en-US" sz="1403" b="1" kern="0">
                <a:solidFill>
                  <a:srgbClr val="404040"/>
                </a:solidFill>
                <a:latin typeface="Yu Gothic" panose="020B0400000000000000" pitchFamily="34" charset="-128"/>
                <a:ea typeface="Yu Gothic" panose="020B0400000000000000" pitchFamily="34" charset="-128"/>
                <a:cs typeface="Arial"/>
                <a:sym typeface="Arial"/>
              </a:rPr>
            </a:br>
            <a:r>
              <a:rPr lang="en-US" sz="1403" b="1" kern="0">
                <a:solidFill>
                  <a:srgbClr val="404040"/>
                </a:solidFill>
                <a:latin typeface="Yu Gothic" panose="020B0400000000000000" pitchFamily="34" charset="-128"/>
                <a:ea typeface="Yu Gothic" panose="020B0400000000000000" pitchFamily="34" charset="-128"/>
                <a:cs typeface="Arial"/>
                <a:sym typeface="Arial"/>
              </a:rPr>
              <a:t>多く含む「果物」を1 </a:t>
            </a:r>
            <a:r>
              <a:rPr lang="en-US" sz="1403" b="1" kern="0" err="1">
                <a:solidFill>
                  <a:srgbClr val="404040"/>
                </a:solidFill>
                <a:latin typeface="Yu Gothic" panose="020B0400000000000000" pitchFamily="34" charset="-128"/>
                <a:ea typeface="Yu Gothic" panose="020B0400000000000000" pitchFamily="34" charset="-128"/>
                <a:cs typeface="Arial"/>
                <a:sym typeface="Arial"/>
              </a:rPr>
              <a:t>日の中でとるようにすると</a:t>
            </a:r>
            <a:r>
              <a:rPr lang="en-US" sz="1403" b="1" kern="0">
                <a:solidFill>
                  <a:srgbClr val="404040"/>
                </a:solidFill>
                <a:latin typeface="Yu Gothic" panose="020B0400000000000000" pitchFamily="34" charset="-128"/>
                <a:ea typeface="Yu Gothic" panose="020B0400000000000000" pitchFamily="34" charset="-128"/>
                <a:cs typeface="Arial"/>
                <a:sym typeface="Arial"/>
              </a:rPr>
              <a:t>、</a:t>
            </a:r>
            <a:br>
              <a:rPr lang="en-US" sz="1403" b="1" kern="0">
                <a:solidFill>
                  <a:srgbClr val="404040"/>
                </a:solidFill>
                <a:latin typeface="Yu Gothic" panose="020B0400000000000000" pitchFamily="34" charset="-128"/>
                <a:ea typeface="Yu Gothic" panose="020B0400000000000000" pitchFamily="34" charset="-128"/>
                <a:cs typeface="Arial"/>
                <a:sym typeface="Arial"/>
              </a:rPr>
            </a:br>
            <a:r>
              <a:rPr lang="en-US" sz="1403" b="1" kern="0" err="1">
                <a:solidFill>
                  <a:srgbClr val="404040"/>
                </a:solidFill>
                <a:latin typeface="Yu Gothic" panose="020B0400000000000000" pitchFamily="34" charset="-128"/>
                <a:ea typeface="Yu Gothic" panose="020B0400000000000000" pitchFamily="34" charset="-128"/>
                <a:cs typeface="Arial"/>
                <a:sym typeface="Arial"/>
              </a:rPr>
              <a:t>さらに理想的なバランスのよい食事に</a:t>
            </a:r>
            <a:endParaRPr sz="1403" b="1" kern="0">
              <a:solidFill>
                <a:srgbClr val="404040"/>
              </a:solidFill>
              <a:latin typeface="Yu Gothic" panose="020B0400000000000000" pitchFamily="34" charset="-128"/>
              <a:ea typeface="Yu Gothic" panose="020B0400000000000000" pitchFamily="34" charset="-128"/>
              <a:cs typeface="Arial"/>
              <a:sym typeface="Arial"/>
            </a:endParaRPr>
          </a:p>
        </p:txBody>
      </p:sp>
      <p:sp>
        <p:nvSpPr>
          <p:cNvPr id="10" name="Google Shape;382;p43">
            <a:extLst>
              <a:ext uri="{FF2B5EF4-FFF2-40B4-BE49-F238E27FC236}">
                <a16:creationId xmlns:a16="http://schemas.microsoft.com/office/drawing/2014/main" id="{3FCDA434-F413-235A-1FDA-669C659C566A}"/>
              </a:ext>
            </a:extLst>
          </p:cNvPr>
          <p:cNvSpPr/>
          <p:nvPr/>
        </p:nvSpPr>
        <p:spPr>
          <a:xfrm>
            <a:off x="628841" y="1434028"/>
            <a:ext cx="9426944" cy="539863"/>
          </a:xfrm>
          <a:prstGeom prst="roundRect">
            <a:avLst>
              <a:gd name="adj" fmla="val 0"/>
            </a:avLst>
          </a:prstGeom>
          <a:noFill/>
          <a:ln w="38100">
            <a:noFill/>
          </a:ln>
        </p:spPr>
        <p:txBody>
          <a:bodyPr spcFirstLastPara="1" wrap="square" lIns="147328" tIns="53450" rIns="53450" bIns="53450" anchor="ctr" anchorCtr="0">
            <a:noAutofit/>
          </a:bodyPr>
          <a:lstStyle/>
          <a:p>
            <a:pPr algn="ctr" defTabSz="534558">
              <a:lnSpc>
                <a:spcPct val="114999"/>
              </a:lnSpc>
              <a:buClr>
                <a:srgbClr val="000000"/>
              </a:buClr>
            </a:pPr>
            <a:r>
              <a:rPr lang="ja-JP" altLang="en-US" sz="2338" b="1" kern="0">
                <a:solidFill>
                  <a:srgbClr val="5DC2D0"/>
                </a:solidFill>
                <a:latin typeface="Arial"/>
                <a:ea typeface="Yu Gothic"/>
                <a:cs typeface="Arial"/>
                <a:sym typeface="Kosugi"/>
              </a:rPr>
              <a:t>１食の中で「主食＋主菜＋副菜」の組合せを意識する</a:t>
            </a:r>
            <a:endParaRPr lang="ja-JP" altLang="en-US" sz="818" b="1" kern="0">
              <a:solidFill>
                <a:srgbClr val="000000"/>
              </a:solidFill>
              <a:latin typeface="Arial"/>
              <a:cs typeface="Arial"/>
              <a:sym typeface="Arial"/>
            </a:endParaRPr>
          </a:p>
        </p:txBody>
      </p:sp>
      <p:pic>
        <p:nvPicPr>
          <p:cNvPr id="9" name="図 8">
            <a:extLst>
              <a:ext uri="{FF2B5EF4-FFF2-40B4-BE49-F238E27FC236}">
                <a16:creationId xmlns:a16="http://schemas.microsoft.com/office/drawing/2014/main" id="{2B771740-FFEF-8BC4-3EBB-2C4A3893E310}"/>
              </a:ext>
            </a:extLst>
          </p:cNvPr>
          <p:cNvPicPr>
            <a:picLocks noChangeAspect="1"/>
          </p:cNvPicPr>
          <p:nvPr/>
        </p:nvPicPr>
        <p:blipFill>
          <a:blip r:embed="rId3"/>
          <a:stretch>
            <a:fillRect/>
          </a:stretch>
        </p:blipFill>
        <p:spPr>
          <a:xfrm>
            <a:off x="5880496" y="2084125"/>
            <a:ext cx="3799698" cy="3986463"/>
          </a:xfrm>
          <a:prstGeom prst="rect">
            <a:avLst/>
          </a:prstGeom>
        </p:spPr>
      </p:pic>
      <p:sp>
        <p:nvSpPr>
          <p:cNvPr id="4" name="テキスト ボックス 5">
            <a:extLst>
              <a:ext uri="{FF2B5EF4-FFF2-40B4-BE49-F238E27FC236}">
                <a16:creationId xmlns:a16="http://schemas.microsoft.com/office/drawing/2014/main" id="{114E96FB-3790-5556-3E0A-B30B60BFEA5C}"/>
              </a:ext>
            </a:extLst>
          </p:cNvPr>
          <p:cNvSpPr txBox="1"/>
          <p:nvPr/>
        </p:nvSpPr>
        <p:spPr>
          <a:xfrm>
            <a:off x="5885260" y="6188913"/>
            <a:ext cx="5045759" cy="197868"/>
          </a:xfrm>
          <a:prstGeom prst="rect">
            <a:avLst/>
          </a:prstGeom>
          <a:noFill/>
        </p:spPr>
        <p:txBody>
          <a:bodyPr wrap="square" lIns="53459" tIns="26730" rIns="53459" bIns="26730" anchor="t">
            <a:spAutoFit/>
          </a:bodyPr>
          <a:lstStyle/>
          <a:p>
            <a:pPr defTabSz="534558">
              <a:buClr>
                <a:srgbClr val="000000"/>
              </a:buClr>
            </a:pPr>
            <a:r>
              <a:rPr lang="ja-JP" altLang="en-US"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rPr>
              <a:t>出典：厚生労働省・農林水産省作成　食事バランスガイドより引用（再掲）</a:t>
            </a:r>
            <a:endParaRPr lang="en-US" altLang="ja-JP" sz="935" b="1" kern="0">
              <a:solidFill>
                <a:srgbClr val="000000">
                  <a:lumMod val="50000"/>
                  <a:lumOff val="50000"/>
                </a:srgbClr>
              </a:solidFill>
              <a:latin typeface="Yu Gothic Medium" panose="020B0400000000000000" pitchFamily="34" charset="-128"/>
              <a:ea typeface="Yu Gothic Medium" panose="020B0400000000000000" pitchFamily="34" charset="-128"/>
              <a:cs typeface="Arial"/>
              <a:sym typeface="Arial"/>
            </a:endParaRPr>
          </a:p>
        </p:txBody>
      </p:sp>
      <p:pic>
        <p:nvPicPr>
          <p:cNvPr id="5" name="図 4">
            <a:extLst>
              <a:ext uri="{FF2B5EF4-FFF2-40B4-BE49-F238E27FC236}">
                <a16:creationId xmlns:a16="http://schemas.microsoft.com/office/drawing/2014/main" id="{778975D8-271C-26F3-8943-08927AE099F9}"/>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7275935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54EE0740-B3CE-3882-E604-833D8ECCB5AE}"/>
            </a:ext>
          </a:extLst>
        </p:cNvPr>
        <p:cNvGrpSpPr/>
        <p:nvPr/>
      </p:nvGrpSpPr>
      <p:grpSpPr>
        <a:xfrm>
          <a:off x="0" y="0"/>
          <a:ext cx="0" cy="0"/>
          <a:chOff x="0" y="0"/>
          <a:chExt cx="0" cy="0"/>
        </a:xfrm>
      </p:grpSpPr>
      <p:sp>
        <p:nvSpPr>
          <p:cNvPr id="36" name="角丸四角形 35">
            <a:extLst>
              <a:ext uri="{FF2B5EF4-FFF2-40B4-BE49-F238E27FC236}">
                <a16:creationId xmlns:a16="http://schemas.microsoft.com/office/drawing/2014/main" id="{96A128BD-3BD4-3AF6-3958-ADC3C0485D17}"/>
              </a:ext>
            </a:extLst>
          </p:cNvPr>
          <p:cNvSpPr/>
          <p:nvPr/>
        </p:nvSpPr>
        <p:spPr>
          <a:xfrm>
            <a:off x="667115" y="4056733"/>
            <a:ext cx="9508435" cy="2351085"/>
          </a:xfrm>
          <a:prstGeom prst="roundRect">
            <a:avLst>
              <a:gd name="adj" fmla="val 5047"/>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34558">
              <a:buClr>
                <a:srgbClr val="000000"/>
              </a:buClr>
            </a:pPr>
            <a:endParaRPr kumimoji="1" lang="ja-JP" altLang="en-US" sz="818" kern="0">
              <a:solidFill>
                <a:srgbClr val="FFFFFF"/>
              </a:solidFill>
              <a:latin typeface="Arial"/>
              <a:ea typeface="ＭＳ Ｐゴシック" panose="020B0600070205080204" pitchFamily="50" charset="-128"/>
              <a:sym typeface="Arial"/>
            </a:endParaRPr>
          </a:p>
        </p:txBody>
      </p:sp>
      <p:sp>
        <p:nvSpPr>
          <p:cNvPr id="96" name="Google Shape;96;p2">
            <a:extLst>
              <a:ext uri="{FF2B5EF4-FFF2-40B4-BE49-F238E27FC236}">
                <a16:creationId xmlns:a16="http://schemas.microsoft.com/office/drawing/2014/main" id="{3BB49381-2272-4899-983E-A85AF64F81D3}"/>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pPr>
            <a:r>
              <a:rPr lang="ja-JP" altLang="en-US" sz="2105" b="1" kern="0">
                <a:solidFill>
                  <a:srgbClr val="000000">
                    <a:lumMod val="50000"/>
                    <a:lumOff val="50000"/>
                  </a:srgbClr>
                </a:solidFill>
                <a:latin typeface="Yu Gothic" panose="020B0400000000000000" pitchFamily="34" charset="-128"/>
                <a:ea typeface="Yu Gothic" panose="020B0400000000000000" pitchFamily="34" charset="-128"/>
                <a:cs typeface="Arial"/>
                <a:sym typeface="Arial"/>
              </a:rPr>
              <a:t>　不足しやすい栄養素</a:t>
            </a:r>
          </a:p>
        </p:txBody>
      </p:sp>
      <p:sp>
        <p:nvSpPr>
          <p:cNvPr id="7" name="Google Shape;320;g37893633bf5_0_95">
            <a:extLst>
              <a:ext uri="{FF2B5EF4-FFF2-40B4-BE49-F238E27FC236}">
                <a16:creationId xmlns:a16="http://schemas.microsoft.com/office/drawing/2014/main" id="{F7BF7F4E-137B-A304-7C23-4776A2274051}"/>
              </a:ext>
            </a:extLst>
          </p:cNvPr>
          <p:cNvSpPr txBox="1"/>
          <p:nvPr/>
        </p:nvSpPr>
        <p:spPr>
          <a:xfrm>
            <a:off x="1097883" y="5758377"/>
            <a:ext cx="1912810" cy="323837"/>
          </a:xfrm>
          <a:prstGeom prst="rect">
            <a:avLst/>
          </a:prstGeom>
          <a:noFill/>
          <a:ln>
            <a:noFill/>
          </a:ln>
        </p:spPr>
        <p:txBody>
          <a:bodyPr spcFirstLastPara="1" wrap="square" lIns="53450" tIns="53450" rIns="53450" bIns="53450" anchor="t" anchorCtr="0">
            <a:spAutoFit/>
          </a:bodyPr>
          <a:lstStyle/>
          <a:p>
            <a:pPr algn="ctr" defTabSz="534558">
              <a:buClr>
                <a:srgbClr val="000000"/>
              </a:buClr>
              <a:buSzPts val="3200"/>
            </a:pPr>
            <a:r>
              <a:rPr lang="ja-JP" altLang="en-US" sz="1403" b="1" kern="0" err="1">
                <a:solidFill>
                  <a:srgbClr val="000000">
                    <a:lumMod val="75000"/>
                    <a:lumOff val="25000"/>
                  </a:srgbClr>
                </a:solidFill>
                <a:latin typeface="Yu Gothic" panose="020B0400000000000000" pitchFamily="34" charset="-128"/>
                <a:ea typeface="Yu Gothic" panose="020B0400000000000000" pitchFamily="34" charset="-128"/>
                <a:cs typeface="Calibri"/>
                <a:sym typeface="Calibri"/>
              </a:rPr>
              <a:t>冷凍野菜の活用</a:t>
            </a:r>
          </a:p>
        </p:txBody>
      </p:sp>
      <p:sp>
        <p:nvSpPr>
          <p:cNvPr id="10" name="Google Shape;321;g37893633bf5_0_95">
            <a:extLst>
              <a:ext uri="{FF2B5EF4-FFF2-40B4-BE49-F238E27FC236}">
                <a16:creationId xmlns:a16="http://schemas.microsoft.com/office/drawing/2014/main" id="{51389084-A90B-EBB6-3D19-82751C77FECD}"/>
              </a:ext>
            </a:extLst>
          </p:cNvPr>
          <p:cNvSpPr txBox="1"/>
          <p:nvPr/>
        </p:nvSpPr>
        <p:spPr>
          <a:xfrm>
            <a:off x="3798785" y="5758377"/>
            <a:ext cx="2834168" cy="539729"/>
          </a:xfrm>
          <a:prstGeom prst="rect">
            <a:avLst/>
          </a:prstGeom>
          <a:noFill/>
          <a:ln>
            <a:noFill/>
          </a:ln>
        </p:spPr>
        <p:txBody>
          <a:bodyPr spcFirstLastPara="1" wrap="square" lIns="53450" tIns="53450" rIns="53450" bIns="53450" anchor="t" anchorCtr="0">
            <a:spAutoFit/>
          </a:bodyPr>
          <a:lstStyle/>
          <a:p>
            <a:pPr algn="ctr" defTabSz="534558">
              <a:buClr>
                <a:srgbClr val="000000"/>
              </a:buClr>
            </a:pPr>
            <a:r>
              <a:rPr lang="ja-JP" altLang="en-US" sz="1403" b="1" kern="0">
                <a:solidFill>
                  <a:srgbClr val="000000">
                    <a:lumMod val="75000"/>
                    <a:lumOff val="25000"/>
                  </a:srgbClr>
                </a:solidFill>
                <a:latin typeface="Arial"/>
                <a:ea typeface="Yu Gothic"/>
                <a:cs typeface="Arial"/>
                <a:sym typeface="Calibri"/>
              </a:rPr>
              <a:t>温めて食べられるチルド商品や</a:t>
            </a:r>
            <a:br>
              <a:rPr lang="en-US" altLang="ja-JP" sz="1403" b="1" kern="0">
                <a:solidFill>
                  <a:srgbClr val="000000">
                    <a:lumMod val="75000"/>
                    <a:lumOff val="25000"/>
                  </a:srgbClr>
                </a:solidFill>
                <a:latin typeface="Arial"/>
                <a:ea typeface="Yu Gothic"/>
                <a:cs typeface="Arial"/>
                <a:sym typeface="Calibri"/>
              </a:rPr>
            </a:br>
            <a:r>
              <a:rPr lang="ja-JP" altLang="en-US" sz="1403" b="1" kern="0">
                <a:solidFill>
                  <a:srgbClr val="000000">
                    <a:lumMod val="75000"/>
                    <a:lumOff val="25000"/>
                  </a:srgbClr>
                </a:solidFill>
                <a:latin typeface="Arial"/>
                <a:ea typeface="Yu Gothic"/>
                <a:cs typeface="Arial"/>
                <a:sym typeface="Calibri"/>
              </a:rPr>
              <a:t>お湯を注ぐだけの商品などの活用</a:t>
            </a:r>
            <a:endParaRPr lang="en-US" sz="643" b="1" kern="0">
              <a:solidFill>
                <a:srgbClr val="000000"/>
              </a:solidFill>
              <a:latin typeface="Arial"/>
              <a:cs typeface="Arial"/>
              <a:sym typeface="Arial"/>
            </a:endParaRPr>
          </a:p>
        </p:txBody>
      </p:sp>
      <p:sp>
        <p:nvSpPr>
          <p:cNvPr id="11" name="Google Shape;322;g37893633bf5_0_95">
            <a:extLst>
              <a:ext uri="{FF2B5EF4-FFF2-40B4-BE49-F238E27FC236}">
                <a16:creationId xmlns:a16="http://schemas.microsoft.com/office/drawing/2014/main" id="{30682111-D348-377A-5BA1-B10C782ADE81}"/>
              </a:ext>
            </a:extLst>
          </p:cNvPr>
          <p:cNvSpPr txBox="1"/>
          <p:nvPr/>
        </p:nvSpPr>
        <p:spPr>
          <a:xfrm>
            <a:off x="6711444" y="6002194"/>
            <a:ext cx="3909983" cy="323837"/>
          </a:xfrm>
          <a:prstGeom prst="rect">
            <a:avLst/>
          </a:prstGeom>
          <a:noFill/>
          <a:ln>
            <a:noFill/>
          </a:ln>
        </p:spPr>
        <p:txBody>
          <a:bodyPr spcFirstLastPara="1" wrap="square" lIns="53450" tIns="53450" rIns="53450" bIns="53450" anchor="t" anchorCtr="0">
            <a:spAutoFit/>
          </a:bodyPr>
          <a:lstStyle/>
          <a:p>
            <a:pPr algn="ctr" defTabSz="534558">
              <a:buClr>
                <a:srgbClr val="000000"/>
              </a:buClr>
              <a:buSzPts val="3200"/>
            </a:pPr>
            <a:r>
              <a:rPr lang="ja-JP" altLang="en-US" sz="1403" b="1" kern="0" err="1">
                <a:solidFill>
                  <a:srgbClr val="000000">
                    <a:lumMod val="75000"/>
                    <a:lumOff val="25000"/>
                  </a:srgbClr>
                </a:solidFill>
                <a:latin typeface="Yu Gothic" panose="020B0400000000000000" pitchFamily="34" charset="-128"/>
                <a:ea typeface="Yu Gothic" panose="020B0400000000000000" pitchFamily="34" charset="-128"/>
                <a:cs typeface="Calibri"/>
                <a:sym typeface="Calibri"/>
              </a:rPr>
              <a:t>缶詰やコンビニ惣菜の組み合わせ</a:t>
            </a:r>
          </a:p>
        </p:txBody>
      </p:sp>
      <p:sp>
        <p:nvSpPr>
          <p:cNvPr id="12" name="Google Shape;323;g37893633bf5_0_95">
            <a:extLst>
              <a:ext uri="{FF2B5EF4-FFF2-40B4-BE49-F238E27FC236}">
                <a16:creationId xmlns:a16="http://schemas.microsoft.com/office/drawing/2014/main" id="{FDBD6099-E1B7-5B76-6D9E-E97A2F9EBD9D}"/>
              </a:ext>
            </a:extLst>
          </p:cNvPr>
          <p:cNvSpPr txBox="1"/>
          <p:nvPr/>
        </p:nvSpPr>
        <p:spPr>
          <a:xfrm>
            <a:off x="653114" y="4170243"/>
            <a:ext cx="9385585" cy="395843"/>
          </a:xfrm>
          <a:prstGeom prst="rect">
            <a:avLst/>
          </a:prstGeom>
          <a:noFill/>
          <a:ln>
            <a:noFill/>
          </a:ln>
        </p:spPr>
        <p:txBody>
          <a:bodyPr spcFirstLastPara="1" wrap="square" lIns="53450" tIns="53450" rIns="53450" bIns="53450" anchor="t" anchorCtr="0">
            <a:spAutoFit/>
          </a:bodyPr>
          <a:lstStyle/>
          <a:p>
            <a:pPr algn="ctr" defTabSz="534558">
              <a:buClr>
                <a:srgbClr val="000000"/>
              </a:buClr>
              <a:buSzPts val="3200"/>
            </a:pPr>
            <a:r>
              <a:rPr lang="en-US" sz="1871" b="1" kern="0" err="1">
                <a:solidFill>
                  <a:srgbClr val="000000">
                    <a:lumMod val="75000"/>
                    <a:lumOff val="25000"/>
                  </a:srgbClr>
                </a:solidFill>
                <a:latin typeface="Yu Gothic" panose="020B0400000000000000" pitchFamily="34" charset="-128"/>
                <a:ea typeface="Yu Gothic" panose="020B0400000000000000" pitchFamily="34" charset="-128"/>
                <a:cs typeface="Calibri"/>
                <a:sym typeface="Calibri"/>
              </a:rPr>
              <a:t>調理が難しい場合は</a:t>
            </a:r>
            <a:r>
              <a:rPr lang="en-US" sz="1871" b="1" kern="0">
                <a:solidFill>
                  <a:srgbClr val="000000">
                    <a:lumMod val="75000"/>
                    <a:lumOff val="25000"/>
                  </a:srgbClr>
                </a:solidFill>
                <a:latin typeface="Yu Gothic" panose="020B0400000000000000" pitchFamily="34" charset="-128"/>
                <a:ea typeface="Yu Gothic" panose="020B0400000000000000" pitchFamily="34" charset="-128"/>
                <a:cs typeface="Calibri"/>
                <a:sym typeface="Calibri"/>
              </a:rPr>
              <a:t>…</a:t>
            </a:r>
            <a:endParaRPr sz="1871" b="1" kern="0">
              <a:solidFill>
                <a:srgbClr val="000000">
                  <a:lumMod val="75000"/>
                  <a:lumOff val="25000"/>
                </a:srgbClr>
              </a:solidFill>
              <a:latin typeface="Yu Gothic" panose="020B0400000000000000" pitchFamily="34" charset="-128"/>
              <a:ea typeface="Yu Gothic" panose="020B0400000000000000" pitchFamily="34" charset="-128"/>
              <a:cs typeface="Calibri"/>
              <a:sym typeface="Calibri"/>
            </a:endParaRPr>
          </a:p>
        </p:txBody>
      </p:sp>
      <p:pic>
        <p:nvPicPr>
          <p:cNvPr id="6" name="図 5" descr="グラフィカル ユーザー インターフェイス, アプリケーション&#10;&#10;AI 生成コンテンツは間違っている可能性があります。">
            <a:extLst>
              <a:ext uri="{FF2B5EF4-FFF2-40B4-BE49-F238E27FC236}">
                <a16:creationId xmlns:a16="http://schemas.microsoft.com/office/drawing/2014/main" id="{0804949F-CA3C-E7FB-B91F-095E263B42F1}"/>
              </a:ext>
            </a:extLst>
          </p:cNvPr>
          <p:cNvPicPr>
            <a:picLocks noChangeAspect="1"/>
          </p:cNvPicPr>
          <p:nvPr/>
        </p:nvPicPr>
        <p:blipFill>
          <a:blip r:embed="rId3"/>
          <a:srcRect l="5944" t="50989" r="64354" b="31619"/>
          <a:stretch>
            <a:fillRect/>
          </a:stretch>
        </p:blipFill>
        <p:spPr>
          <a:xfrm>
            <a:off x="1097883" y="4334397"/>
            <a:ext cx="2062441" cy="1698262"/>
          </a:xfrm>
          <a:prstGeom prst="rect">
            <a:avLst/>
          </a:prstGeom>
        </p:spPr>
      </p:pic>
      <p:sp>
        <p:nvSpPr>
          <p:cNvPr id="9" name="Google Shape;382;p43">
            <a:extLst>
              <a:ext uri="{FF2B5EF4-FFF2-40B4-BE49-F238E27FC236}">
                <a16:creationId xmlns:a16="http://schemas.microsoft.com/office/drawing/2014/main" id="{E9A3F64D-0B32-5C69-6911-DE34BC35FE9A}"/>
              </a:ext>
            </a:extLst>
          </p:cNvPr>
          <p:cNvSpPr/>
          <p:nvPr/>
        </p:nvSpPr>
        <p:spPr>
          <a:xfrm>
            <a:off x="515382" y="2027624"/>
            <a:ext cx="1143639" cy="296621"/>
          </a:xfrm>
          <a:prstGeom prst="roundRect">
            <a:avLst>
              <a:gd name="adj" fmla="val 0"/>
            </a:avLst>
          </a:prstGeom>
          <a:solidFill>
            <a:srgbClr val="5DC2D0"/>
          </a:solidFill>
          <a:ln>
            <a:noFill/>
          </a:ln>
        </p:spPr>
        <p:txBody>
          <a:bodyPr spcFirstLastPara="1" wrap="square" lIns="42094"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534558"/>
            <a:r>
              <a:rPr lang="ja-JP" altLang="en-US" sz="1169" b="1" kern="0">
                <a:solidFill>
                  <a:srgbClr val="FFFFFF"/>
                </a:solidFill>
                <a:latin typeface="Yu Gothic" panose="020B0400000000000000" pitchFamily="34" charset="-128"/>
                <a:ea typeface="Yu Gothic" panose="020B0400000000000000" pitchFamily="34" charset="-128"/>
                <a:cs typeface="Calibri"/>
              </a:rPr>
              <a:t>症状</a:t>
            </a:r>
          </a:p>
        </p:txBody>
      </p:sp>
      <p:sp>
        <p:nvSpPr>
          <p:cNvPr id="14" name="Google Shape;382;p43">
            <a:extLst>
              <a:ext uri="{FF2B5EF4-FFF2-40B4-BE49-F238E27FC236}">
                <a16:creationId xmlns:a16="http://schemas.microsoft.com/office/drawing/2014/main" id="{5DD29919-8C5C-6A5E-2BCE-C7EEACD7DCB2}"/>
              </a:ext>
            </a:extLst>
          </p:cNvPr>
          <p:cNvSpPr/>
          <p:nvPr/>
        </p:nvSpPr>
        <p:spPr>
          <a:xfrm>
            <a:off x="1654843" y="2027706"/>
            <a:ext cx="5314565" cy="296622"/>
          </a:xfrm>
          <a:prstGeom prst="roundRect">
            <a:avLst>
              <a:gd name="adj" fmla="val 0"/>
            </a:avLst>
          </a:prstGeom>
          <a:solidFill>
            <a:srgbClr val="33A6B5"/>
          </a:solidFill>
          <a:ln>
            <a:noFill/>
          </a:ln>
        </p:spPr>
        <p:txBody>
          <a:bodyPr spcFirstLastPara="1" wrap="square" lIns="52617"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534558"/>
            <a:r>
              <a:rPr lang="ja-JP" altLang="en-US" sz="1169" b="1" kern="0">
                <a:solidFill>
                  <a:srgbClr val="FFFFFF"/>
                </a:solidFill>
                <a:latin typeface="Yu Gothic" panose="020B0400000000000000" pitchFamily="34" charset="-128"/>
                <a:ea typeface="Yu Gothic" panose="020B0400000000000000" pitchFamily="34" charset="-128"/>
                <a:cs typeface="Calibri"/>
              </a:rPr>
              <a:t>不足しやすい栄養素</a:t>
            </a:r>
          </a:p>
        </p:txBody>
      </p:sp>
      <p:sp>
        <p:nvSpPr>
          <p:cNvPr id="15" name="Google Shape;382;p43">
            <a:extLst>
              <a:ext uri="{FF2B5EF4-FFF2-40B4-BE49-F238E27FC236}">
                <a16:creationId xmlns:a16="http://schemas.microsoft.com/office/drawing/2014/main" id="{A5682FEF-D14F-A042-29F2-A7E1D4103122}"/>
              </a:ext>
            </a:extLst>
          </p:cNvPr>
          <p:cNvSpPr/>
          <p:nvPr/>
        </p:nvSpPr>
        <p:spPr>
          <a:xfrm>
            <a:off x="6794751" y="2027624"/>
            <a:ext cx="3315492" cy="296621"/>
          </a:xfrm>
          <a:prstGeom prst="roundRect">
            <a:avLst>
              <a:gd name="adj" fmla="val 0"/>
            </a:avLst>
          </a:prstGeom>
          <a:solidFill>
            <a:srgbClr val="187A87"/>
          </a:solidFill>
          <a:ln>
            <a:noFill/>
          </a:ln>
        </p:spPr>
        <p:txBody>
          <a:bodyPr spcFirstLastPara="1" wrap="square" lIns="52617"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534558"/>
            <a:r>
              <a:rPr lang="ja-JP" altLang="en-US" sz="1169" b="1" kern="0">
                <a:solidFill>
                  <a:srgbClr val="FFFFFF"/>
                </a:solidFill>
                <a:latin typeface="Yu Gothic"/>
                <a:ea typeface="Yu Gothic"/>
                <a:cs typeface="Calibri"/>
              </a:rPr>
              <a:t>取り入れたい食材</a:t>
            </a:r>
            <a:endParaRPr lang="ja-JP" altLang="en-US" sz="1169" b="1" kern="0">
              <a:solidFill>
                <a:srgbClr val="FFFFFF"/>
              </a:solidFill>
              <a:latin typeface="Yu Gothic" panose="020B0400000000000000" pitchFamily="34" charset="-128"/>
              <a:ea typeface="Yu Gothic" panose="020B0400000000000000" pitchFamily="34" charset="-128"/>
              <a:cs typeface="Calibri"/>
            </a:endParaRPr>
          </a:p>
        </p:txBody>
      </p:sp>
      <p:sp>
        <p:nvSpPr>
          <p:cNvPr id="16" name="Google Shape;382;p43">
            <a:extLst>
              <a:ext uri="{FF2B5EF4-FFF2-40B4-BE49-F238E27FC236}">
                <a16:creationId xmlns:a16="http://schemas.microsoft.com/office/drawing/2014/main" id="{1862E891-9C9B-7B81-6D2E-11E554B0C10D}"/>
              </a:ext>
            </a:extLst>
          </p:cNvPr>
          <p:cNvSpPr/>
          <p:nvPr/>
        </p:nvSpPr>
        <p:spPr>
          <a:xfrm>
            <a:off x="511937" y="2367885"/>
            <a:ext cx="1143639" cy="296622"/>
          </a:xfrm>
          <a:prstGeom prst="roundRect">
            <a:avLst>
              <a:gd name="adj" fmla="val 23909"/>
            </a:avLst>
          </a:prstGeom>
          <a:noFill/>
          <a:ln>
            <a:noFill/>
          </a:ln>
        </p:spPr>
        <p:txBody>
          <a:bodyPr spcFirstLastPara="1" wrap="square" lIns="189422"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34558"/>
            <a:r>
              <a:rPr lang="ja-JP" altLang="en-US" sz="1169" b="1" kern="0" noProof="1">
                <a:solidFill>
                  <a:srgbClr val="000000">
                    <a:lumMod val="75000"/>
                    <a:lumOff val="25000"/>
                  </a:srgbClr>
                </a:solidFill>
                <a:latin typeface="游ゴシック" panose="020B0400000000000000" pitchFamily="50" charset="-128"/>
                <a:ea typeface="游ゴシック" panose="020B0400000000000000" pitchFamily="50" charset="-128"/>
              </a:rPr>
              <a:t>貧血</a:t>
            </a:r>
            <a:endParaRPr lang="en-US" altLang="ja-JP" sz="1169" b="1" kern="0" noProof="1">
              <a:solidFill>
                <a:srgbClr val="000000">
                  <a:lumMod val="75000"/>
                  <a:lumOff val="25000"/>
                </a:srgbClr>
              </a:solidFill>
              <a:latin typeface="游ゴシック" panose="020B0400000000000000" pitchFamily="50" charset="-128"/>
              <a:ea typeface="游ゴシック" panose="020B0400000000000000" pitchFamily="50" charset="-128"/>
              <a:cs typeface="Calibri"/>
            </a:endParaRPr>
          </a:p>
        </p:txBody>
      </p:sp>
      <p:sp>
        <p:nvSpPr>
          <p:cNvPr id="17" name="Google Shape;382;p43">
            <a:extLst>
              <a:ext uri="{FF2B5EF4-FFF2-40B4-BE49-F238E27FC236}">
                <a16:creationId xmlns:a16="http://schemas.microsoft.com/office/drawing/2014/main" id="{237F0049-0A28-55DC-A038-DE8164116EB7}"/>
              </a:ext>
            </a:extLst>
          </p:cNvPr>
          <p:cNvSpPr/>
          <p:nvPr/>
        </p:nvSpPr>
        <p:spPr>
          <a:xfrm>
            <a:off x="1535733" y="2367885"/>
            <a:ext cx="5382135" cy="296622"/>
          </a:xfrm>
          <a:prstGeom prst="roundRect">
            <a:avLst>
              <a:gd name="adj" fmla="val 23909"/>
            </a:avLst>
          </a:prstGeom>
          <a:noFill/>
          <a:ln>
            <a:noFill/>
          </a:ln>
        </p:spPr>
        <p:txBody>
          <a:bodyPr spcFirstLastPara="1" wrap="square" lIns="189422"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34558"/>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鉄、葉酸、ビタミン</a:t>
            </a:r>
            <a:r>
              <a:rPr lang="en" altLang="ja-JP" sz="1169" b="1" kern="0">
                <a:solidFill>
                  <a:srgbClr val="000000">
                    <a:lumMod val="75000"/>
                    <a:lumOff val="25000"/>
                  </a:srgbClr>
                </a:solidFill>
                <a:latin typeface="游ゴシック" panose="020B0400000000000000" pitchFamily="50" charset="-128"/>
                <a:ea typeface="游ゴシック" panose="020B0400000000000000" pitchFamily="50" charset="-128"/>
              </a:rPr>
              <a:t>B</a:t>
            </a:r>
            <a:r>
              <a:rPr lang="en" altLang="ja-JP" sz="935" b="1" kern="0">
                <a:solidFill>
                  <a:srgbClr val="000000">
                    <a:lumMod val="75000"/>
                    <a:lumOff val="25000"/>
                  </a:srgbClr>
                </a:solidFill>
                <a:latin typeface="游ゴシック" panose="020B0400000000000000" pitchFamily="50" charset="-128"/>
                <a:ea typeface="游ゴシック" panose="020B0400000000000000" pitchFamily="50" charset="-128"/>
              </a:rPr>
              <a:t>12</a:t>
            </a:r>
            <a:r>
              <a:rPr lang="ja-JP" altLang="en" sz="1169" b="1" kern="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たんぱく質</a:t>
            </a:r>
            <a:endParaRPr lang="en-US" altLang="ja-JP" sz="1169" b="1" kern="0" noProof="1">
              <a:solidFill>
                <a:srgbClr val="000000">
                  <a:lumMod val="75000"/>
                  <a:lumOff val="25000"/>
                </a:srgbClr>
              </a:solidFill>
              <a:latin typeface="游ゴシック" panose="020B0400000000000000" pitchFamily="50" charset="-128"/>
              <a:ea typeface="游ゴシック" panose="020B0400000000000000" pitchFamily="50" charset="-128"/>
              <a:cs typeface="Calibri"/>
            </a:endParaRPr>
          </a:p>
        </p:txBody>
      </p:sp>
      <p:sp>
        <p:nvSpPr>
          <p:cNvPr id="18" name="Google Shape;382;p43">
            <a:extLst>
              <a:ext uri="{FF2B5EF4-FFF2-40B4-BE49-F238E27FC236}">
                <a16:creationId xmlns:a16="http://schemas.microsoft.com/office/drawing/2014/main" id="{CED48D4D-22F7-9D08-8B01-24E152D8A68C}"/>
              </a:ext>
            </a:extLst>
          </p:cNvPr>
          <p:cNvSpPr/>
          <p:nvPr/>
        </p:nvSpPr>
        <p:spPr>
          <a:xfrm>
            <a:off x="6794751" y="2367885"/>
            <a:ext cx="3315492" cy="296622"/>
          </a:xfrm>
          <a:prstGeom prst="roundRect">
            <a:avLst>
              <a:gd name="adj" fmla="val 0"/>
            </a:avLst>
          </a:prstGeom>
          <a:noFill/>
          <a:ln>
            <a:noFill/>
          </a:ln>
        </p:spPr>
        <p:txBody>
          <a:bodyPr spcFirstLastPara="1" wrap="square" lIns="189422"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34558"/>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レバーや赤身肉、大豆製品等</a:t>
            </a:r>
            <a:endParaRPr lang="en-US" altLang="ja-JP" sz="1169" b="1" kern="0" noProof="1">
              <a:solidFill>
                <a:srgbClr val="000000">
                  <a:lumMod val="75000"/>
                  <a:lumOff val="25000"/>
                </a:srgbClr>
              </a:solidFill>
              <a:latin typeface="游ゴシック" panose="020B0400000000000000" pitchFamily="50" charset="-128"/>
              <a:ea typeface="游ゴシック" panose="020B0400000000000000" pitchFamily="50" charset="-128"/>
              <a:cs typeface="Calibri"/>
            </a:endParaRPr>
          </a:p>
        </p:txBody>
      </p:sp>
      <p:sp>
        <p:nvSpPr>
          <p:cNvPr id="19" name="Google Shape;382;p43">
            <a:extLst>
              <a:ext uri="{FF2B5EF4-FFF2-40B4-BE49-F238E27FC236}">
                <a16:creationId xmlns:a16="http://schemas.microsoft.com/office/drawing/2014/main" id="{D55A07BA-3495-B720-2B16-A0E5D2E8250E}"/>
              </a:ext>
            </a:extLst>
          </p:cNvPr>
          <p:cNvSpPr/>
          <p:nvPr/>
        </p:nvSpPr>
        <p:spPr>
          <a:xfrm>
            <a:off x="527752" y="2704718"/>
            <a:ext cx="1131269" cy="296622"/>
          </a:xfrm>
          <a:prstGeom prst="roundRect">
            <a:avLst>
              <a:gd name="adj" fmla="val 0"/>
            </a:avLst>
          </a:prstGeom>
          <a:solidFill>
            <a:schemeClr val="bg1">
              <a:lumMod val="95000"/>
              <a:alpha val="62000"/>
            </a:schemeClr>
          </a:solidFill>
          <a:ln>
            <a:noFill/>
          </a:ln>
        </p:spPr>
        <p:txBody>
          <a:bodyPr spcFirstLastPara="1" wrap="square" lIns="189422"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34558"/>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肌荒れ</a:t>
            </a:r>
            <a:endParaRPr lang="en-US" altLang="ja-JP" sz="1169" b="1" kern="0" noProof="1">
              <a:solidFill>
                <a:srgbClr val="000000">
                  <a:lumMod val="75000"/>
                  <a:lumOff val="25000"/>
                </a:srgbClr>
              </a:solidFill>
              <a:latin typeface="游ゴシック" panose="020B0400000000000000" pitchFamily="50" charset="-128"/>
              <a:ea typeface="游ゴシック" panose="020B0400000000000000" pitchFamily="50" charset="-128"/>
              <a:cs typeface="Calibri"/>
            </a:endParaRPr>
          </a:p>
        </p:txBody>
      </p:sp>
      <p:sp>
        <p:nvSpPr>
          <p:cNvPr id="20" name="Google Shape;382;p43">
            <a:extLst>
              <a:ext uri="{FF2B5EF4-FFF2-40B4-BE49-F238E27FC236}">
                <a16:creationId xmlns:a16="http://schemas.microsoft.com/office/drawing/2014/main" id="{BE9E56E2-1CC3-E1D4-BEED-8692D87B2E70}"/>
              </a:ext>
            </a:extLst>
          </p:cNvPr>
          <p:cNvSpPr/>
          <p:nvPr/>
        </p:nvSpPr>
        <p:spPr>
          <a:xfrm>
            <a:off x="1535733" y="2704718"/>
            <a:ext cx="5451937" cy="296622"/>
          </a:xfrm>
          <a:prstGeom prst="roundRect">
            <a:avLst>
              <a:gd name="adj" fmla="val 0"/>
            </a:avLst>
          </a:prstGeom>
          <a:solidFill>
            <a:schemeClr val="bg1">
              <a:lumMod val="95000"/>
              <a:alpha val="62000"/>
            </a:schemeClr>
          </a:solidFill>
          <a:ln>
            <a:noFill/>
          </a:ln>
        </p:spPr>
        <p:txBody>
          <a:bodyPr spcFirstLastPara="1" wrap="square" lIns="189422"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34558"/>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ビタミン</a:t>
            </a:r>
            <a:r>
              <a:rPr lang="en" altLang="ja-JP" sz="1169" b="1" kern="0">
                <a:solidFill>
                  <a:srgbClr val="000000">
                    <a:lumMod val="75000"/>
                    <a:lumOff val="25000"/>
                  </a:srgbClr>
                </a:solidFill>
                <a:latin typeface="游ゴシック" panose="020B0400000000000000" pitchFamily="50" charset="-128"/>
                <a:ea typeface="游ゴシック" panose="020B0400000000000000" pitchFamily="50" charset="-128"/>
              </a:rPr>
              <a:t>B</a:t>
            </a:r>
            <a:r>
              <a:rPr lang="en" altLang="ja-JP" sz="935" b="1" kern="0">
                <a:solidFill>
                  <a:srgbClr val="000000">
                    <a:lumMod val="75000"/>
                    <a:lumOff val="25000"/>
                  </a:srgbClr>
                </a:solidFill>
                <a:latin typeface="游ゴシック" panose="020B0400000000000000" pitchFamily="50" charset="-128"/>
                <a:ea typeface="游ゴシック" panose="020B0400000000000000" pitchFamily="50" charset="-128"/>
              </a:rPr>
              <a:t>2</a:t>
            </a:r>
            <a:r>
              <a:rPr lang="ja-JP" altLang="en" sz="1169" b="1" kern="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ビタミン</a:t>
            </a:r>
            <a:r>
              <a:rPr lang="en" altLang="ja-JP" sz="1169" b="1" kern="0">
                <a:solidFill>
                  <a:srgbClr val="000000">
                    <a:lumMod val="75000"/>
                    <a:lumOff val="25000"/>
                  </a:srgbClr>
                </a:solidFill>
                <a:latin typeface="游ゴシック" panose="020B0400000000000000" pitchFamily="50" charset="-128"/>
                <a:ea typeface="游ゴシック" panose="020B0400000000000000" pitchFamily="50" charset="-128"/>
              </a:rPr>
              <a:t>B</a:t>
            </a:r>
            <a:r>
              <a:rPr lang="en" altLang="ja-JP" sz="935" b="1" kern="0">
                <a:solidFill>
                  <a:srgbClr val="000000">
                    <a:lumMod val="75000"/>
                    <a:lumOff val="25000"/>
                  </a:srgbClr>
                </a:solidFill>
                <a:latin typeface="游ゴシック" panose="020B0400000000000000" pitchFamily="50" charset="-128"/>
                <a:ea typeface="游ゴシック" panose="020B0400000000000000" pitchFamily="50" charset="-128"/>
              </a:rPr>
              <a:t>6</a:t>
            </a:r>
            <a:r>
              <a:rPr lang="ja-JP" altLang="en" sz="1169" b="1" kern="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ビタミン</a:t>
            </a:r>
            <a:r>
              <a:rPr lang="en" altLang="ja-JP" sz="1169" b="1" kern="0">
                <a:solidFill>
                  <a:srgbClr val="000000">
                    <a:lumMod val="75000"/>
                    <a:lumOff val="25000"/>
                  </a:srgbClr>
                </a:solidFill>
                <a:latin typeface="游ゴシック" panose="020B0400000000000000" pitchFamily="50" charset="-128"/>
                <a:ea typeface="游ゴシック" panose="020B0400000000000000" pitchFamily="50" charset="-128"/>
              </a:rPr>
              <a:t>C</a:t>
            </a:r>
            <a:r>
              <a:rPr lang="ja-JP" altLang="en" sz="1169" b="1" kern="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たんぱく質、必須脂肪酸</a:t>
            </a:r>
            <a:endParaRPr lang="en-US" altLang="ja-JP" sz="1169" b="1" kern="0" noProof="1">
              <a:solidFill>
                <a:srgbClr val="000000">
                  <a:lumMod val="75000"/>
                  <a:lumOff val="25000"/>
                </a:srgbClr>
              </a:solidFill>
              <a:latin typeface="游ゴシック" panose="020B0400000000000000" pitchFamily="50" charset="-128"/>
              <a:ea typeface="游ゴシック" panose="020B0400000000000000" pitchFamily="50" charset="-128"/>
              <a:cs typeface="Calibri"/>
            </a:endParaRPr>
          </a:p>
        </p:txBody>
      </p:sp>
      <p:sp>
        <p:nvSpPr>
          <p:cNvPr id="21" name="Google Shape;382;p43">
            <a:extLst>
              <a:ext uri="{FF2B5EF4-FFF2-40B4-BE49-F238E27FC236}">
                <a16:creationId xmlns:a16="http://schemas.microsoft.com/office/drawing/2014/main" id="{61796367-952B-1EEA-B674-1B87230864B5}"/>
              </a:ext>
            </a:extLst>
          </p:cNvPr>
          <p:cNvSpPr/>
          <p:nvPr/>
        </p:nvSpPr>
        <p:spPr>
          <a:xfrm>
            <a:off x="6813012" y="2704718"/>
            <a:ext cx="3347121" cy="296622"/>
          </a:xfrm>
          <a:prstGeom prst="roundRect">
            <a:avLst>
              <a:gd name="adj" fmla="val 0"/>
            </a:avLst>
          </a:prstGeom>
          <a:solidFill>
            <a:schemeClr val="bg1">
              <a:lumMod val="95000"/>
              <a:alpha val="62000"/>
            </a:schemeClr>
          </a:solidFill>
          <a:ln>
            <a:noFill/>
          </a:ln>
        </p:spPr>
        <p:txBody>
          <a:bodyPr spcFirstLastPara="1" wrap="square" lIns="189422"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34558"/>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緑黄色野菜、青魚、種実類、納豆等</a:t>
            </a:r>
            <a:endParaRPr lang="en-US" altLang="ja-JP" sz="1169" b="1" kern="0" noProof="1">
              <a:solidFill>
                <a:srgbClr val="000000">
                  <a:lumMod val="75000"/>
                  <a:lumOff val="25000"/>
                </a:srgbClr>
              </a:solidFill>
              <a:latin typeface="游ゴシック" panose="020B0400000000000000" pitchFamily="50" charset="-128"/>
              <a:ea typeface="游ゴシック" panose="020B0400000000000000" pitchFamily="50" charset="-128"/>
              <a:cs typeface="Calibri"/>
            </a:endParaRPr>
          </a:p>
        </p:txBody>
      </p:sp>
      <p:sp>
        <p:nvSpPr>
          <p:cNvPr id="22" name="Google Shape;382;p43">
            <a:extLst>
              <a:ext uri="{FF2B5EF4-FFF2-40B4-BE49-F238E27FC236}">
                <a16:creationId xmlns:a16="http://schemas.microsoft.com/office/drawing/2014/main" id="{3AAFBB8D-65BC-2DB3-6B95-F2CB20DE1A6E}"/>
              </a:ext>
            </a:extLst>
          </p:cNvPr>
          <p:cNvSpPr/>
          <p:nvPr/>
        </p:nvSpPr>
        <p:spPr>
          <a:xfrm>
            <a:off x="527752" y="3057881"/>
            <a:ext cx="1127092" cy="296622"/>
          </a:xfrm>
          <a:prstGeom prst="roundRect">
            <a:avLst>
              <a:gd name="adj" fmla="val 23909"/>
            </a:avLst>
          </a:prstGeom>
          <a:noFill/>
          <a:ln>
            <a:noFill/>
          </a:ln>
        </p:spPr>
        <p:txBody>
          <a:bodyPr spcFirstLastPara="1" wrap="square" lIns="189422"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34558"/>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便秘</a:t>
            </a:r>
            <a:endParaRPr lang="en-US" altLang="ja-JP" sz="1169" b="1" kern="0" noProof="1">
              <a:solidFill>
                <a:srgbClr val="000000">
                  <a:lumMod val="75000"/>
                  <a:lumOff val="25000"/>
                </a:srgbClr>
              </a:solidFill>
              <a:latin typeface="游ゴシック" panose="020B0400000000000000" pitchFamily="50" charset="-128"/>
              <a:ea typeface="游ゴシック" panose="020B0400000000000000" pitchFamily="50" charset="-128"/>
              <a:cs typeface="Calibri"/>
            </a:endParaRPr>
          </a:p>
        </p:txBody>
      </p:sp>
      <p:sp>
        <p:nvSpPr>
          <p:cNvPr id="23" name="Google Shape;382;p43">
            <a:extLst>
              <a:ext uri="{FF2B5EF4-FFF2-40B4-BE49-F238E27FC236}">
                <a16:creationId xmlns:a16="http://schemas.microsoft.com/office/drawing/2014/main" id="{1C9D6AA2-68B9-398F-23A7-E308C456916D}"/>
              </a:ext>
            </a:extLst>
          </p:cNvPr>
          <p:cNvSpPr/>
          <p:nvPr/>
        </p:nvSpPr>
        <p:spPr>
          <a:xfrm>
            <a:off x="1535733" y="3057881"/>
            <a:ext cx="5382135" cy="296622"/>
          </a:xfrm>
          <a:prstGeom prst="roundRect">
            <a:avLst>
              <a:gd name="adj" fmla="val 23909"/>
            </a:avLst>
          </a:prstGeom>
          <a:noFill/>
          <a:ln>
            <a:noFill/>
          </a:ln>
        </p:spPr>
        <p:txBody>
          <a:bodyPr spcFirstLastPara="1" wrap="square" lIns="189422"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34558"/>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食物繊維、マグネシウム、水分</a:t>
            </a:r>
            <a:endParaRPr lang="en-US" altLang="ja-JP" sz="1169" b="1" kern="0" noProof="1">
              <a:solidFill>
                <a:srgbClr val="000000">
                  <a:lumMod val="75000"/>
                  <a:lumOff val="25000"/>
                </a:srgbClr>
              </a:solidFill>
              <a:latin typeface="游ゴシック" panose="020B0400000000000000" pitchFamily="50" charset="-128"/>
              <a:ea typeface="游ゴシック" panose="020B0400000000000000" pitchFamily="50" charset="-128"/>
              <a:cs typeface="Calibri"/>
            </a:endParaRPr>
          </a:p>
        </p:txBody>
      </p:sp>
      <p:sp>
        <p:nvSpPr>
          <p:cNvPr id="24" name="Google Shape;382;p43">
            <a:extLst>
              <a:ext uri="{FF2B5EF4-FFF2-40B4-BE49-F238E27FC236}">
                <a16:creationId xmlns:a16="http://schemas.microsoft.com/office/drawing/2014/main" id="{27548052-2A3F-2A32-A976-380D7D5198F5}"/>
              </a:ext>
            </a:extLst>
          </p:cNvPr>
          <p:cNvSpPr/>
          <p:nvPr/>
        </p:nvSpPr>
        <p:spPr>
          <a:xfrm>
            <a:off x="6813012" y="3057881"/>
            <a:ext cx="3347121" cy="296622"/>
          </a:xfrm>
          <a:prstGeom prst="roundRect">
            <a:avLst>
              <a:gd name="adj" fmla="val 0"/>
            </a:avLst>
          </a:prstGeom>
          <a:noFill/>
          <a:ln>
            <a:noFill/>
          </a:ln>
        </p:spPr>
        <p:txBody>
          <a:bodyPr spcFirstLastPara="1" wrap="square" lIns="189422"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34558"/>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根菜類、全粒穀物、海藻、発酵食品等</a:t>
            </a:r>
            <a:endParaRPr lang="en-US" altLang="ja-JP" sz="1169" b="1" kern="0" noProof="1">
              <a:solidFill>
                <a:srgbClr val="000000">
                  <a:lumMod val="75000"/>
                  <a:lumOff val="25000"/>
                </a:srgbClr>
              </a:solidFill>
              <a:latin typeface="游ゴシック" panose="020B0400000000000000" pitchFamily="50" charset="-128"/>
              <a:ea typeface="游ゴシック" panose="020B0400000000000000" pitchFamily="50" charset="-128"/>
              <a:cs typeface="Calibri"/>
            </a:endParaRPr>
          </a:p>
        </p:txBody>
      </p:sp>
      <p:sp>
        <p:nvSpPr>
          <p:cNvPr id="25" name="Google Shape;382;p43">
            <a:extLst>
              <a:ext uri="{FF2B5EF4-FFF2-40B4-BE49-F238E27FC236}">
                <a16:creationId xmlns:a16="http://schemas.microsoft.com/office/drawing/2014/main" id="{EDA186FC-6F7B-8995-26A0-65FB3CEB196C}"/>
              </a:ext>
            </a:extLst>
          </p:cNvPr>
          <p:cNvSpPr/>
          <p:nvPr/>
        </p:nvSpPr>
        <p:spPr>
          <a:xfrm>
            <a:off x="527752" y="3403356"/>
            <a:ext cx="1131268" cy="296622"/>
          </a:xfrm>
          <a:prstGeom prst="roundRect">
            <a:avLst>
              <a:gd name="adj" fmla="val 0"/>
            </a:avLst>
          </a:prstGeom>
          <a:solidFill>
            <a:schemeClr val="bg1">
              <a:lumMod val="95000"/>
              <a:alpha val="62000"/>
            </a:schemeClr>
          </a:solidFill>
          <a:ln>
            <a:noFill/>
          </a:ln>
        </p:spPr>
        <p:txBody>
          <a:bodyPr spcFirstLastPara="1" wrap="square" lIns="189422"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34558"/>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疲労感</a:t>
            </a:r>
            <a:endParaRPr lang="en-US" altLang="ja-JP" sz="1169" b="1" kern="0" noProof="1">
              <a:solidFill>
                <a:srgbClr val="000000">
                  <a:lumMod val="75000"/>
                  <a:lumOff val="25000"/>
                </a:srgbClr>
              </a:solidFill>
              <a:latin typeface="游ゴシック" panose="020B0400000000000000" pitchFamily="50" charset="-128"/>
              <a:ea typeface="游ゴシック" panose="020B0400000000000000" pitchFamily="50" charset="-128"/>
              <a:cs typeface="Calibri"/>
            </a:endParaRPr>
          </a:p>
        </p:txBody>
      </p:sp>
      <p:sp>
        <p:nvSpPr>
          <p:cNvPr id="26" name="Google Shape;382;p43">
            <a:extLst>
              <a:ext uri="{FF2B5EF4-FFF2-40B4-BE49-F238E27FC236}">
                <a16:creationId xmlns:a16="http://schemas.microsoft.com/office/drawing/2014/main" id="{4ACEFFB1-45FA-4D7B-80DD-6753AA9BD06C}"/>
              </a:ext>
            </a:extLst>
          </p:cNvPr>
          <p:cNvSpPr/>
          <p:nvPr/>
        </p:nvSpPr>
        <p:spPr>
          <a:xfrm>
            <a:off x="1535733" y="3403356"/>
            <a:ext cx="5451937" cy="296622"/>
          </a:xfrm>
          <a:prstGeom prst="roundRect">
            <a:avLst>
              <a:gd name="adj" fmla="val 0"/>
            </a:avLst>
          </a:prstGeom>
          <a:solidFill>
            <a:schemeClr val="bg1">
              <a:lumMod val="95000"/>
              <a:alpha val="62000"/>
            </a:schemeClr>
          </a:solidFill>
          <a:ln>
            <a:noFill/>
          </a:ln>
        </p:spPr>
        <p:txBody>
          <a:bodyPr spcFirstLastPara="1" wrap="square" lIns="189422"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34558"/>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ビタミン</a:t>
            </a:r>
            <a:r>
              <a:rPr lang="en" altLang="ja-JP" sz="1169" b="1" kern="0">
                <a:solidFill>
                  <a:srgbClr val="000000">
                    <a:lumMod val="75000"/>
                    <a:lumOff val="25000"/>
                  </a:srgbClr>
                </a:solidFill>
                <a:latin typeface="游ゴシック" panose="020B0400000000000000" pitchFamily="50" charset="-128"/>
                <a:ea typeface="游ゴシック" panose="020B0400000000000000" pitchFamily="50" charset="-128"/>
              </a:rPr>
              <a:t>B</a:t>
            </a:r>
            <a:r>
              <a:rPr lang="en" altLang="ja-JP" sz="935" b="1" kern="0">
                <a:solidFill>
                  <a:srgbClr val="000000">
                    <a:lumMod val="75000"/>
                    <a:lumOff val="25000"/>
                  </a:srgbClr>
                </a:solidFill>
                <a:latin typeface="游ゴシック" panose="020B0400000000000000" pitchFamily="50" charset="-128"/>
                <a:ea typeface="游ゴシック" panose="020B0400000000000000" pitchFamily="50" charset="-128"/>
              </a:rPr>
              <a:t>1</a:t>
            </a:r>
            <a:r>
              <a:rPr lang="ja-JP" altLang="en" sz="1169" b="1" kern="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ビタミン</a:t>
            </a:r>
            <a:r>
              <a:rPr lang="en" altLang="ja-JP" sz="1169" b="1" kern="0">
                <a:solidFill>
                  <a:srgbClr val="000000">
                    <a:lumMod val="75000"/>
                    <a:lumOff val="25000"/>
                  </a:srgbClr>
                </a:solidFill>
                <a:latin typeface="游ゴシック" panose="020B0400000000000000" pitchFamily="50" charset="-128"/>
                <a:ea typeface="游ゴシック" panose="020B0400000000000000" pitchFamily="50" charset="-128"/>
              </a:rPr>
              <a:t>B</a:t>
            </a:r>
            <a:r>
              <a:rPr lang="en" altLang="ja-JP" sz="935" b="1" kern="0">
                <a:solidFill>
                  <a:srgbClr val="000000">
                    <a:lumMod val="75000"/>
                    <a:lumOff val="25000"/>
                  </a:srgbClr>
                </a:solidFill>
                <a:latin typeface="游ゴシック" panose="020B0400000000000000" pitchFamily="50" charset="-128"/>
                <a:ea typeface="游ゴシック" panose="020B0400000000000000" pitchFamily="50" charset="-128"/>
              </a:rPr>
              <a:t>2</a:t>
            </a:r>
            <a:r>
              <a:rPr lang="ja-JP" altLang="en" sz="1169" b="1" kern="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ビタミン</a:t>
            </a:r>
            <a:r>
              <a:rPr lang="en" altLang="ja-JP" sz="1169" b="1" kern="0">
                <a:solidFill>
                  <a:srgbClr val="000000">
                    <a:lumMod val="75000"/>
                    <a:lumOff val="25000"/>
                  </a:srgbClr>
                </a:solidFill>
                <a:latin typeface="游ゴシック" panose="020B0400000000000000" pitchFamily="50" charset="-128"/>
                <a:ea typeface="游ゴシック" panose="020B0400000000000000" pitchFamily="50" charset="-128"/>
              </a:rPr>
              <a:t>B</a:t>
            </a:r>
            <a:r>
              <a:rPr lang="en" altLang="ja-JP" sz="935" b="1" kern="0">
                <a:solidFill>
                  <a:srgbClr val="000000">
                    <a:lumMod val="75000"/>
                    <a:lumOff val="25000"/>
                  </a:srgbClr>
                </a:solidFill>
                <a:latin typeface="游ゴシック" panose="020B0400000000000000" pitchFamily="50" charset="-128"/>
                <a:ea typeface="游ゴシック" panose="020B0400000000000000" pitchFamily="50" charset="-128"/>
              </a:rPr>
              <a:t>6</a:t>
            </a:r>
            <a:r>
              <a:rPr lang="ja-JP" altLang="en" sz="1169" b="1" kern="0">
                <a:solidFill>
                  <a:srgbClr val="000000">
                    <a:lumMod val="75000"/>
                    <a:lumOff val="25000"/>
                  </a:srgbClr>
                </a:solidFill>
                <a:latin typeface="游ゴシック" panose="020B0400000000000000" pitchFamily="50" charset="-128"/>
                <a:ea typeface="游ゴシック" panose="020B0400000000000000" pitchFamily="50" charset="-128"/>
              </a:rPr>
              <a:t>、</a:t>
            </a:r>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鉄、マグネシウム、たんぱく質</a:t>
            </a:r>
            <a:endParaRPr lang="en-US" altLang="ja-JP" sz="1169" b="1" kern="0" noProof="1">
              <a:solidFill>
                <a:srgbClr val="000000">
                  <a:lumMod val="75000"/>
                  <a:lumOff val="25000"/>
                </a:srgbClr>
              </a:solidFill>
              <a:latin typeface="游ゴシック" panose="020B0400000000000000" pitchFamily="50" charset="-128"/>
              <a:ea typeface="游ゴシック" panose="020B0400000000000000" pitchFamily="50" charset="-128"/>
              <a:cs typeface="Calibri"/>
            </a:endParaRPr>
          </a:p>
        </p:txBody>
      </p:sp>
      <p:sp>
        <p:nvSpPr>
          <p:cNvPr id="27" name="Google Shape;382;p43">
            <a:extLst>
              <a:ext uri="{FF2B5EF4-FFF2-40B4-BE49-F238E27FC236}">
                <a16:creationId xmlns:a16="http://schemas.microsoft.com/office/drawing/2014/main" id="{D4F23C9D-CD15-635D-C932-4877311081D4}"/>
              </a:ext>
            </a:extLst>
          </p:cNvPr>
          <p:cNvSpPr/>
          <p:nvPr/>
        </p:nvSpPr>
        <p:spPr>
          <a:xfrm>
            <a:off x="6813012" y="3403356"/>
            <a:ext cx="3347121" cy="296622"/>
          </a:xfrm>
          <a:prstGeom prst="roundRect">
            <a:avLst>
              <a:gd name="adj" fmla="val 0"/>
            </a:avLst>
          </a:prstGeom>
          <a:solidFill>
            <a:schemeClr val="bg1">
              <a:lumMod val="95000"/>
              <a:alpha val="62000"/>
            </a:schemeClr>
          </a:solidFill>
          <a:ln>
            <a:noFill/>
          </a:ln>
        </p:spPr>
        <p:txBody>
          <a:bodyPr spcFirstLastPara="1" wrap="square" lIns="189422"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34558"/>
            <a:r>
              <a:rPr lang="ja-JP" altLang="en-US" sz="1169" b="1" kern="0">
                <a:solidFill>
                  <a:srgbClr val="000000">
                    <a:lumMod val="75000"/>
                    <a:lumOff val="25000"/>
                  </a:srgbClr>
                </a:solidFill>
                <a:latin typeface="游ゴシック" panose="020B0400000000000000" pitchFamily="50" charset="-128"/>
                <a:ea typeface="游ゴシック" panose="020B0400000000000000" pitchFamily="50" charset="-128"/>
              </a:rPr>
              <a:t>卵、赤身魚、豚肉、納豆等</a:t>
            </a:r>
            <a:endParaRPr lang="en-US" altLang="ja-JP" sz="1169" b="1" kern="0" noProof="1">
              <a:solidFill>
                <a:srgbClr val="000000">
                  <a:lumMod val="75000"/>
                  <a:lumOff val="25000"/>
                </a:srgbClr>
              </a:solidFill>
              <a:latin typeface="游ゴシック" panose="020B0400000000000000" pitchFamily="50" charset="-128"/>
              <a:ea typeface="游ゴシック" panose="020B0400000000000000" pitchFamily="50" charset="-128"/>
              <a:cs typeface="Calibri"/>
            </a:endParaRPr>
          </a:p>
        </p:txBody>
      </p:sp>
      <p:sp>
        <p:nvSpPr>
          <p:cNvPr id="28" name="テキスト ボックス 27">
            <a:extLst>
              <a:ext uri="{FF2B5EF4-FFF2-40B4-BE49-F238E27FC236}">
                <a16:creationId xmlns:a16="http://schemas.microsoft.com/office/drawing/2014/main" id="{423A4A5A-05A6-F402-189E-496107D2FF22}"/>
              </a:ext>
            </a:extLst>
          </p:cNvPr>
          <p:cNvSpPr txBox="1"/>
          <p:nvPr/>
        </p:nvSpPr>
        <p:spPr>
          <a:xfrm>
            <a:off x="653114" y="3711053"/>
            <a:ext cx="9870192" cy="249035"/>
          </a:xfrm>
          <a:prstGeom prst="rect">
            <a:avLst/>
          </a:prstGeom>
          <a:noFill/>
        </p:spPr>
        <p:txBody>
          <a:bodyPr wrap="square" lIns="53459" tIns="26730" rIns="53459" bIns="26730" anchor="t">
            <a:spAutoFit/>
          </a:bodyPr>
          <a:lstStyle/>
          <a:p>
            <a:pPr defTabSz="534558">
              <a:lnSpc>
                <a:spcPct val="150000"/>
              </a:lnSpc>
              <a:buClr>
                <a:srgbClr val="000000"/>
              </a:buClr>
            </a:pPr>
            <a:r>
              <a:rPr lang="ja-JP" altLang="en-US" sz="935" b="1" kern="0">
                <a:solidFill>
                  <a:srgbClr val="FFFFFF">
                    <a:lumMod val="50000"/>
                  </a:srgbClr>
                </a:solidFill>
                <a:latin typeface="Yu Gothic Medium"/>
                <a:ea typeface="Yu Gothic Medium"/>
                <a:cs typeface="Arial"/>
                <a:sym typeface="Arial"/>
              </a:rPr>
              <a:t>出典：「健康食品」の安全性・有効性情報（国立健康・栄養研究所）をもとに作成</a:t>
            </a:r>
          </a:p>
        </p:txBody>
      </p:sp>
      <p:pic>
        <p:nvPicPr>
          <p:cNvPr id="29" name="Picture 28">
            <a:extLst>
              <a:ext uri="{FF2B5EF4-FFF2-40B4-BE49-F238E27FC236}">
                <a16:creationId xmlns:a16="http://schemas.microsoft.com/office/drawing/2014/main" id="{FC30E295-F36A-E640-6881-079F20F8C6D8}"/>
              </a:ext>
            </a:extLst>
          </p:cNvPr>
          <p:cNvPicPr>
            <a:picLocks noChangeAspect="1"/>
          </p:cNvPicPr>
          <p:nvPr/>
        </p:nvPicPr>
        <p:blipFill>
          <a:blip r:embed="rId4"/>
          <a:stretch>
            <a:fillRect/>
          </a:stretch>
        </p:blipFill>
        <p:spPr>
          <a:xfrm>
            <a:off x="5110864" y="4564730"/>
            <a:ext cx="1219484" cy="1199790"/>
          </a:xfrm>
          <a:prstGeom prst="rect">
            <a:avLst/>
          </a:prstGeom>
        </p:spPr>
      </p:pic>
      <p:pic>
        <p:nvPicPr>
          <p:cNvPr id="31" name="Picture 30">
            <a:extLst>
              <a:ext uri="{FF2B5EF4-FFF2-40B4-BE49-F238E27FC236}">
                <a16:creationId xmlns:a16="http://schemas.microsoft.com/office/drawing/2014/main" id="{203200A1-BCDB-9989-AFD4-29F1F656557B}"/>
              </a:ext>
            </a:extLst>
          </p:cNvPr>
          <p:cNvPicPr>
            <a:picLocks noChangeAspect="1"/>
          </p:cNvPicPr>
          <p:nvPr/>
        </p:nvPicPr>
        <p:blipFill>
          <a:blip r:embed="rId5"/>
          <a:stretch>
            <a:fillRect/>
          </a:stretch>
        </p:blipFill>
        <p:spPr>
          <a:xfrm>
            <a:off x="7117095" y="4801663"/>
            <a:ext cx="1392163" cy="1202829"/>
          </a:xfrm>
          <a:prstGeom prst="rect">
            <a:avLst/>
          </a:prstGeom>
        </p:spPr>
      </p:pic>
      <p:pic>
        <p:nvPicPr>
          <p:cNvPr id="35" name="Picture 34">
            <a:extLst>
              <a:ext uri="{FF2B5EF4-FFF2-40B4-BE49-F238E27FC236}">
                <a16:creationId xmlns:a16="http://schemas.microsoft.com/office/drawing/2014/main" id="{F6A9FF67-10AE-ADF5-8322-3CDB925CB6F9}"/>
              </a:ext>
            </a:extLst>
          </p:cNvPr>
          <p:cNvPicPr>
            <a:picLocks noChangeAspect="1"/>
          </p:cNvPicPr>
          <p:nvPr/>
        </p:nvPicPr>
        <p:blipFill>
          <a:blip r:embed="rId6"/>
          <a:stretch>
            <a:fillRect/>
          </a:stretch>
        </p:blipFill>
        <p:spPr>
          <a:xfrm>
            <a:off x="8629387" y="4922636"/>
            <a:ext cx="1420006" cy="968946"/>
          </a:xfrm>
          <a:prstGeom prst="rect">
            <a:avLst/>
          </a:prstGeom>
        </p:spPr>
      </p:pic>
      <p:pic>
        <p:nvPicPr>
          <p:cNvPr id="4" name="Picture 3">
            <a:extLst>
              <a:ext uri="{FF2B5EF4-FFF2-40B4-BE49-F238E27FC236}">
                <a16:creationId xmlns:a16="http://schemas.microsoft.com/office/drawing/2014/main" id="{D3806711-6DB1-B09C-3876-E4757B507D2F}"/>
              </a:ext>
            </a:extLst>
          </p:cNvPr>
          <p:cNvPicPr>
            <a:picLocks noChangeAspect="1"/>
          </p:cNvPicPr>
          <p:nvPr/>
        </p:nvPicPr>
        <p:blipFill>
          <a:blip r:embed="rId7"/>
          <a:srcRect l="37428" t="39504" r="44969" b="36984"/>
          <a:stretch>
            <a:fillRect/>
          </a:stretch>
        </p:blipFill>
        <p:spPr>
          <a:xfrm>
            <a:off x="4033209" y="4615361"/>
            <a:ext cx="1293772" cy="1203149"/>
          </a:xfrm>
          <a:prstGeom prst="rect">
            <a:avLst/>
          </a:prstGeom>
        </p:spPr>
      </p:pic>
      <p:pic>
        <p:nvPicPr>
          <p:cNvPr id="13" name="Picture 12" descr="グラフィカル ユーザー インターフェイス, アプリケーション&#10;&#10;AI 生成コンテンツは間違っている可能性があります。">
            <a:extLst>
              <a:ext uri="{FF2B5EF4-FFF2-40B4-BE49-F238E27FC236}">
                <a16:creationId xmlns:a16="http://schemas.microsoft.com/office/drawing/2014/main" id="{BACF8E87-5043-5982-3F11-D7C0528D7AB9}"/>
              </a:ext>
            </a:extLst>
          </p:cNvPr>
          <p:cNvPicPr>
            <a:picLocks noChangeAspect="1"/>
          </p:cNvPicPr>
          <p:nvPr/>
        </p:nvPicPr>
        <p:blipFill>
          <a:blip r:embed="rId8"/>
          <a:srcRect l="-2570" t="30851" r="61938" b="18599"/>
          <a:stretch>
            <a:fillRect/>
          </a:stretch>
        </p:blipFill>
        <p:spPr>
          <a:xfrm>
            <a:off x="7846714" y="4143816"/>
            <a:ext cx="1387369" cy="1317668"/>
          </a:xfrm>
          <a:prstGeom prst="rect">
            <a:avLst/>
          </a:prstGeom>
        </p:spPr>
      </p:pic>
      <p:sp>
        <p:nvSpPr>
          <p:cNvPr id="8" name="Google Shape;382;p43">
            <a:extLst>
              <a:ext uri="{FF2B5EF4-FFF2-40B4-BE49-F238E27FC236}">
                <a16:creationId xmlns:a16="http://schemas.microsoft.com/office/drawing/2014/main" id="{730BA3B8-9FCE-D681-EBDC-9A6FBA5083B1}"/>
              </a:ext>
            </a:extLst>
          </p:cNvPr>
          <p:cNvSpPr/>
          <p:nvPr/>
        </p:nvSpPr>
        <p:spPr>
          <a:xfrm>
            <a:off x="729863" y="1454239"/>
            <a:ext cx="9426944" cy="539863"/>
          </a:xfrm>
          <a:prstGeom prst="roundRect">
            <a:avLst>
              <a:gd name="adj" fmla="val 0"/>
            </a:avLst>
          </a:prstGeom>
          <a:noFill/>
          <a:ln w="38100">
            <a:noFill/>
          </a:ln>
        </p:spPr>
        <p:txBody>
          <a:bodyPr spcFirstLastPara="1" wrap="square" lIns="147328" tIns="53450" rIns="53450" bIns="53450" anchor="ctr" anchorCtr="0">
            <a:noAutofit/>
          </a:bodyPr>
          <a:lstStyle/>
          <a:p>
            <a:pPr algn="ctr" defTabSz="534558">
              <a:lnSpc>
                <a:spcPct val="114999"/>
              </a:lnSpc>
              <a:buClr>
                <a:srgbClr val="000000"/>
              </a:buClr>
            </a:pPr>
            <a:r>
              <a:rPr lang="ja-JP" altLang="en-US" sz="2338" b="1" kern="0">
                <a:solidFill>
                  <a:srgbClr val="5DC2D0"/>
                </a:solidFill>
                <a:latin typeface="Arial"/>
                <a:ea typeface="Yu Gothic"/>
                <a:cs typeface="Arial"/>
                <a:sym typeface="Kosugi"/>
              </a:rPr>
              <a:t>バランスのよい食事は次のような症状の予防や解消にもつながる</a:t>
            </a:r>
          </a:p>
        </p:txBody>
      </p:sp>
      <p:pic>
        <p:nvPicPr>
          <p:cNvPr id="3" name="図 2">
            <a:extLst>
              <a:ext uri="{FF2B5EF4-FFF2-40B4-BE49-F238E27FC236}">
                <a16:creationId xmlns:a16="http://schemas.microsoft.com/office/drawing/2014/main" id="{6BECFD0A-6BAC-2B49-34FD-BBFF68828EC4}"/>
              </a:ext>
            </a:extLst>
          </p:cNvPr>
          <p:cNvPicPr>
            <a:picLocks noChangeAspect="1"/>
          </p:cNvPicPr>
          <p:nvPr/>
        </p:nvPicPr>
        <p:blipFill>
          <a:blip r:embed="rId9"/>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3005369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マップ が含まれている画像&#10;&#10;AI 生成コンテンツは誤りを含む可能性があります。">
            <a:extLst>
              <a:ext uri="{FF2B5EF4-FFF2-40B4-BE49-F238E27FC236}">
                <a16:creationId xmlns:a16="http://schemas.microsoft.com/office/drawing/2014/main" id="{97DFE5CC-F427-C5FD-4177-C26AAF948D91}"/>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787743" cy="7560000"/>
          </a:xfrm>
          <a:prstGeom prst="rect">
            <a:avLst/>
          </a:prstGeom>
        </p:spPr>
      </p:pic>
      <p:sp>
        <p:nvSpPr>
          <p:cNvPr id="4" name="テキスト ボックス 3">
            <a:extLst>
              <a:ext uri="{FF2B5EF4-FFF2-40B4-BE49-F238E27FC236}">
                <a16:creationId xmlns:a16="http://schemas.microsoft.com/office/drawing/2014/main" id="{5198415D-EEF9-DF98-7068-DB39FA58FCFC}"/>
              </a:ext>
            </a:extLst>
          </p:cNvPr>
          <p:cNvSpPr txBox="1"/>
          <p:nvPr/>
        </p:nvSpPr>
        <p:spPr>
          <a:xfrm>
            <a:off x="1758785" y="2413110"/>
            <a:ext cx="7174234" cy="16312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5000" b="1" i="0" u="none" strike="noStrike" kern="1200" cap="none" spc="0" normalizeH="0" baseline="0" noProof="0">
                <a:ln>
                  <a:noFill/>
                </a:ln>
                <a:solidFill>
                  <a:prstClr val="white"/>
                </a:solidFill>
                <a:effectLst/>
                <a:uLnTx/>
                <a:uFillTx/>
                <a:latin typeface="+mn-ea"/>
                <a:cs typeface="Rounded Mplus 1c" panose="020B0502020203020207" pitchFamily="34" charset="-128"/>
              </a:rPr>
              <a:t>検査やワクチンについて</a:t>
            </a:r>
            <a:br>
              <a:rPr kumimoji="0" lang="en-US" altLang="ja-JP" sz="5000" b="1" i="0" u="none" strike="noStrike" kern="1200" cap="none" spc="0" normalizeH="0" baseline="0" noProof="0">
                <a:ln>
                  <a:noFill/>
                </a:ln>
                <a:solidFill>
                  <a:prstClr val="white"/>
                </a:solidFill>
                <a:effectLst/>
                <a:uLnTx/>
                <a:uFillTx/>
                <a:latin typeface="+mn-ea"/>
                <a:cs typeface="Rounded Mplus 1c" panose="020B0502020203020207" pitchFamily="34" charset="-128"/>
              </a:rPr>
            </a:br>
            <a:r>
              <a:rPr kumimoji="0" lang="ja-JP" altLang="en-US" sz="5000" b="1" i="0" u="none" strike="noStrike" kern="1200" cap="none" spc="0" normalizeH="0" baseline="0" noProof="0">
                <a:ln>
                  <a:noFill/>
                </a:ln>
                <a:solidFill>
                  <a:prstClr val="white"/>
                </a:solidFill>
                <a:effectLst/>
                <a:uLnTx/>
                <a:uFillTx/>
                <a:latin typeface="+mn-ea"/>
                <a:cs typeface="Rounded Mplus 1c" panose="020B0502020203020207" pitchFamily="34" charset="-128"/>
              </a:rPr>
              <a:t>考えよう</a:t>
            </a:r>
          </a:p>
        </p:txBody>
      </p:sp>
      <p:pic>
        <p:nvPicPr>
          <p:cNvPr id="3" name="図 2">
            <a:extLst>
              <a:ext uri="{FF2B5EF4-FFF2-40B4-BE49-F238E27FC236}">
                <a16:creationId xmlns:a16="http://schemas.microsoft.com/office/drawing/2014/main" id="{5A585A54-B3E2-91AD-B0C9-569F85F306BD}"/>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341836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132DFF7-1E27-04B5-BC0D-F44465D9C796}"/>
              </a:ext>
            </a:extLst>
          </p:cNvPr>
          <p:cNvPicPr>
            <a:picLocks noChangeAspect="1"/>
          </p:cNvPicPr>
          <p:nvPr/>
        </p:nvPicPr>
        <p:blipFill>
          <a:blip r:embed="rId2">
            <a:clrChange>
              <a:clrFrom>
                <a:srgbClr val="FFFFFF"/>
              </a:clrFrom>
              <a:clrTo>
                <a:srgbClr val="FFFFFF">
                  <a:alpha val="0"/>
                </a:srgbClr>
              </a:clrTo>
            </a:clrChange>
          </a:blip>
          <a:srcRect l="18354" t="60638" r="17612" b="25942"/>
          <a:stretch>
            <a:fillRect/>
          </a:stretch>
        </p:blipFill>
        <p:spPr>
          <a:xfrm>
            <a:off x="1433848" y="714171"/>
            <a:ext cx="7975624" cy="984886"/>
          </a:xfrm>
          <a:prstGeom prst="rect">
            <a:avLst/>
          </a:prstGeom>
          <a:solidFill>
            <a:schemeClr val="bg1"/>
          </a:solidFill>
        </p:spPr>
      </p:pic>
      <p:sp>
        <p:nvSpPr>
          <p:cNvPr id="3" name="テキスト ボックス 2">
            <a:extLst>
              <a:ext uri="{FF2B5EF4-FFF2-40B4-BE49-F238E27FC236}">
                <a16:creationId xmlns:a16="http://schemas.microsoft.com/office/drawing/2014/main" id="{A940510F-D2FA-D66F-D27B-30269F819BF5}"/>
              </a:ext>
            </a:extLst>
          </p:cNvPr>
          <p:cNvSpPr txBox="1"/>
          <p:nvPr/>
        </p:nvSpPr>
        <p:spPr>
          <a:xfrm>
            <a:off x="2141028" y="914226"/>
            <a:ext cx="631157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236B0C"/>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検査やワクチンについて考えよう</a:t>
            </a:r>
          </a:p>
        </p:txBody>
      </p:sp>
      <p:sp>
        <p:nvSpPr>
          <p:cNvPr id="4" name="テキスト ボックス 3">
            <a:extLst>
              <a:ext uri="{FF2B5EF4-FFF2-40B4-BE49-F238E27FC236}">
                <a16:creationId xmlns:a16="http://schemas.microsoft.com/office/drawing/2014/main" id="{8E96BB95-EA7F-7AEA-0206-1384ACE447CC}"/>
              </a:ext>
            </a:extLst>
          </p:cNvPr>
          <p:cNvSpPr txBox="1"/>
          <p:nvPr/>
        </p:nvSpPr>
        <p:spPr>
          <a:xfrm>
            <a:off x="1616940" y="2168187"/>
            <a:ext cx="8039678" cy="9848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感染症から自分を守ります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a:t>
            </a: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□感染症予防のためにコンドームをつけます </a:t>
            </a:r>
            <a:r>
              <a:rPr kumimoji="0" lang="en-US" altLang="ja-JP"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a:t>
            </a: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a:t>
            </a:r>
            <a:endParaRPr kumimoji="0" lang="en-US" altLang="ja-JP"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□自分もパートナーも性感染症のチェックを受けます）</a:t>
            </a:r>
            <a:endPar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5" name="テキスト ボックス 4">
            <a:extLst>
              <a:ext uri="{FF2B5EF4-FFF2-40B4-BE49-F238E27FC236}">
                <a16:creationId xmlns:a16="http://schemas.microsoft.com/office/drawing/2014/main" id="{BA8DC413-12EE-3C60-9151-7A13B84BE73C}"/>
              </a:ext>
            </a:extLst>
          </p:cNvPr>
          <p:cNvSpPr txBox="1"/>
          <p:nvPr/>
        </p:nvSpPr>
        <p:spPr>
          <a:xfrm>
            <a:off x="1590787" y="3506677"/>
            <a:ext cx="714012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避妊を知ります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9" name="テキスト ボックス 8">
            <a:extLst>
              <a:ext uri="{FF2B5EF4-FFF2-40B4-BE49-F238E27FC236}">
                <a16:creationId xmlns:a16="http://schemas.microsoft.com/office/drawing/2014/main" id="{1C39BA81-213D-A37B-8F1D-2913738DE2F9}"/>
              </a:ext>
            </a:extLst>
          </p:cNvPr>
          <p:cNvSpPr txBox="1"/>
          <p:nvPr/>
        </p:nvSpPr>
        <p:spPr>
          <a:xfrm>
            <a:off x="1616940" y="4297170"/>
            <a:ext cx="786996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妊娠する前にワクチンの接種を考えます</a:t>
            </a:r>
            <a:endPar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10" name="テキスト ボックス 9">
            <a:extLst>
              <a:ext uri="{FF2B5EF4-FFF2-40B4-BE49-F238E27FC236}">
                <a16:creationId xmlns:a16="http://schemas.microsoft.com/office/drawing/2014/main" id="{E45BA893-BD7A-B8C4-18AA-969A75C13A13}"/>
              </a:ext>
            </a:extLst>
          </p:cNvPr>
          <p:cNvSpPr txBox="1"/>
          <p:nvPr/>
        </p:nvSpPr>
        <p:spPr>
          <a:xfrm>
            <a:off x="1616940" y="5087663"/>
            <a:ext cx="714012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がんのチェックをします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pic>
        <p:nvPicPr>
          <p:cNvPr id="7" name="図 6">
            <a:extLst>
              <a:ext uri="{FF2B5EF4-FFF2-40B4-BE49-F238E27FC236}">
                <a16:creationId xmlns:a16="http://schemas.microsoft.com/office/drawing/2014/main" id="{88BFB38E-9E33-67D0-7EAB-F50BD9CE0A44}"/>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2240778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4A03C-4B42-F5B6-C2E0-06E87B147E2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B95BB54-BDDB-CFD7-1FC9-2D3B71C13CED}"/>
              </a:ext>
            </a:extLst>
          </p:cNvPr>
          <p:cNvPicPr>
            <a:picLocks noChangeAspect="1"/>
          </p:cNvPicPr>
          <p:nvPr/>
        </p:nvPicPr>
        <p:blipFill>
          <a:blip r:embed="rId2">
            <a:clrChange>
              <a:clrFrom>
                <a:srgbClr val="FFFFFF"/>
              </a:clrFrom>
              <a:clrTo>
                <a:srgbClr val="FFFFFF">
                  <a:alpha val="0"/>
                </a:srgbClr>
              </a:clrTo>
            </a:clrChange>
          </a:blip>
          <a:srcRect l="18354" t="60638" r="17612" b="25942"/>
          <a:stretch>
            <a:fillRect/>
          </a:stretch>
        </p:blipFill>
        <p:spPr>
          <a:xfrm>
            <a:off x="1433848" y="714171"/>
            <a:ext cx="7975624" cy="984886"/>
          </a:xfrm>
          <a:prstGeom prst="rect">
            <a:avLst/>
          </a:prstGeom>
          <a:solidFill>
            <a:schemeClr val="bg1"/>
          </a:solidFill>
        </p:spPr>
      </p:pic>
      <p:sp>
        <p:nvSpPr>
          <p:cNvPr id="3" name="テキスト ボックス 2">
            <a:extLst>
              <a:ext uri="{FF2B5EF4-FFF2-40B4-BE49-F238E27FC236}">
                <a16:creationId xmlns:a16="http://schemas.microsoft.com/office/drawing/2014/main" id="{2F726F6F-DEC7-55D5-3301-48C66EBF5381}"/>
              </a:ext>
            </a:extLst>
          </p:cNvPr>
          <p:cNvSpPr txBox="1"/>
          <p:nvPr/>
        </p:nvSpPr>
        <p:spPr>
          <a:xfrm>
            <a:off x="2141028" y="914226"/>
            <a:ext cx="631157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236B0C"/>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検査やワクチンについて考えよう</a:t>
            </a:r>
          </a:p>
        </p:txBody>
      </p:sp>
      <p:sp>
        <p:nvSpPr>
          <p:cNvPr id="4" name="テキスト ボックス 3">
            <a:extLst>
              <a:ext uri="{FF2B5EF4-FFF2-40B4-BE49-F238E27FC236}">
                <a16:creationId xmlns:a16="http://schemas.microsoft.com/office/drawing/2014/main" id="{2088A512-5591-D651-FEED-9103D4C376CA}"/>
              </a:ext>
            </a:extLst>
          </p:cNvPr>
          <p:cNvSpPr txBox="1"/>
          <p:nvPr/>
        </p:nvSpPr>
        <p:spPr>
          <a:xfrm>
            <a:off x="1616940" y="2168187"/>
            <a:ext cx="8039678" cy="9848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感染症から自分を守ります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a:t>
            </a: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□感染症予防のためにコンドームをつけます </a:t>
            </a:r>
            <a:r>
              <a:rPr kumimoji="0" lang="en-US" altLang="ja-JP"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a:t>
            </a: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a:t>
            </a:r>
            <a:endParaRPr kumimoji="0" lang="en-US" altLang="ja-JP"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□自分もパートナーも性感染症のチェックを受けます）</a:t>
            </a:r>
            <a:endPar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5" name="テキスト ボックス 4">
            <a:extLst>
              <a:ext uri="{FF2B5EF4-FFF2-40B4-BE49-F238E27FC236}">
                <a16:creationId xmlns:a16="http://schemas.microsoft.com/office/drawing/2014/main" id="{A89A078F-E2E6-0F38-CF8C-370CD7648A06}"/>
              </a:ext>
            </a:extLst>
          </p:cNvPr>
          <p:cNvSpPr txBox="1"/>
          <p:nvPr/>
        </p:nvSpPr>
        <p:spPr>
          <a:xfrm>
            <a:off x="1590787" y="3506677"/>
            <a:ext cx="714012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避妊を知ります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9" name="テキスト ボックス 8">
            <a:extLst>
              <a:ext uri="{FF2B5EF4-FFF2-40B4-BE49-F238E27FC236}">
                <a16:creationId xmlns:a16="http://schemas.microsoft.com/office/drawing/2014/main" id="{A20AFE83-D78D-176D-7EF5-9A05CF1D9A64}"/>
              </a:ext>
            </a:extLst>
          </p:cNvPr>
          <p:cNvSpPr txBox="1"/>
          <p:nvPr/>
        </p:nvSpPr>
        <p:spPr>
          <a:xfrm>
            <a:off x="1616940" y="4297170"/>
            <a:ext cx="786996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妊娠する前にワクチンの接種を考えます</a:t>
            </a:r>
            <a:endPar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10" name="テキスト ボックス 9">
            <a:extLst>
              <a:ext uri="{FF2B5EF4-FFF2-40B4-BE49-F238E27FC236}">
                <a16:creationId xmlns:a16="http://schemas.microsoft.com/office/drawing/2014/main" id="{2C7E11F7-78F7-E001-E175-78BEF20B72D4}"/>
              </a:ext>
            </a:extLst>
          </p:cNvPr>
          <p:cNvSpPr txBox="1"/>
          <p:nvPr/>
        </p:nvSpPr>
        <p:spPr>
          <a:xfrm>
            <a:off x="1616940" y="5087663"/>
            <a:ext cx="714012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がんのチェックをします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pic>
        <p:nvPicPr>
          <p:cNvPr id="6" name="図 5">
            <a:extLst>
              <a:ext uri="{FF2B5EF4-FFF2-40B4-BE49-F238E27FC236}">
                <a16:creationId xmlns:a16="http://schemas.microsoft.com/office/drawing/2014/main" id="{4FB260F1-C96B-3776-6A25-44E1B88B4FF9}"/>
              </a:ext>
            </a:extLst>
          </p:cNvPr>
          <p:cNvPicPr>
            <a:picLocks noChangeAspect="1"/>
          </p:cNvPicPr>
          <p:nvPr/>
        </p:nvPicPr>
        <p:blipFill>
          <a:blip r:embed="rId3"/>
          <a:stretch>
            <a:fillRect/>
          </a:stretch>
        </p:blipFill>
        <p:spPr>
          <a:xfrm>
            <a:off x="1750032" y="2230372"/>
            <a:ext cx="393700" cy="330200"/>
          </a:xfrm>
          <a:prstGeom prst="rect">
            <a:avLst/>
          </a:prstGeom>
        </p:spPr>
      </p:pic>
      <p:pic>
        <p:nvPicPr>
          <p:cNvPr id="8" name="図 7">
            <a:extLst>
              <a:ext uri="{FF2B5EF4-FFF2-40B4-BE49-F238E27FC236}">
                <a16:creationId xmlns:a16="http://schemas.microsoft.com/office/drawing/2014/main" id="{6B367801-101D-D5F0-9365-60E96DB9A57A}"/>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0990194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AI 生成コンテンツは誤りを含む可能性があります。">
            <a:extLst>
              <a:ext uri="{FF2B5EF4-FFF2-40B4-BE49-F238E27FC236}">
                <a16:creationId xmlns:a16="http://schemas.microsoft.com/office/drawing/2014/main" id="{1BC37089-0B5E-3E51-0FC1-830F393B108E}"/>
              </a:ext>
            </a:extLst>
          </p:cNvPr>
          <p:cNvPicPr>
            <a:picLocks noChangeAspect="1"/>
          </p:cNvPicPr>
          <p:nvPr/>
        </p:nvPicPr>
        <p:blipFill>
          <a:blip r:embed="rId3"/>
          <a:stretch>
            <a:fillRect/>
          </a:stretch>
        </p:blipFill>
        <p:spPr>
          <a:xfrm>
            <a:off x="0" y="0"/>
            <a:ext cx="10691813" cy="7559675"/>
          </a:xfrm>
          <a:prstGeom prst="rect">
            <a:avLst/>
          </a:prstGeom>
        </p:spPr>
      </p:pic>
      <p:sp>
        <p:nvSpPr>
          <p:cNvPr id="6" name="正方形/長方形 5">
            <a:extLst>
              <a:ext uri="{FF2B5EF4-FFF2-40B4-BE49-F238E27FC236}">
                <a16:creationId xmlns:a16="http://schemas.microsoft.com/office/drawing/2014/main" id="{26CEACAD-BAE7-89D5-86CB-AC1670E55601}"/>
              </a:ext>
            </a:extLst>
          </p:cNvPr>
          <p:cNvSpPr/>
          <p:nvPr/>
        </p:nvSpPr>
        <p:spPr>
          <a:xfrm>
            <a:off x="2908300" y="482600"/>
            <a:ext cx="5091335" cy="10444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7E71EDFB-70C9-C310-2438-F8D03EAE083E}"/>
              </a:ext>
            </a:extLst>
          </p:cNvPr>
          <p:cNvSpPr txBox="1"/>
          <p:nvPr/>
        </p:nvSpPr>
        <p:spPr>
          <a:xfrm>
            <a:off x="747657" y="646672"/>
            <a:ext cx="9034972"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7FBF58"/>
                </a:solidFill>
                <a:effectLst/>
                <a:uLnTx/>
                <a:uFillTx/>
                <a:latin typeface="Rounded Mplus 1c" panose="020B0502020203020207" pitchFamily="34" charset="-128"/>
                <a:ea typeface="Rounded Mplus 1c"/>
                <a:cs typeface="Rounded Mplus 1c" panose="020B0502020203020207" pitchFamily="34" charset="-128"/>
              </a:rPr>
              <a:t>感染症予防のために</a:t>
            </a:r>
            <a:r>
              <a:rPr kumimoji="0" lang="ja-JP" altLang="en-US" sz="2800" b="1" i="0" u="none" strike="noStrike" kern="1200" cap="none" spc="0" normalizeH="0" baseline="0" noProof="0">
                <a:ln>
                  <a:noFill/>
                </a:ln>
                <a:solidFill>
                  <a:srgbClr val="7FBF58"/>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コンドームをつけます</a:t>
            </a:r>
          </a:p>
        </p:txBody>
      </p:sp>
      <p:sp>
        <p:nvSpPr>
          <p:cNvPr id="8" name="テキスト ボックス 7">
            <a:extLst>
              <a:ext uri="{FF2B5EF4-FFF2-40B4-BE49-F238E27FC236}">
                <a16:creationId xmlns:a16="http://schemas.microsoft.com/office/drawing/2014/main" id="{1D7AECE1-1FCF-0EFB-97A0-8D2858A2EC49}"/>
              </a:ext>
            </a:extLst>
          </p:cNvPr>
          <p:cNvSpPr txBox="1"/>
          <p:nvPr/>
        </p:nvSpPr>
        <p:spPr>
          <a:xfrm>
            <a:off x="1544165" y="2018950"/>
            <a:ext cx="3760822"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知っておきたい</a:t>
            </a:r>
            <a:br>
              <a:rPr kumimoji="0" lang="en-US" altLang="ja-JP" sz="24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br>
            <a:r>
              <a:rPr kumimoji="0" lang="ja-JP" altLang="en-US" sz="24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主な感染症と症状</a:t>
            </a:r>
          </a:p>
        </p:txBody>
      </p:sp>
      <p:sp>
        <p:nvSpPr>
          <p:cNvPr id="9" name="テキスト ボックス 8">
            <a:extLst>
              <a:ext uri="{FF2B5EF4-FFF2-40B4-BE49-F238E27FC236}">
                <a16:creationId xmlns:a16="http://schemas.microsoft.com/office/drawing/2014/main" id="{0AFD4E4C-1810-559B-B4E0-8BA9E8A0017B}"/>
              </a:ext>
            </a:extLst>
          </p:cNvPr>
          <p:cNvSpPr txBox="1"/>
          <p:nvPr/>
        </p:nvSpPr>
        <p:spPr>
          <a:xfrm>
            <a:off x="1056764" y="3998071"/>
            <a:ext cx="2265867"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性器ヘルペス感染症</a:t>
            </a:r>
          </a:p>
        </p:txBody>
      </p:sp>
      <p:sp>
        <p:nvSpPr>
          <p:cNvPr id="10" name="テキスト ボックス 9">
            <a:extLst>
              <a:ext uri="{FF2B5EF4-FFF2-40B4-BE49-F238E27FC236}">
                <a16:creationId xmlns:a16="http://schemas.microsoft.com/office/drawing/2014/main" id="{F9A490D5-5F78-8BA7-B041-1825A84741DC}"/>
              </a:ext>
            </a:extLst>
          </p:cNvPr>
          <p:cNvSpPr txBox="1"/>
          <p:nvPr/>
        </p:nvSpPr>
        <p:spPr>
          <a:xfrm>
            <a:off x="1060983" y="3366707"/>
            <a:ext cx="2261647"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性器クラミジア感染症</a:t>
            </a:r>
          </a:p>
        </p:txBody>
      </p:sp>
      <p:sp>
        <p:nvSpPr>
          <p:cNvPr id="11" name="テキスト ボックス 10">
            <a:extLst>
              <a:ext uri="{FF2B5EF4-FFF2-40B4-BE49-F238E27FC236}">
                <a16:creationId xmlns:a16="http://schemas.microsoft.com/office/drawing/2014/main" id="{C7A0FEA7-8011-128E-6401-32E4DBEBC3DA}"/>
              </a:ext>
            </a:extLst>
          </p:cNvPr>
          <p:cNvSpPr txBox="1"/>
          <p:nvPr/>
        </p:nvSpPr>
        <p:spPr>
          <a:xfrm>
            <a:off x="1060984" y="4467425"/>
            <a:ext cx="2100944" cy="4770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尖圭コンジローマ</a:t>
            </a:r>
            <a:endParaRPr kumimoji="0" lang="en-US" altLang="ja-JP" sz="16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ヒトパピローマウイルス感染による</a:t>
            </a:r>
          </a:p>
        </p:txBody>
      </p:sp>
      <p:sp>
        <p:nvSpPr>
          <p:cNvPr id="12" name="テキスト ボックス 11">
            <a:extLst>
              <a:ext uri="{FF2B5EF4-FFF2-40B4-BE49-F238E27FC236}">
                <a16:creationId xmlns:a16="http://schemas.microsoft.com/office/drawing/2014/main" id="{64815510-CABB-C8E4-F9BD-9D01F7BD6068}"/>
              </a:ext>
            </a:extLst>
          </p:cNvPr>
          <p:cNvSpPr txBox="1"/>
          <p:nvPr/>
        </p:nvSpPr>
        <p:spPr>
          <a:xfrm>
            <a:off x="1056764" y="5219139"/>
            <a:ext cx="181135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梅毒</a:t>
            </a:r>
          </a:p>
        </p:txBody>
      </p:sp>
      <p:sp>
        <p:nvSpPr>
          <p:cNvPr id="13" name="テキスト ボックス 12">
            <a:extLst>
              <a:ext uri="{FF2B5EF4-FFF2-40B4-BE49-F238E27FC236}">
                <a16:creationId xmlns:a16="http://schemas.microsoft.com/office/drawing/2014/main" id="{5031F9A5-2017-7666-7BBC-7E6B3DF3CE77}"/>
              </a:ext>
            </a:extLst>
          </p:cNvPr>
          <p:cNvSpPr txBox="1"/>
          <p:nvPr/>
        </p:nvSpPr>
        <p:spPr>
          <a:xfrm>
            <a:off x="6155228" y="1367868"/>
            <a:ext cx="3788928"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a:t>
            </a:r>
            <a:r>
              <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10</a:t>
            </a: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代後半は横ばいだが、</a:t>
            </a:r>
            <a:r>
              <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20</a:t>
            </a: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代では　</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a:solidFill>
                  <a:prstClr val="black"/>
                </a:solidFill>
                <a:latin typeface="Rounded Mplus 1c" panose="020B0502020203020207" pitchFamily="34" charset="-128"/>
                <a:ea typeface="Rounded Mplus 1c" panose="020B0502020203020207" pitchFamily="34" charset="-128"/>
                <a:cs typeface="Rounded Mplus 1c" panose="020B0502020203020207" pitchFamily="34" charset="-128"/>
              </a:rPr>
              <a:t>　</a:t>
            </a: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性器クラミジア感染症と淋菌感染症　</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a:solidFill>
                  <a:prstClr val="black"/>
                </a:solidFill>
                <a:latin typeface="Rounded Mplus 1c" panose="020B0502020203020207" pitchFamily="34" charset="-128"/>
                <a:ea typeface="Rounded Mplus 1c" panose="020B0502020203020207" pitchFamily="34" charset="-128"/>
                <a:cs typeface="Rounded Mplus 1c" panose="020B0502020203020207" pitchFamily="34" charset="-128"/>
              </a:rPr>
              <a:t>　</a:t>
            </a: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の報告数が増加している</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650" b="1">
                <a:solidFill>
                  <a:prstClr val="black"/>
                </a:solidFill>
                <a:latin typeface="Aptos" panose="02110004020202020204"/>
                <a:ea typeface="游ゴシック" panose="020B0400000000000000" pitchFamily="50" charset="-128"/>
              </a:rPr>
              <a:t>　</a:t>
            </a:r>
            <a:r>
              <a:rPr kumimoji="0" lang="ja-JP" altLang="en-US"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また、梅毒は、</a:t>
            </a:r>
            <a:r>
              <a:rPr kumimoji="0" lang="en-US" altLang="ja-JP"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2021</a:t>
            </a:r>
            <a:r>
              <a:rPr kumimoji="0" lang="ja-JP" altLang="en-US"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年以降報告数が</a:t>
            </a:r>
            <a:endParaRPr kumimoji="0" lang="en-US" altLang="ja-JP"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650" b="1">
                <a:solidFill>
                  <a:prstClr val="black"/>
                </a:solidFill>
                <a:latin typeface="Aptos" panose="02110004020202020204"/>
                <a:ea typeface="游ゴシック" panose="020B0400000000000000" pitchFamily="50" charset="-128"/>
              </a:rPr>
              <a:t>　</a:t>
            </a:r>
            <a:r>
              <a:rPr kumimoji="0" lang="ja-JP" altLang="en-US"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大きく増加しており、女性は</a:t>
            </a:r>
            <a:r>
              <a:rPr kumimoji="0" lang="en-US" altLang="ja-JP"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20</a:t>
            </a:r>
            <a:r>
              <a:rPr kumimoji="0" lang="ja-JP" altLang="en-US"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代、</a:t>
            </a:r>
            <a:endParaRPr kumimoji="0" lang="en-US" altLang="ja-JP"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650" b="1">
                <a:solidFill>
                  <a:prstClr val="black"/>
                </a:solidFill>
                <a:latin typeface="Aptos" panose="02110004020202020204"/>
                <a:ea typeface="游ゴシック" panose="020B0400000000000000" pitchFamily="50" charset="-128"/>
              </a:rPr>
              <a:t>　</a:t>
            </a:r>
            <a:r>
              <a:rPr kumimoji="0" lang="ja-JP" altLang="en-US"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男性は</a:t>
            </a:r>
            <a:r>
              <a:rPr kumimoji="0" lang="en-US" altLang="ja-JP"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20</a:t>
            </a:r>
            <a:r>
              <a:rPr kumimoji="0" lang="ja-JP" altLang="en-US"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0" lang="en-US" altLang="ja-JP"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50</a:t>
            </a:r>
            <a:r>
              <a:rPr kumimoji="0" lang="ja-JP" altLang="en-US"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代の幅広い層を中心に</a:t>
            </a:r>
            <a:endParaRPr kumimoji="0" lang="en-US" altLang="ja-JP"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650" b="1">
                <a:solidFill>
                  <a:prstClr val="black"/>
                </a:solidFill>
                <a:latin typeface="Aptos" panose="02110004020202020204"/>
                <a:ea typeface="游ゴシック" panose="020B0400000000000000" pitchFamily="50" charset="-128"/>
              </a:rPr>
              <a:t>　</a:t>
            </a:r>
            <a:r>
              <a:rPr kumimoji="0" lang="ja-JP" altLang="en-US"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報告されている</a:t>
            </a:r>
            <a:endParaRPr kumimoji="0" lang="en-US" altLang="ja-JP" sz="165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a:solidFill>
                  <a:prstClr val="black"/>
                </a:solidFill>
                <a:latin typeface="Rounded Mplus 1c" panose="020B0502020203020207" pitchFamily="34" charset="-128"/>
                <a:ea typeface="Rounded Mplus 1c" panose="020B0502020203020207" pitchFamily="34" charset="-128"/>
                <a:cs typeface="Rounded Mplus 1c" panose="020B0502020203020207" pitchFamily="34" charset="-128"/>
              </a:rPr>
              <a:t>　</a:t>
            </a:r>
            <a:r>
              <a:rPr kumimoji="1" lang="ja-JP" altLang="en-US" sz="165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a:t>
            </a:r>
          </a:p>
        </p:txBody>
      </p:sp>
      <p:sp>
        <p:nvSpPr>
          <p:cNvPr id="14" name="テキスト ボックス 13">
            <a:extLst>
              <a:ext uri="{FF2B5EF4-FFF2-40B4-BE49-F238E27FC236}">
                <a16:creationId xmlns:a16="http://schemas.microsoft.com/office/drawing/2014/main" id="{2B6A3E2D-9B9F-5097-C7F5-378ABAC0639D}"/>
              </a:ext>
            </a:extLst>
          </p:cNvPr>
          <p:cNvSpPr txBox="1"/>
          <p:nvPr/>
        </p:nvSpPr>
        <p:spPr>
          <a:xfrm>
            <a:off x="3182541" y="3958046"/>
            <a:ext cx="240574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外陰部の痛みやかゆみのある水疱や潰瘍</a:t>
            </a:r>
            <a:endParaRPr kumimoji="1" lang="ja-JP" altLang="en-US" sz="1200" b="1" i="0" u="none" strike="sng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15" name="テキスト ボックス 14">
            <a:extLst>
              <a:ext uri="{FF2B5EF4-FFF2-40B4-BE49-F238E27FC236}">
                <a16:creationId xmlns:a16="http://schemas.microsoft.com/office/drawing/2014/main" id="{C8A43565-E8F0-0A61-485D-DF887CB5E62A}"/>
              </a:ext>
            </a:extLst>
          </p:cNvPr>
          <p:cNvSpPr txBox="1"/>
          <p:nvPr/>
        </p:nvSpPr>
        <p:spPr>
          <a:xfrm>
            <a:off x="3182541" y="4479291"/>
            <a:ext cx="271862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外陰部、膣、肛門まわりの先の尖ったイボ男女共に自覚症状が乏しい</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16" name="テキスト ボックス 15">
            <a:extLst>
              <a:ext uri="{FF2B5EF4-FFF2-40B4-BE49-F238E27FC236}">
                <a16:creationId xmlns:a16="http://schemas.microsoft.com/office/drawing/2014/main" id="{37EAAFF4-7432-8E5E-659C-45DA8FF153D4}"/>
              </a:ext>
            </a:extLst>
          </p:cNvPr>
          <p:cNvSpPr txBox="1"/>
          <p:nvPr/>
        </p:nvSpPr>
        <p:spPr>
          <a:xfrm>
            <a:off x="3181119" y="4992193"/>
            <a:ext cx="245288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初期は性器や口腔のしこり、手のひら、足の裏、体中の湿疹など。胎児に感染すると先天梅毒となることがある</a:t>
            </a:r>
          </a:p>
        </p:txBody>
      </p:sp>
      <p:sp>
        <p:nvSpPr>
          <p:cNvPr id="17" name="テキスト ボックス 16">
            <a:extLst>
              <a:ext uri="{FF2B5EF4-FFF2-40B4-BE49-F238E27FC236}">
                <a16:creationId xmlns:a16="http://schemas.microsoft.com/office/drawing/2014/main" id="{3BA84357-7CAB-B9BA-395D-F6C35F966311}"/>
              </a:ext>
            </a:extLst>
          </p:cNvPr>
          <p:cNvSpPr txBox="1"/>
          <p:nvPr/>
        </p:nvSpPr>
        <p:spPr>
          <a:xfrm>
            <a:off x="1056764" y="5890387"/>
            <a:ext cx="181135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淋菌感染症</a:t>
            </a:r>
          </a:p>
        </p:txBody>
      </p:sp>
      <p:sp>
        <p:nvSpPr>
          <p:cNvPr id="18" name="テキスト ボックス 17">
            <a:extLst>
              <a:ext uri="{FF2B5EF4-FFF2-40B4-BE49-F238E27FC236}">
                <a16:creationId xmlns:a16="http://schemas.microsoft.com/office/drawing/2014/main" id="{D1E30384-F1C1-D8C1-7933-217138D22BC8}"/>
              </a:ext>
            </a:extLst>
          </p:cNvPr>
          <p:cNvSpPr txBox="1"/>
          <p:nvPr/>
        </p:nvSpPr>
        <p:spPr>
          <a:xfrm>
            <a:off x="3182541" y="5870904"/>
            <a:ext cx="248194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排尿痛や</a:t>
            </a: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a:cs typeface="Rounded Mplus 1c" panose="020B0502020203020207" pitchFamily="34" charset="-128"/>
              </a:rPr>
              <a:t>う</a:t>
            </a: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み</a:t>
            </a: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a:cs typeface="Rounded Mplus 1c" panose="020B0502020203020207" pitchFamily="34" charset="-128"/>
              </a:rPr>
              <a:t> 、のどの違和感</a:t>
            </a:r>
            <a:endParaRPr kumimoji="1" lang="en-US" altLang="ja-JP"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女性では不妊や子宮外妊娠の原因となることも</a:t>
            </a:r>
          </a:p>
        </p:txBody>
      </p:sp>
      <p:sp>
        <p:nvSpPr>
          <p:cNvPr id="19" name="テキスト ボックス 18">
            <a:extLst>
              <a:ext uri="{FF2B5EF4-FFF2-40B4-BE49-F238E27FC236}">
                <a16:creationId xmlns:a16="http://schemas.microsoft.com/office/drawing/2014/main" id="{90971DE2-B514-92C7-E3A8-815A9E34F962}"/>
              </a:ext>
            </a:extLst>
          </p:cNvPr>
          <p:cNvSpPr txBox="1"/>
          <p:nvPr/>
        </p:nvSpPr>
        <p:spPr>
          <a:xfrm>
            <a:off x="6169281" y="3508013"/>
            <a:ext cx="3760822" cy="34163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●コンドームは正しく使うことで、完</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a:solidFill>
                  <a:prstClr val="black"/>
                </a:solidFill>
                <a:latin typeface="Rounded Mplus 1c" panose="020B0502020203020207" pitchFamily="34" charset="-128"/>
                <a:ea typeface="Rounded Mplus 1c" panose="020B0502020203020207" pitchFamily="34" charset="-128"/>
                <a:cs typeface="Rounded Mplus 1c" panose="020B0502020203020207" pitchFamily="34" charset="-128"/>
              </a:rPr>
              <a:t>　</a:t>
            </a: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全にではないが、性器クラミジア感　</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a:solidFill>
                  <a:prstClr val="black"/>
                </a:solidFill>
                <a:latin typeface="Rounded Mplus 1c" panose="020B0502020203020207" pitchFamily="34" charset="-128"/>
                <a:ea typeface="Rounded Mplus 1c" panose="020B0502020203020207" pitchFamily="34" charset="-128"/>
                <a:cs typeface="Rounded Mplus 1c" panose="020B0502020203020207" pitchFamily="34" charset="-128"/>
              </a:rPr>
              <a:t>　</a:t>
            </a: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染症、淋菌感染症、</a:t>
            </a:r>
            <a:r>
              <a:rPr kumimoji="0" lang="en-US" altLang="ja-JP" sz="180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 HIV</a:t>
            </a: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などの性的</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a:solidFill>
                  <a:prstClr val="black"/>
                </a:solidFill>
                <a:latin typeface="Rounded Mplus 1c" panose="020B0502020203020207" pitchFamily="34" charset="-128"/>
                <a:ea typeface="Rounded Mplus 1c" panose="020B0502020203020207" pitchFamily="34" charset="-128"/>
                <a:cs typeface="Rounded Mplus 1c" panose="020B0502020203020207" pitchFamily="34" charset="-128"/>
              </a:rPr>
              <a:t>　</a:t>
            </a: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接触による感染の大部分を防ぐこと</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a:solidFill>
                  <a:prstClr val="black"/>
                </a:solidFill>
                <a:latin typeface="Rounded Mplus 1c" panose="020B0502020203020207" pitchFamily="34" charset="-128"/>
                <a:ea typeface="Rounded Mplus 1c" panose="020B0502020203020207" pitchFamily="34" charset="-128"/>
                <a:cs typeface="Rounded Mplus 1c" panose="020B0502020203020207" pitchFamily="34" charset="-128"/>
              </a:rPr>
              <a:t>　</a:t>
            </a: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ができる</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なお、性器ヘルペス感染症や梅毒、　</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a:solidFill>
                  <a:prstClr val="black"/>
                </a:solidFill>
                <a:latin typeface="Rounded Mplus 1c" panose="020B0502020203020207" pitchFamily="34" charset="-128"/>
                <a:ea typeface="Rounded Mplus 1c" panose="020B0502020203020207" pitchFamily="34" charset="-128"/>
                <a:cs typeface="Rounded Mplus 1c" panose="020B0502020203020207" pitchFamily="34" charset="-128"/>
              </a:rPr>
              <a:t>　</a:t>
            </a: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ヒトパピローマウイルスに関しては、</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a:solidFill>
                  <a:prstClr val="black"/>
                </a:solidFill>
                <a:latin typeface="Rounded Mplus 1c" panose="020B0502020203020207" pitchFamily="34" charset="-128"/>
                <a:ea typeface="Rounded Mplus 1c" panose="020B0502020203020207" pitchFamily="34" charset="-128"/>
                <a:cs typeface="Rounded Mplus 1c" panose="020B0502020203020207" pitchFamily="34" charset="-128"/>
              </a:rPr>
              <a:t>　</a:t>
            </a: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予防効果はあるのの上記に比べる</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a:solidFill>
                  <a:prstClr val="black"/>
                </a:solidFill>
                <a:latin typeface="Rounded Mplus 1c" panose="020B0502020203020207" pitchFamily="34" charset="-128"/>
                <a:ea typeface="Rounded Mplus 1c" panose="020B0502020203020207" pitchFamily="34" charset="-128"/>
                <a:cs typeface="Rounded Mplus 1c" panose="020B0502020203020207" pitchFamily="34" charset="-128"/>
              </a:rPr>
              <a:t>　</a:t>
            </a: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と効果が落ちる。</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5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●コンドームを使用しない性行為　</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（オーラルセックス等）でも感染</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50" b="1">
                <a:solidFill>
                  <a:prstClr val="black"/>
                </a:solidFill>
                <a:latin typeface="Rounded Mplus 1c" panose="020B0502020203020207" pitchFamily="34" charset="-128"/>
                <a:ea typeface="Rounded Mplus 1c" panose="020B0502020203020207" pitchFamily="34" charset="-128"/>
                <a:cs typeface="Rounded Mplus 1c" panose="020B0502020203020207" pitchFamily="34" charset="-128"/>
              </a:rPr>
              <a:t>　</a:t>
            </a:r>
            <a:r>
              <a:rPr kumimoji="1" lang="ja-JP" altLang="en-US"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するため、注意が必要</a:t>
            </a:r>
            <a:endParaRPr kumimoji="1" lang="en-US" altLang="ja-JP" sz="16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20" name="テキスト ボックス 19">
            <a:extLst>
              <a:ext uri="{FF2B5EF4-FFF2-40B4-BE49-F238E27FC236}">
                <a16:creationId xmlns:a16="http://schemas.microsoft.com/office/drawing/2014/main" id="{2DE98D86-8E97-2752-6167-14C2D4613883}"/>
              </a:ext>
            </a:extLst>
          </p:cNvPr>
          <p:cNvSpPr txBox="1"/>
          <p:nvPr/>
        </p:nvSpPr>
        <p:spPr>
          <a:xfrm>
            <a:off x="6577601" y="3183891"/>
            <a:ext cx="200360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a:t>
            </a:r>
            <a:r>
              <a:rPr kumimoji="1" lang="ja-JP" altLang="en-US" sz="9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厚生労働省性感染症報告数より</a:t>
            </a:r>
          </a:p>
        </p:txBody>
      </p:sp>
      <p:sp>
        <p:nvSpPr>
          <p:cNvPr id="21" name="テキスト ボックス 20">
            <a:extLst>
              <a:ext uri="{FF2B5EF4-FFF2-40B4-BE49-F238E27FC236}">
                <a16:creationId xmlns:a16="http://schemas.microsoft.com/office/drawing/2014/main" id="{6E610F48-7B13-2DBE-DDC5-0F8254CDFC74}"/>
              </a:ext>
            </a:extLst>
          </p:cNvPr>
          <p:cNvSpPr txBox="1"/>
          <p:nvPr/>
        </p:nvSpPr>
        <p:spPr>
          <a:xfrm>
            <a:off x="3211599" y="3047923"/>
            <a:ext cx="221719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排尿痛、うみやかゆみ、のどの違和感自覚症状が</a:t>
            </a: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a:cs typeface="Rounded Mplus 1c" panose="020B0502020203020207" pitchFamily="34" charset="-128"/>
              </a:rPr>
              <a:t>乏しい</a:t>
            </a: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ために</a:t>
            </a: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a:cs typeface="Rounded Mplus 1c" panose="020B0502020203020207" pitchFamily="34" charset="-128"/>
              </a:rPr>
              <a:t>気づかないうちに</a:t>
            </a: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不妊の原因と</a:t>
            </a: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a:cs typeface="Rounded Mplus 1c" panose="020B0502020203020207" pitchFamily="34" charset="-128"/>
              </a:rPr>
              <a:t>なっている</a:t>
            </a:r>
            <a:r>
              <a:rPr kumimoji="1"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ことも</a:t>
            </a:r>
          </a:p>
        </p:txBody>
      </p:sp>
      <p:pic>
        <p:nvPicPr>
          <p:cNvPr id="3" name="図 2">
            <a:extLst>
              <a:ext uri="{FF2B5EF4-FFF2-40B4-BE49-F238E27FC236}">
                <a16:creationId xmlns:a16="http://schemas.microsoft.com/office/drawing/2014/main" id="{615C0361-7388-C3A3-86CF-36395D8DD4A7}"/>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687267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2A312-B23C-823E-815D-CE5B3A8A6F85}"/>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626BB8FF-EA53-D9E1-2654-76D4EC63B6CD}"/>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4" cy="7559675"/>
          </a:xfrm>
          <a:prstGeom prst="rect">
            <a:avLst/>
          </a:prstGeom>
        </p:spPr>
      </p:pic>
      <p:sp>
        <p:nvSpPr>
          <p:cNvPr id="4" name="Google Shape;96;p2">
            <a:extLst>
              <a:ext uri="{FF2B5EF4-FFF2-40B4-BE49-F238E27FC236}">
                <a16:creationId xmlns:a16="http://schemas.microsoft.com/office/drawing/2014/main" id="{45123148-BF90-239A-4537-4307236FE8D2}"/>
              </a:ext>
            </a:extLst>
          </p:cNvPr>
          <p:cNvSpPr txBox="1"/>
          <p:nvPr/>
        </p:nvSpPr>
        <p:spPr>
          <a:xfrm>
            <a:off x="430008" y="925135"/>
            <a:ext cx="8908780" cy="453522"/>
          </a:xfrm>
          <a:prstGeom prst="rect">
            <a:avLst/>
          </a:prstGeom>
          <a:noFill/>
          <a:ln>
            <a:noFill/>
          </a:ln>
        </p:spPr>
        <p:txBody>
          <a:bodyPr spcFirstLastPara="1" wrap="square" lIns="0" tIns="0" rIns="0" bIns="0" anchor="t" anchorCtr="0">
            <a:spAutoFit/>
          </a:bodyPr>
          <a:lstStyle/>
          <a:p>
            <a:pPr>
              <a:lnSpc>
                <a:spcPct val="140000"/>
              </a:lnSpc>
              <a:buSzPts val="6000"/>
            </a:pPr>
            <a:r>
              <a:rPr lang="ja-JP" altLang="en-US" sz="2105" b="1">
                <a:solidFill>
                  <a:srgbClr val="7F7F7F"/>
                </a:solidFill>
                <a:latin typeface="Yu Gothic"/>
                <a:ea typeface="Yu Gothic"/>
              </a:rPr>
              <a:t>　</a:t>
            </a:r>
            <a:r>
              <a:rPr lang="ja-JP" altLang="en-US" sz="2105" b="1">
                <a:solidFill>
                  <a:schemeClr val="tx1">
                    <a:lumMod val="50000"/>
                    <a:lumOff val="50000"/>
                  </a:schemeClr>
                </a:solidFill>
                <a:latin typeface="Yu Gothic"/>
                <a:ea typeface="Yu Gothic"/>
              </a:rPr>
              <a:t>プレコンセプションケア推進５か年計画策定の背景と経緯</a:t>
            </a:r>
            <a:endParaRPr lang="en-US" sz="2105">
              <a:solidFill>
                <a:schemeClr val="tx1">
                  <a:lumMod val="50000"/>
                  <a:lumOff val="50000"/>
                </a:schemeClr>
              </a:solidFill>
              <a:latin typeface="Yu Gothic" panose="020B0400000000000000" pitchFamily="34" charset="-128"/>
              <a:ea typeface="Yu Gothic" panose="020B0400000000000000" pitchFamily="34" charset="-128"/>
            </a:endParaRPr>
          </a:p>
        </p:txBody>
      </p:sp>
      <p:sp>
        <p:nvSpPr>
          <p:cNvPr id="6" name="Google Shape;382;p43">
            <a:extLst>
              <a:ext uri="{FF2B5EF4-FFF2-40B4-BE49-F238E27FC236}">
                <a16:creationId xmlns:a16="http://schemas.microsoft.com/office/drawing/2014/main" id="{B578D4BB-71E9-BAD4-7C33-C729DDB17B0D}"/>
              </a:ext>
            </a:extLst>
          </p:cNvPr>
          <p:cNvSpPr/>
          <p:nvPr/>
        </p:nvSpPr>
        <p:spPr>
          <a:xfrm>
            <a:off x="490937" y="1682371"/>
            <a:ext cx="2522649" cy="633110"/>
          </a:xfrm>
          <a:prstGeom prst="roundRect">
            <a:avLst>
              <a:gd name="adj" fmla="val 16667"/>
            </a:avLst>
          </a:prstGeom>
          <a:solidFill>
            <a:srgbClr val="5DC2D0"/>
          </a:solidFill>
          <a:ln>
            <a:noFill/>
          </a:ln>
        </p:spPr>
        <p:txBody>
          <a:bodyPr spcFirstLastPara="1" wrap="square" lIns="42094" tIns="53450" rIns="53450" bIns="53450" anchor="ctr" anchorCtr="0">
            <a:noAutofit/>
          </a:bodyPr>
          <a:lstStyle/>
          <a:p>
            <a:pPr lvl="0" algn="ctr"/>
            <a:r>
              <a:rPr lang="ja-JP" altLang="en-US" sz="1600" b="1">
                <a:solidFill>
                  <a:srgbClr val="FFFFFF"/>
                </a:solidFill>
                <a:latin typeface="Yu Gothic" panose="020B0400000000000000" pitchFamily="34" charset="-128"/>
                <a:ea typeface="Yu Gothic" panose="020B0400000000000000" pitchFamily="34" charset="-128"/>
                <a:cs typeface="Calibri"/>
                <a:sym typeface="Calibri"/>
              </a:rPr>
              <a:t>概念</a:t>
            </a:r>
          </a:p>
        </p:txBody>
      </p:sp>
      <p:sp>
        <p:nvSpPr>
          <p:cNvPr id="7" name="Google Shape;382;p43">
            <a:extLst>
              <a:ext uri="{FF2B5EF4-FFF2-40B4-BE49-F238E27FC236}">
                <a16:creationId xmlns:a16="http://schemas.microsoft.com/office/drawing/2014/main" id="{05446A24-5951-DF37-E5CE-10DCEC59EB38}"/>
              </a:ext>
            </a:extLst>
          </p:cNvPr>
          <p:cNvSpPr/>
          <p:nvPr/>
        </p:nvSpPr>
        <p:spPr>
          <a:xfrm>
            <a:off x="3100224" y="1682373"/>
            <a:ext cx="3483447" cy="633110"/>
          </a:xfrm>
          <a:prstGeom prst="roundRect">
            <a:avLst>
              <a:gd name="adj" fmla="val 16667"/>
            </a:avLst>
          </a:prstGeom>
          <a:solidFill>
            <a:srgbClr val="33A6B5"/>
          </a:solidFill>
          <a:ln>
            <a:noFill/>
          </a:ln>
        </p:spPr>
        <p:txBody>
          <a:bodyPr spcFirstLastPara="1" wrap="square" lIns="52617" tIns="53450" rIns="53450" bIns="53450" anchor="ctr" anchorCtr="0">
            <a:noAutofit/>
          </a:bodyPr>
          <a:lstStyle/>
          <a:p>
            <a:pPr lvl="0" algn="ctr"/>
            <a:r>
              <a:rPr lang="ja-JP" altLang="en-US" sz="1637" b="1">
                <a:solidFill>
                  <a:srgbClr val="FFFFFF"/>
                </a:solidFill>
                <a:latin typeface="Yu Gothic" panose="020B0400000000000000" pitchFamily="34" charset="-128"/>
                <a:ea typeface="Yu Gothic" panose="020B0400000000000000" pitchFamily="34" charset="-128"/>
                <a:cs typeface="Calibri"/>
                <a:sym typeface="Calibri"/>
              </a:rPr>
              <a:t>現状・課題</a:t>
            </a:r>
          </a:p>
        </p:txBody>
      </p:sp>
      <p:sp>
        <p:nvSpPr>
          <p:cNvPr id="11" name="Google Shape;382;p43">
            <a:extLst>
              <a:ext uri="{FF2B5EF4-FFF2-40B4-BE49-F238E27FC236}">
                <a16:creationId xmlns:a16="http://schemas.microsoft.com/office/drawing/2014/main" id="{91BADD62-57E8-756E-71DA-B1C7ADDF8E3D}"/>
              </a:ext>
            </a:extLst>
          </p:cNvPr>
          <p:cNvSpPr/>
          <p:nvPr/>
        </p:nvSpPr>
        <p:spPr>
          <a:xfrm>
            <a:off x="6652790" y="1682372"/>
            <a:ext cx="3518281" cy="633110"/>
          </a:xfrm>
          <a:prstGeom prst="roundRect">
            <a:avLst>
              <a:gd name="adj" fmla="val 16667"/>
            </a:avLst>
          </a:prstGeom>
          <a:solidFill>
            <a:srgbClr val="187A87"/>
          </a:solidFill>
          <a:ln>
            <a:noFill/>
          </a:ln>
        </p:spPr>
        <p:txBody>
          <a:bodyPr spcFirstLastPara="1" wrap="square" lIns="52617" tIns="53450" rIns="53450" bIns="53450" anchor="ctr" anchorCtr="0">
            <a:noAutofit/>
          </a:bodyPr>
          <a:lstStyle/>
          <a:p>
            <a:pPr lvl="0" algn="ctr"/>
            <a:r>
              <a:rPr lang="ja-JP" altLang="en-US" sz="1637" b="1">
                <a:solidFill>
                  <a:srgbClr val="FFFFFF"/>
                </a:solidFill>
                <a:latin typeface="Yu Gothic" panose="020B0400000000000000" pitchFamily="34" charset="-128"/>
                <a:ea typeface="Yu Gothic" panose="020B0400000000000000" pitchFamily="34" charset="-128"/>
                <a:cs typeface="Calibri"/>
                <a:sym typeface="Calibri"/>
              </a:rPr>
              <a:t>その対応における</a:t>
            </a:r>
          </a:p>
          <a:p>
            <a:pPr lvl="0" algn="ctr"/>
            <a:r>
              <a:rPr lang="ja-JP" altLang="en-US" sz="1637" b="1">
                <a:solidFill>
                  <a:srgbClr val="FFFFFF"/>
                </a:solidFill>
                <a:latin typeface="Yu Gothic" panose="020B0400000000000000" pitchFamily="34" charset="-128"/>
                <a:ea typeface="Yu Gothic" panose="020B0400000000000000" pitchFamily="34" charset="-128"/>
                <a:cs typeface="Calibri"/>
                <a:sym typeface="Calibri"/>
              </a:rPr>
              <a:t>基本的な考え方</a:t>
            </a:r>
          </a:p>
        </p:txBody>
      </p:sp>
      <p:sp>
        <p:nvSpPr>
          <p:cNvPr id="12" name="Google Shape;382;p43">
            <a:extLst>
              <a:ext uri="{FF2B5EF4-FFF2-40B4-BE49-F238E27FC236}">
                <a16:creationId xmlns:a16="http://schemas.microsoft.com/office/drawing/2014/main" id="{83FDE333-A5CB-A9F1-5FD0-87508B908F82}"/>
              </a:ext>
            </a:extLst>
          </p:cNvPr>
          <p:cNvSpPr/>
          <p:nvPr/>
        </p:nvSpPr>
        <p:spPr>
          <a:xfrm>
            <a:off x="491918" y="2469247"/>
            <a:ext cx="2549820" cy="1172654"/>
          </a:xfrm>
          <a:prstGeom prst="roundRect">
            <a:avLst>
              <a:gd name="adj" fmla="val 16667"/>
            </a:avLst>
          </a:prstGeom>
          <a:solidFill>
            <a:srgbClr val="F5F3ED"/>
          </a:solidFill>
          <a:ln>
            <a:noFill/>
          </a:ln>
        </p:spPr>
        <p:txBody>
          <a:bodyPr spcFirstLastPara="1" wrap="square" lIns="126281" tIns="53450" rIns="53450" bIns="53450" anchor="ctr" anchorCtr="0">
            <a:noAutofit/>
          </a:bodyPr>
          <a:lstStyle/>
          <a:p>
            <a:pPr marL="269875" indent="-269875"/>
            <a:r>
              <a:rPr lang="ja-JP" altLang="en-US" sz="1400" b="1">
                <a:solidFill>
                  <a:srgbClr val="5CC3D2"/>
                </a:solidFill>
                <a:latin typeface="Yu Gothic"/>
                <a:ea typeface="Yu Gothic"/>
              </a:rPr>
              <a:t>1. </a:t>
            </a:r>
            <a:r>
              <a:rPr lang="ja-JP" altLang="en-US" sz="1400" b="1">
                <a:solidFill>
                  <a:schemeClr val="tx1">
                    <a:lumMod val="75000"/>
                    <a:lumOff val="25000"/>
                  </a:schemeClr>
                </a:solidFill>
                <a:latin typeface="Yu Gothic"/>
                <a:ea typeface="Yu Gothic"/>
              </a:rPr>
              <a:t>プレコンセプションケア</a:t>
            </a:r>
            <a:endParaRPr lang="en-US" altLang="ja-JP" sz="1400" b="1">
              <a:solidFill>
                <a:schemeClr val="tx1">
                  <a:lumMod val="75000"/>
                  <a:lumOff val="25000"/>
                </a:schemeClr>
              </a:solidFill>
              <a:latin typeface="Yu Gothic"/>
              <a:ea typeface="Yu Gothic"/>
            </a:endParaRPr>
          </a:p>
          <a:p>
            <a:pPr marL="269875" indent="-269875"/>
            <a:r>
              <a:rPr lang="ja-JP" altLang="en-US" sz="1400" b="1">
                <a:solidFill>
                  <a:schemeClr val="tx1">
                    <a:lumMod val="75000"/>
                    <a:lumOff val="25000"/>
                  </a:schemeClr>
                </a:solidFill>
                <a:latin typeface="Yu Gothic"/>
                <a:ea typeface="Yu Gothic"/>
              </a:rPr>
              <a:t>    に関する概念の普及</a:t>
            </a:r>
          </a:p>
        </p:txBody>
      </p:sp>
      <p:sp>
        <p:nvSpPr>
          <p:cNvPr id="13" name="Google Shape;382;p43">
            <a:extLst>
              <a:ext uri="{FF2B5EF4-FFF2-40B4-BE49-F238E27FC236}">
                <a16:creationId xmlns:a16="http://schemas.microsoft.com/office/drawing/2014/main" id="{9A93A59A-FA4D-EE5E-E1FA-2E44511EB760}"/>
              </a:ext>
            </a:extLst>
          </p:cNvPr>
          <p:cNvSpPr/>
          <p:nvPr/>
        </p:nvSpPr>
        <p:spPr>
          <a:xfrm>
            <a:off x="3100223" y="2469247"/>
            <a:ext cx="3483447" cy="1172654"/>
          </a:xfrm>
          <a:prstGeom prst="roundRect">
            <a:avLst>
              <a:gd name="adj" fmla="val 16667"/>
            </a:avLst>
          </a:prstGeom>
          <a:solidFill>
            <a:srgbClr val="F5F3ED"/>
          </a:solidFill>
          <a:ln>
            <a:noFill/>
          </a:ln>
        </p:spPr>
        <p:txBody>
          <a:bodyPr spcFirstLastPara="1" wrap="square" lIns="189422" tIns="53450" rIns="53450" bIns="53450" anchor="ctr" anchorCtr="0">
            <a:noAutofit/>
          </a:bodyPr>
          <a:lstStyle/>
          <a:p>
            <a:pPr lvl="0"/>
            <a:r>
              <a:rPr lang="en-US" altLang="ja-JP" sz="1286" b="1" noProof="1">
                <a:solidFill>
                  <a:schemeClr val="tx1">
                    <a:lumMod val="75000"/>
                    <a:lumOff val="25000"/>
                  </a:schemeClr>
                </a:solidFill>
                <a:latin typeface="Yu Gothic"/>
                <a:ea typeface="Yu Gothic"/>
              </a:rPr>
              <a:t>言葉自体や概念についての認知度は</a:t>
            </a:r>
            <a:r>
              <a:rPr lang="en-US" altLang="ja-JP" sz="1286" b="1" noProof="1">
                <a:solidFill>
                  <a:schemeClr val="tx1">
                    <a:lumMod val="75000"/>
                    <a:lumOff val="25000"/>
                  </a:schemeClr>
                </a:solidFill>
                <a:highlight>
                  <a:srgbClr val="F9FACD"/>
                </a:highlight>
                <a:latin typeface="Yu Gothic"/>
                <a:ea typeface="Yu Gothic"/>
              </a:rPr>
              <a:t>低い</a:t>
            </a:r>
            <a:endParaRPr lang="en-US" altLang="ja-JP" sz="1286" b="1" noProof="1">
              <a:solidFill>
                <a:schemeClr val="tx1">
                  <a:lumMod val="75000"/>
                  <a:lumOff val="25000"/>
                </a:schemeClr>
              </a:solidFill>
              <a:latin typeface="Yu Gothic"/>
              <a:ea typeface="Yu Gothic"/>
            </a:endParaRPr>
          </a:p>
        </p:txBody>
      </p:sp>
      <p:sp>
        <p:nvSpPr>
          <p:cNvPr id="14" name="Google Shape;382;p43">
            <a:extLst>
              <a:ext uri="{FF2B5EF4-FFF2-40B4-BE49-F238E27FC236}">
                <a16:creationId xmlns:a16="http://schemas.microsoft.com/office/drawing/2014/main" id="{D7D26F2B-64E0-3B9F-4A88-D8D216C2ADDC}"/>
              </a:ext>
            </a:extLst>
          </p:cNvPr>
          <p:cNvSpPr/>
          <p:nvPr/>
        </p:nvSpPr>
        <p:spPr>
          <a:xfrm>
            <a:off x="6652790" y="2469247"/>
            <a:ext cx="3518281" cy="1172654"/>
          </a:xfrm>
          <a:prstGeom prst="roundRect">
            <a:avLst>
              <a:gd name="adj" fmla="val 16667"/>
            </a:avLst>
          </a:prstGeom>
          <a:solidFill>
            <a:srgbClr val="F5F3ED"/>
          </a:solidFill>
          <a:ln>
            <a:noFill/>
          </a:ln>
        </p:spPr>
        <p:txBody>
          <a:bodyPr spcFirstLastPara="1" wrap="square" lIns="52617" tIns="53450" rIns="53450" bIns="53450" anchor="ctr" anchorCtr="0">
            <a:noAutofit/>
          </a:bodyPr>
          <a:lstStyle/>
          <a:p>
            <a:r>
              <a:rPr lang="en-US" altLang="ja-JP" sz="1286" b="1" noProof="1">
                <a:solidFill>
                  <a:schemeClr val="tx1">
                    <a:lumMod val="75000"/>
                    <a:lumOff val="25000"/>
                  </a:schemeClr>
                </a:solidFill>
                <a:latin typeface="Yu Gothic"/>
                <a:ea typeface="Yu Gothic"/>
              </a:rPr>
              <a:t>思春期から成人期に至るまで、</a:t>
            </a:r>
          </a:p>
          <a:p>
            <a:r>
              <a:rPr lang="en-US" altLang="ja-JP" sz="1286" b="1" noProof="1">
                <a:solidFill>
                  <a:schemeClr val="tx1">
                    <a:lumMod val="75000"/>
                    <a:lumOff val="25000"/>
                  </a:schemeClr>
                </a:solidFill>
                <a:latin typeface="Yu Gothic"/>
                <a:ea typeface="Yu Gothic"/>
              </a:rPr>
              <a:t>性別を問わず全ての人が、発達段階や</a:t>
            </a:r>
            <a:br>
              <a:rPr lang="en-US" altLang="ja-JP" sz="1286" b="1" noProof="1">
                <a:latin typeface="Yu Gothic" panose="020B0400000000000000" pitchFamily="34" charset="-128"/>
                <a:ea typeface="Yu Gothic" panose="020B0400000000000000" pitchFamily="34" charset="-128"/>
              </a:rPr>
            </a:br>
            <a:r>
              <a:rPr lang="en-US" altLang="ja-JP" sz="1286" b="1" noProof="1">
                <a:solidFill>
                  <a:schemeClr val="tx1">
                    <a:lumMod val="75000"/>
                    <a:lumOff val="25000"/>
                  </a:schemeClr>
                </a:solidFill>
                <a:latin typeface="Yu Gothic"/>
                <a:ea typeface="Yu Gothic"/>
              </a:rPr>
              <a:t>状況に応じてプレコンセプションケアという</a:t>
            </a:r>
            <a:br>
              <a:rPr lang="en-US" altLang="ja-JP" sz="1286" b="1" noProof="1">
                <a:latin typeface="Yu Gothic" panose="020B0400000000000000" pitchFamily="34" charset="-128"/>
                <a:ea typeface="Yu Gothic" panose="020B0400000000000000" pitchFamily="34" charset="-128"/>
              </a:rPr>
            </a:br>
            <a:r>
              <a:rPr lang="en-US" altLang="ja-JP" sz="1286" b="1" noProof="1">
                <a:solidFill>
                  <a:schemeClr val="tx1">
                    <a:lumMod val="75000"/>
                    <a:lumOff val="25000"/>
                  </a:schemeClr>
                </a:solidFill>
                <a:latin typeface="Yu Gothic"/>
                <a:ea typeface="Yu Gothic"/>
              </a:rPr>
              <a:t>概念や知識を適切に身につけることは重要</a:t>
            </a:r>
            <a:endParaRPr lang="en-US" altLang="ja-JP" sz="1286" b="1" noProof="1">
              <a:solidFill>
                <a:schemeClr val="tx1">
                  <a:lumMod val="75000"/>
                  <a:lumOff val="25000"/>
                </a:schemeClr>
              </a:solidFill>
              <a:latin typeface="Yu Gothic"/>
              <a:ea typeface="Yu Gothic"/>
              <a:cs typeface="Calibri"/>
            </a:endParaRPr>
          </a:p>
        </p:txBody>
      </p:sp>
      <p:sp>
        <p:nvSpPr>
          <p:cNvPr id="15" name="Google Shape;382;p43">
            <a:extLst>
              <a:ext uri="{FF2B5EF4-FFF2-40B4-BE49-F238E27FC236}">
                <a16:creationId xmlns:a16="http://schemas.microsoft.com/office/drawing/2014/main" id="{1DB4FAE5-3282-56FE-AE29-287BB967CD91}"/>
              </a:ext>
            </a:extLst>
          </p:cNvPr>
          <p:cNvSpPr/>
          <p:nvPr/>
        </p:nvSpPr>
        <p:spPr>
          <a:xfrm>
            <a:off x="491918" y="3763517"/>
            <a:ext cx="2549820" cy="1172654"/>
          </a:xfrm>
          <a:prstGeom prst="roundRect">
            <a:avLst>
              <a:gd name="adj" fmla="val 16667"/>
            </a:avLst>
          </a:prstGeom>
          <a:solidFill>
            <a:srgbClr val="F5F3ED"/>
          </a:solidFill>
          <a:ln>
            <a:noFill/>
          </a:ln>
        </p:spPr>
        <p:txBody>
          <a:bodyPr spcFirstLastPara="1" wrap="square" lIns="126281" tIns="53450" rIns="53450" bIns="53450" anchor="ctr" anchorCtr="0">
            <a:noAutofit/>
          </a:bodyPr>
          <a:lstStyle/>
          <a:p>
            <a:pPr>
              <a:lnSpc>
                <a:spcPct val="115000"/>
              </a:lnSpc>
            </a:pPr>
            <a:r>
              <a:rPr lang="ja-JP" altLang="en-US" sz="1400" b="1">
                <a:solidFill>
                  <a:srgbClr val="5CC3D2"/>
                </a:solidFill>
                <a:latin typeface="Yu Gothic"/>
                <a:ea typeface="Yu Gothic"/>
              </a:rPr>
              <a:t>2. </a:t>
            </a:r>
            <a:r>
              <a:rPr lang="ja-JP" altLang="en-US" sz="1400" b="1">
                <a:solidFill>
                  <a:schemeClr val="tx1">
                    <a:lumMod val="75000"/>
                    <a:lumOff val="25000"/>
                  </a:schemeClr>
                </a:solidFill>
                <a:latin typeface="Yu Gothic"/>
                <a:ea typeface="Yu Gothic"/>
              </a:rPr>
              <a:t>相談支援体制の充実</a:t>
            </a:r>
          </a:p>
        </p:txBody>
      </p:sp>
      <p:sp>
        <p:nvSpPr>
          <p:cNvPr id="16" name="Google Shape;382;p43">
            <a:extLst>
              <a:ext uri="{FF2B5EF4-FFF2-40B4-BE49-F238E27FC236}">
                <a16:creationId xmlns:a16="http://schemas.microsoft.com/office/drawing/2014/main" id="{08BA8DB5-E548-3BFD-08DC-618C5B0A3BE3}"/>
              </a:ext>
            </a:extLst>
          </p:cNvPr>
          <p:cNvSpPr/>
          <p:nvPr/>
        </p:nvSpPr>
        <p:spPr>
          <a:xfrm>
            <a:off x="3100223" y="3763517"/>
            <a:ext cx="3483447" cy="1172654"/>
          </a:xfrm>
          <a:prstGeom prst="roundRect">
            <a:avLst>
              <a:gd name="adj" fmla="val 16667"/>
            </a:avLst>
          </a:prstGeom>
          <a:solidFill>
            <a:srgbClr val="F5F3ED"/>
          </a:solidFill>
          <a:ln>
            <a:noFill/>
          </a:ln>
        </p:spPr>
        <p:txBody>
          <a:bodyPr spcFirstLastPara="1" wrap="square" lIns="189422" tIns="53450" rIns="53450" bIns="53450" anchor="ctr" anchorCtr="0">
            <a:noAutofit/>
          </a:bodyPr>
          <a:lstStyle/>
          <a:p>
            <a:r>
              <a:rPr lang="en-US" altLang="ja-JP" sz="1286" b="1" noProof="1">
                <a:solidFill>
                  <a:schemeClr val="tx1">
                    <a:lumMod val="75000"/>
                    <a:lumOff val="25000"/>
                  </a:schemeClr>
                </a:solidFill>
                <a:latin typeface="Yu Gothic"/>
                <a:ea typeface="Yu Gothic"/>
              </a:rPr>
              <a:t>自治体における</a:t>
            </a:r>
          </a:p>
          <a:p>
            <a:r>
              <a:rPr lang="en-US" altLang="ja-JP" sz="1286" b="1" noProof="1">
                <a:solidFill>
                  <a:schemeClr val="tx1">
                    <a:lumMod val="75000"/>
                    <a:lumOff val="25000"/>
                  </a:schemeClr>
                </a:solidFill>
                <a:latin typeface="Yu Gothic"/>
                <a:ea typeface="Yu Gothic"/>
              </a:rPr>
              <a:t>「性と健康の相談センター」等の</a:t>
            </a:r>
          </a:p>
          <a:p>
            <a:r>
              <a:rPr lang="en-US" altLang="ja-JP" sz="1286" b="1" noProof="1">
                <a:solidFill>
                  <a:schemeClr val="tx1">
                    <a:lumMod val="75000"/>
                    <a:lumOff val="25000"/>
                  </a:schemeClr>
                </a:solidFill>
                <a:latin typeface="Yu Gothic"/>
                <a:ea typeface="Yu Gothic"/>
              </a:rPr>
              <a:t>プレコンセプションケアに関する</a:t>
            </a:r>
          </a:p>
          <a:p>
            <a:r>
              <a:rPr lang="en-US" altLang="ja-JP" sz="1286" b="1" noProof="1">
                <a:solidFill>
                  <a:schemeClr val="tx1">
                    <a:lumMod val="75000"/>
                    <a:lumOff val="25000"/>
                  </a:schemeClr>
                </a:solidFill>
                <a:latin typeface="Yu Gothic"/>
                <a:ea typeface="Yu Gothic"/>
              </a:rPr>
              <a:t>相談先が、</a:t>
            </a:r>
            <a:r>
              <a:rPr lang="en-US" altLang="ja-JP" sz="1286" b="1" noProof="1">
                <a:solidFill>
                  <a:schemeClr val="tx1">
                    <a:lumMod val="75000"/>
                    <a:lumOff val="25000"/>
                  </a:schemeClr>
                </a:solidFill>
                <a:highlight>
                  <a:srgbClr val="F9FACD"/>
                </a:highlight>
                <a:latin typeface="Yu Gothic"/>
                <a:ea typeface="Yu Gothic"/>
              </a:rPr>
              <a:t>広く知られていない</a:t>
            </a:r>
            <a:endParaRPr lang="en-US" altLang="ja-JP" sz="1286" b="1" noProof="1">
              <a:solidFill>
                <a:schemeClr val="tx1">
                  <a:lumMod val="75000"/>
                  <a:lumOff val="25000"/>
                </a:schemeClr>
              </a:solidFill>
              <a:latin typeface="Yu Gothic"/>
              <a:ea typeface="Yu Gothic"/>
            </a:endParaRPr>
          </a:p>
        </p:txBody>
      </p:sp>
      <p:sp>
        <p:nvSpPr>
          <p:cNvPr id="17" name="Google Shape;382;p43">
            <a:extLst>
              <a:ext uri="{FF2B5EF4-FFF2-40B4-BE49-F238E27FC236}">
                <a16:creationId xmlns:a16="http://schemas.microsoft.com/office/drawing/2014/main" id="{33A3E7F4-860D-7FFE-9FA5-B7C5CB0513B0}"/>
              </a:ext>
            </a:extLst>
          </p:cNvPr>
          <p:cNvSpPr/>
          <p:nvPr/>
        </p:nvSpPr>
        <p:spPr>
          <a:xfrm>
            <a:off x="6652790" y="3763517"/>
            <a:ext cx="3518281" cy="1172654"/>
          </a:xfrm>
          <a:prstGeom prst="roundRect">
            <a:avLst>
              <a:gd name="adj" fmla="val 16667"/>
            </a:avLst>
          </a:prstGeom>
          <a:solidFill>
            <a:srgbClr val="F5F3ED"/>
          </a:solidFill>
          <a:ln>
            <a:noFill/>
          </a:ln>
        </p:spPr>
        <p:txBody>
          <a:bodyPr spcFirstLastPara="1" wrap="square" lIns="52617" tIns="53450" rIns="53450" bIns="53450" anchor="ctr" anchorCtr="0">
            <a:noAutofit/>
          </a:bodyPr>
          <a:lstStyle/>
          <a:p>
            <a:r>
              <a:rPr lang="en-US" altLang="ja-JP" sz="1286" b="1" noProof="1">
                <a:solidFill>
                  <a:schemeClr val="tx1">
                    <a:lumMod val="75000"/>
                    <a:lumOff val="25000"/>
                  </a:schemeClr>
                </a:solidFill>
                <a:latin typeface="Yu Gothic"/>
                <a:ea typeface="Yu Gothic"/>
              </a:rPr>
              <a:t>若い世代の方が、より相談しやすくなる</a:t>
            </a:r>
            <a:br>
              <a:rPr lang="en-US" altLang="ja-JP" sz="1286" b="1" noProof="1">
                <a:latin typeface="Yu Gothic" panose="020B0400000000000000" pitchFamily="34" charset="-128"/>
                <a:ea typeface="Yu Gothic" panose="020B0400000000000000" pitchFamily="34" charset="-128"/>
              </a:rPr>
            </a:br>
            <a:r>
              <a:rPr lang="en-US" altLang="ja-JP" sz="1286" b="1" noProof="1">
                <a:solidFill>
                  <a:schemeClr val="tx1">
                    <a:lumMod val="75000"/>
                    <a:lumOff val="25000"/>
                  </a:schemeClr>
                </a:solidFill>
                <a:latin typeface="Yu Gothic"/>
                <a:ea typeface="Yu Gothic"/>
              </a:rPr>
              <a:t>ような体制づくりが必要</a:t>
            </a:r>
            <a:endParaRPr lang="en-US" altLang="ja-JP" sz="1286" b="1" noProof="1">
              <a:solidFill>
                <a:schemeClr val="tx1">
                  <a:lumMod val="75000"/>
                  <a:lumOff val="25000"/>
                </a:schemeClr>
              </a:solidFill>
              <a:latin typeface="Yu Gothic"/>
              <a:ea typeface="Yu Gothic"/>
              <a:cs typeface="Calibri"/>
            </a:endParaRPr>
          </a:p>
        </p:txBody>
      </p:sp>
      <p:sp>
        <p:nvSpPr>
          <p:cNvPr id="18" name="Google Shape;382;p43">
            <a:extLst>
              <a:ext uri="{FF2B5EF4-FFF2-40B4-BE49-F238E27FC236}">
                <a16:creationId xmlns:a16="http://schemas.microsoft.com/office/drawing/2014/main" id="{CDF50F17-DBEF-E44A-11F0-BE96BA0FA9F9}"/>
              </a:ext>
            </a:extLst>
          </p:cNvPr>
          <p:cNvSpPr/>
          <p:nvPr/>
        </p:nvSpPr>
        <p:spPr>
          <a:xfrm>
            <a:off x="491918" y="5066245"/>
            <a:ext cx="2549820" cy="1172654"/>
          </a:xfrm>
          <a:prstGeom prst="roundRect">
            <a:avLst>
              <a:gd name="adj" fmla="val 16667"/>
            </a:avLst>
          </a:prstGeom>
          <a:solidFill>
            <a:srgbClr val="F5F3ED"/>
          </a:solidFill>
          <a:ln>
            <a:noFill/>
          </a:ln>
        </p:spPr>
        <p:txBody>
          <a:bodyPr spcFirstLastPara="1" wrap="square" lIns="126281" tIns="53450" rIns="53450" bIns="53450" anchor="ctr" anchorCtr="0">
            <a:noAutofit/>
          </a:bodyPr>
          <a:lstStyle/>
          <a:p>
            <a:pPr>
              <a:lnSpc>
                <a:spcPct val="115000"/>
              </a:lnSpc>
            </a:pPr>
            <a:r>
              <a:rPr lang="ja-JP" altLang="en-US" sz="1400" b="1">
                <a:solidFill>
                  <a:srgbClr val="5CC3D2"/>
                </a:solidFill>
                <a:latin typeface="Yu Gothic"/>
                <a:ea typeface="Yu Gothic"/>
              </a:rPr>
              <a:t>3. </a:t>
            </a:r>
            <a:r>
              <a:rPr lang="ja-JP" altLang="en-US" sz="1400" b="1">
                <a:solidFill>
                  <a:schemeClr val="tx1">
                    <a:lumMod val="75000"/>
                    <a:lumOff val="25000"/>
                  </a:schemeClr>
                </a:solidFill>
                <a:latin typeface="Yu Gothic"/>
                <a:ea typeface="Yu Gothic"/>
              </a:rPr>
              <a:t>専門的な相談支援体制の</a:t>
            </a:r>
          </a:p>
          <a:p>
            <a:pPr>
              <a:lnSpc>
                <a:spcPct val="114999"/>
              </a:lnSpc>
            </a:pPr>
            <a:r>
              <a:rPr lang="ja-JP" altLang="en-US" sz="1400" b="1">
                <a:solidFill>
                  <a:schemeClr val="tx1">
                    <a:lumMod val="75000"/>
                    <a:lumOff val="25000"/>
                  </a:schemeClr>
                </a:solidFill>
                <a:latin typeface="Yu Gothic"/>
                <a:ea typeface="Yu Gothic"/>
              </a:rPr>
              <a:t>　 強化</a:t>
            </a:r>
            <a:endParaRPr lang="ja-JP" altLang="en-US" sz="400">
              <a:solidFill>
                <a:schemeClr val="tx1">
                  <a:lumMod val="75000"/>
                  <a:lumOff val="25000"/>
                </a:schemeClr>
              </a:solidFill>
            </a:endParaRPr>
          </a:p>
        </p:txBody>
      </p:sp>
      <p:sp>
        <p:nvSpPr>
          <p:cNvPr id="19" name="Google Shape;382;p43">
            <a:extLst>
              <a:ext uri="{FF2B5EF4-FFF2-40B4-BE49-F238E27FC236}">
                <a16:creationId xmlns:a16="http://schemas.microsoft.com/office/drawing/2014/main" id="{87D0A3CB-A9DF-796E-18AA-BB8A99D920B2}"/>
              </a:ext>
            </a:extLst>
          </p:cNvPr>
          <p:cNvSpPr/>
          <p:nvPr/>
        </p:nvSpPr>
        <p:spPr>
          <a:xfrm>
            <a:off x="3100223" y="5066245"/>
            <a:ext cx="3483447" cy="1172654"/>
          </a:xfrm>
          <a:prstGeom prst="roundRect">
            <a:avLst>
              <a:gd name="adj" fmla="val 16667"/>
            </a:avLst>
          </a:prstGeom>
          <a:solidFill>
            <a:srgbClr val="F5F3ED"/>
          </a:solidFill>
          <a:ln>
            <a:noFill/>
          </a:ln>
        </p:spPr>
        <p:txBody>
          <a:bodyPr spcFirstLastPara="1" wrap="square" lIns="189422" tIns="53450" rIns="53450" bIns="53450" anchor="ctr" anchorCtr="0">
            <a:noAutofit/>
          </a:bodyPr>
          <a:lstStyle/>
          <a:p>
            <a:r>
              <a:rPr lang="en-US" altLang="ja-JP" sz="1210" b="1" noProof="1">
                <a:solidFill>
                  <a:schemeClr val="tx1">
                    <a:lumMod val="75000"/>
                    <a:lumOff val="25000"/>
                  </a:schemeClr>
                </a:solidFill>
                <a:latin typeface="Yu Gothic"/>
                <a:ea typeface="Yu Gothic"/>
              </a:rPr>
              <a:t>基礎疾患のある女性で</a:t>
            </a:r>
          </a:p>
          <a:p>
            <a:r>
              <a:rPr lang="en-US" altLang="ja-JP" sz="1210" b="1" noProof="1">
                <a:solidFill>
                  <a:schemeClr val="tx1">
                    <a:lumMod val="75000"/>
                    <a:lumOff val="25000"/>
                  </a:schemeClr>
                </a:solidFill>
                <a:latin typeface="Yu Gothic"/>
                <a:ea typeface="Yu Gothic"/>
              </a:rPr>
              <a:t>十分な説明を受けないまま妊娠する方がいる</a:t>
            </a:r>
          </a:p>
          <a:p>
            <a:r>
              <a:rPr lang="en-US" altLang="ja-JP" sz="1210" b="1" noProof="1">
                <a:solidFill>
                  <a:schemeClr val="tx1">
                    <a:lumMod val="75000"/>
                    <a:lumOff val="25000"/>
                  </a:schemeClr>
                </a:solidFill>
                <a:latin typeface="Yu Gothic"/>
                <a:ea typeface="Yu Gothic"/>
              </a:rPr>
              <a:t>かかりつけ医等と産婦人科医の連携が</a:t>
            </a:r>
          </a:p>
          <a:p>
            <a:r>
              <a:rPr lang="en-US" altLang="ja-JP" sz="1210" b="1" noProof="1">
                <a:solidFill>
                  <a:schemeClr val="tx1">
                    <a:lumMod val="75000"/>
                    <a:lumOff val="25000"/>
                  </a:schemeClr>
                </a:solidFill>
                <a:highlight>
                  <a:srgbClr val="F9FACD"/>
                </a:highlight>
                <a:latin typeface="Yu Gothic"/>
                <a:ea typeface="Yu Gothic"/>
              </a:rPr>
              <a:t>不十分という指摘</a:t>
            </a:r>
            <a:r>
              <a:rPr lang="en-US" altLang="ja-JP" sz="1210" b="1" noProof="1">
                <a:solidFill>
                  <a:schemeClr val="tx1">
                    <a:lumMod val="75000"/>
                    <a:lumOff val="25000"/>
                  </a:schemeClr>
                </a:solidFill>
                <a:latin typeface="Yu Gothic"/>
                <a:ea typeface="Yu Gothic"/>
              </a:rPr>
              <a:t>もある</a:t>
            </a:r>
            <a:endParaRPr lang="en-US" altLang="ja-JP" sz="1210" b="1" noProof="1">
              <a:solidFill>
                <a:schemeClr val="tx1">
                  <a:lumMod val="75000"/>
                  <a:lumOff val="25000"/>
                </a:schemeClr>
              </a:solidFill>
              <a:latin typeface="Yu Gothic"/>
              <a:ea typeface="Yu Gothic"/>
              <a:cs typeface="Calibri"/>
            </a:endParaRPr>
          </a:p>
        </p:txBody>
      </p:sp>
      <p:sp>
        <p:nvSpPr>
          <p:cNvPr id="20" name="Google Shape;382;p43">
            <a:extLst>
              <a:ext uri="{FF2B5EF4-FFF2-40B4-BE49-F238E27FC236}">
                <a16:creationId xmlns:a16="http://schemas.microsoft.com/office/drawing/2014/main" id="{359469EF-C739-32E9-56D4-2528D2794C45}"/>
              </a:ext>
            </a:extLst>
          </p:cNvPr>
          <p:cNvSpPr/>
          <p:nvPr/>
        </p:nvSpPr>
        <p:spPr>
          <a:xfrm>
            <a:off x="6652790" y="5066245"/>
            <a:ext cx="3518281" cy="1172654"/>
          </a:xfrm>
          <a:prstGeom prst="roundRect">
            <a:avLst>
              <a:gd name="adj" fmla="val 16667"/>
            </a:avLst>
          </a:prstGeom>
          <a:solidFill>
            <a:srgbClr val="F5F3ED"/>
          </a:solidFill>
          <a:ln>
            <a:noFill/>
          </a:ln>
        </p:spPr>
        <p:txBody>
          <a:bodyPr spcFirstLastPara="1" wrap="square" lIns="52617" tIns="53450" rIns="53450" bIns="53450" anchor="ctr" anchorCtr="0">
            <a:noAutofit/>
          </a:bodyPr>
          <a:lstStyle/>
          <a:p>
            <a:r>
              <a:rPr lang="en-US" altLang="ja-JP" sz="1286" b="1" noProof="1">
                <a:solidFill>
                  <a:schemeClr val="tx1">
                    <a:lumMod val="75000"/>
                    <a:lumOff val="25000"/>
                  </a:schemeClr>
                </a:solidFill>
                <a:latin typeface="Yu Gothic"/>
                <a:ea typeface="Yu Gothic"/>
              </a:rPr>
              <a:t>産婦人科以外の医師もプレコンセプション</a:t>
            </a:r>
            <a:br>
              <a:rPr lang="en-US" altLang="ja-JP" sz="1286" b="1" noProof="1">
                <a:latin typeface="Yu Gothic" panose="020B0400000000000000" pitchFamily="34" charset="-128"/>
                <a:ea typeface="Yu Gothic" panose="020B0400000000000000" pitchFamily="34" charset="-128"/>
              </a:rPr>
            </a:br>
            <a:r>
              <a:rPr lang="en-US" altLang="ja-JP" sz="1286" b="1" noProof="1">
                <a:solidFill>
                  <a:schemeClr val="tx1">
                    <a:lumMod val="75000"/>
                    <a:lumOff val="25000"/>
                  </a:schemeClr>
                </a:solidFill>
                <a:latin typeface="Yu Gothic"/>
                <a:ea typeface="Yu Gothic"/>
              </a:rPr>
              <a:t>ケアに関して十分な知識を持つとともに、</a:t>
            </a:r>
            <a:endParaRPr lang="en-US" altLang="ja-JP" sz="1286" b="1" noProof="1">
              <a:solidFill>
                <a:schemeClr val="tx1">
                  <a:lumMod val="75000"/>
                  <a:lumOff val="25000"/>
                </a:schemeClr>
              </a:solidFill>
              <a:latin typeface="Yu Gothic"/>
              <a:ea typeface="Yu Gothic"/>
              <a:cs typeface="Calibri"/>
            </a:endParaRPr>
          </a:p>
          <a:p>
            <a:r>
              <a:rPr lang="en-US" altLang="ja-JP" sz="1286" b="1" noProof="1">
                <a:solidFill>
                  <a:schemeClr val="tx1">
                    <a:lumMod val="75000"/>
                    <a:lumOff val="25000"/>
                  </a:schemeClr>
                </a:solidFill>
                <a:latin typeface="Yu Gothic"/>
                <a:ea typeface="Yu Gothic"/>
              </a:rPr>
              <a:t>かかりつけ医等と産婦人科医の</a:t>
            </a:r>
            <a:br>
              <a:rPr lang="en-US" altLang="ja-JP" sz="1286" b="1" noProof="1">
                <a:latin typeface="Yu Gothic" panose="020B0400000000000000" pitchFamily="34" charset="-128"/>
                <a:ea typeface="Yu Gothic" panose="020B0400000000000000" pitchFamily="34" charset="-128"/>
              </a:rPr>
            </a:br>
            <a:r>
              <a:rPr lang="en-US" altLang="ja-JP" sz="1286" b="1" noProof="1">
                <a:solidFill>
                  <a:schemeClr val="tx1">
                    <a:lumMod val="75000"/>
                    <a:lumOff val="25000"/>
                  </a:schemeClr>
                </a:solidFill>
                <a:latin typeface="Yu Gothic"/>
                <a:ea typeface="Yu Gothic"/>
              </a:rPr>
              <a:t>必要な連携に資する情報提供資材が必要</a:t>
            </a:r>
            <a:endParaRPr lang="en-US" altLang="ja-JP" sz="1286" b="1" noProof="1">
              <a:solidFill>
                <a:schemeClr val="tx1">
                  <a:lumMod val="75000"/>
                  <a:lumOff val="25000"/>
                </a:schemeClr>
              </a:solidFill>
              <a:latin typeface="Yu Gothic"/>
              <a:ea typeface="Yu Gothic"/>
              <a:cs typeface="Calibri"/>
            </a:endParaRPr>
          </a:p>
        </p:txBody>
      </p:sp>
      <p:pic>
        <p:nvPicPr>
          <p:cNvPr id="2" name="図 1">
            <a:extLst>
              <a:ext uri="{FF2B5EF4-FFF2-40B4-BE49-F238E27FC236}">
                <a16:creationId xmlns:a16="http://schemas.microsoft.com/office/drawing/2014/main" id="{F2E5618F-3365-8304-3849-759D9F7EB40B}"/>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1239508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DD5A-BBC8-969E-2A24-1302F4323A78}"/>
            </a:ext>
          </a:extLst>
        </p:cNvPr>
        <p:cNvGrpSpPr/>
        <p:nvPr/>
      </p:nvGrpSpPr>
      <p:grpSpPr>
        <a:xfrm>
          <a:off x="0" y="0"/>
          <a:ext cx="0" cy="0"/>
          <a:chOff x="0" y="0"/>
          <a:chExt cx="0" cy="0"/>
        </a:xfrm>
      </p:grpSpPr>
      <p:pic>
        <p:nvPicPr>
          <p:cNvPr id="4" name="図 3" descr="図形, 正方形&#10;&#10;AI 生成コンテンツは誤りを含む可能性があります。">
            <a:extLst>
              <a:ext uri="{FF2B5EF4-FFF2-40B4-BE49-F238E27FC236}">
                <a16:creationId xmlns:a16="http://schemas.microsoft.com/office/drawing/2014/main" id="{E01B4DC4-BA8A-5E65-3D92-6F883E720DA8}"/>
              </a:ext>
            </a:extLst>
          </p:cNvPr>
          <p:cNvPicPr>
            <a:picLocks noChangeAspect="1"/>
          </p:cNvPicPr>
          <p:nvPr/>
        </p:nvPicPr>
        <p:blipFill>
          <a:blip r:embed="rId3"/>
          <a:stretch>
            <a:fillRect/>
          </a:stretch>
        </p:blipFill>
        <p:spPr>
          <a:xfrm>
            <a:off x="40481" y="0"/>
            <a:ext cx="10691813" cy="7563133"/>
          </a:xfrm>
          <a:prstGeom prst="rect">
            <a:avLst/>
          </a:prstGeom>
        </p:spPr>
      </p:pic>
      <p:pic>
        <p:nvPicPr>
          <p:cNvPr id="9" name="図 8" descr="図形, 四角形&#10;&#10;AI 生成コンテンツは誤りを含む可能性があります。">
            <a:extLst>
              <a:ext uri="{FF2B5EF4-FFF2-40B4-BE49-F238E27FC236}">
                <a16:creationId xmlns:a16="http://schemas.microsoft.com/office/drawing/2014/main" id="{C2BB8D19-1136-3780-AEEE-B2089943EA47}"/>
              </a:ext>
            </a:extLst>
          </p:cNvPr>
          <p:cNvPicPr>
            <a:picLocks noChangeAspect="1"/>
          </p:cNvPicPr>
          <p:nvPr/>
        </p:nvPicPr>
        <p:blipFill>
          <a:blip r:embed="rId4"/>
          <a:stretch>
            <a:fillRect/>
          </a:stretch>
        </p:blipFill>
        <p:spPr>
          <a:xfrm>
            <a:off x="1348250" y="1975077"/>
            <a:ext cx="7995312" cy="3101521"/>
          </a:xfrm>
          <a:prstGeom prst="rect">
            <a:avLst/>
          </a:prstGeom>
        </p:spPr>
      </p:pic>
      <p:pic>
        <p:nvPicPr>
          <p:cNvPr id="11" name="図 10">
            <a:extLst>
              <a:ext uri="{FF2B5EF4-FFF2-40B4-BE49-F238E27FC236}">
                <a16:creationId xmlns:a16="http://schemas.microsoft.com/office/drawing/2014/main" id="{72A5DD13-5573-C210-12FB-5830E6FF4BDB}"/>
              </a:ext>
            </a:extLst>
          </p:cNvPr>
          <p:cNvPicPr>
            <a:picLocks noChangeAspect="1"/>
          </p:cNvPicPr>
          <p:nvPr/>
        </p:nvPicPr>
        <p:blipFill>
          <a:blip r:embed="rId5"/>
          <a:stretch>
            <a:fillRect/>
          </a:stretch>
        </p:blipFill>
        <p:spPr>
          <a:xfrm>
            <a:off x="3755883" y="3595413"/>
            <a:ext cx="1630505" cy="116558"/>
          </a:xfrm>
          <a:prstGeom prst="rect">
            <a:avLst/>
          </a:prstGeom>
        </p:spPr>
      </p:pic>
      <p:sp>
        <p:nvSpPr>
          <p:cNvPr id="6" name="テキスト ボックス 5">
            <a:extLst>
              <a:ext uri="{FF2B5EF4-FFF2-40B4-BE49-F238E27FC236}">
                <a16:creationId xmlns:a16="http://schemas.microsoft.com/office/drawing/2014/main" id="{93A34ECB-5750-2816-6BFB-ED6811B71820}"/>
              </a:ext>
            </a:extLst>
          </p:cNvPr>
          <p:cNvSpPr txBox="1">
            <a:spLocks/>
          </p:cNvSpPr>
          <p:nvPr/>
        </p:nvSpPr>
        <p:spPr>
          <a:xfrm>
            <a:off x="2217116" y="3395116"/>
            <a:ext cx="4274546" cy="38472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9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●性感染症は不妊症のリスクとなる。</a:t>
            </a:r>
          </a:p>
        </p:txBody>
      </p:sp>
      <p:pic>
        <p:nvPicPr>
          <p:cNvPr id="21" name="図 20">
            <a:extLst>
              <a:ext uri="{FF2B5EF4-FFF2-40B4-BE49-F238E27FC236}">
                <a16:creationId xmlns:a16="http://schemas.microsoft.com/office/drawing/2014/main" id="{D30767F5-0E38-3D21-1004-D2D334BF5FD0}"/>
              </a:ext>
            </a:extLst>
          </p:cNvPr>
          <p:cNvPicPr>
            <a:picLocks noChangeAspect="1"/>
          </p:cNvPicPr>
          <p:nvPr/>
        </p:nvPicPr>
        <p:blipFill>
          <a:blip r:embed="rId5"/>
          <a:stretch>
            <a:fillRect/>
          </a:stretch>
        </p:blipFill>
        <p:spPr>
          <a:xfrm>
            <a:off x="3755882" y="2934096"/>
            <a:ext cx="4378467" cy="175382"/>
          </a:xfrm>
          <a:prstGeom prst="rect">
            <a:avLst/>
          </a:prstGeom>
        </p:spPr>
      </p:pic>
      <p:pic>
        <p:nvPicPr>
          <p:cNvPr id="16" name="図 15" descr="図形&#10;&#10;AI 生成コンテンツは誤りを含む可能性があります。">
            <a:extLst>
              <a:ext uri="{FF2B5EF4-FFF2-40B4-BE49-F238E27FC236}">
                <a16:creationId xmlns:a16="http://schemas.microsoft.com/office/drawing/2014/main" id="{29A496AE-D92C-9CB7-A9FA-0A6869214D07}"/>
              </a:ext>
            </a:extLst>
          </p:cNvPr>
          <p:cNvPicPr>
            <a:picLocks noChangeAspect="1"/>
          </p:cNvPicPr>
          <p:nvPr/>
        </p:nvPicPr>
        <p:blipFill>
          <a:blip r:embed="rId6"/>
          <a:stretch>
            <a:fillRect/>
          </a:stretch>
        </p:blipFill>
        <p:spPr>
          <a:xfrm>
            <a:off x="1583406" y="5109311"/>
            <a:ext cx="7525001" cy="1118583"/>
          </a:xfrm>
          <a:prstGeom prst="rect">
            <a:avLst/>
          </a:prstGeom>
        </p:spPr>
      </p:pic>
      <p:sp>
        <p:nvSpPr>
          <p:cNvPr id="7" name="テキスト ボックス 6">
            <a:extLst>
              <a:ext uri="{FF2B5EF4-FFF2-40B4-BE49-F238E27FC236}">
                <a16:creationId xmlns:a16="http://schemas.microsoft.com/office/drawing/2014/main" id="{A84BD57A-A876-F5E8-3860-78882F9C3AAA}"/>
              </a:ext>
            </a:extLst>
          </p:cNvPr>
          <p:cNvSpPr txBox="1"/>
          <p:nvPr/>
        </p:nvSpPr>
        <p:spPr>
          <a:xfrm>
            <a:off x="2217116" y="4097335"/>
            <a:ext cx="6023502" cy="3847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●パートナーと一緒に性感染症チェックを受けよう！</a:t>
            </a:r>
          </a:p>
        </p:txBody>
      </p:sp>
      <p:sp>
        <p:nvSpPr>
          <p:cNvPr id="8" name="テキスト ボックス 7">
            <a:extLst>
              <a:ext uri="{FF2B5EF4-FFF2-40B4-BE49-F238E27FC236}">
                <a16:creationId xmlns:a16="http://schemas.microsoft.com/office/drawing/2014/main" id="{AA09B61B-703F-F278-B217-FC809489CEA3}"/>
              </a:ext>
            </a:extLst>
          </p:cNvPr>
          <p:cNvSpPr txBox="1"/>
          <p:nvPr/>
        </p:nvSpPr>
        <p:spPr>
          <a:xfrm>
            <a:off x="1743066" y="5391604"/>
            <a:ext cx="7297163"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主に女性は婦人科、男性は泌尿器科で検査できます。男女一緒に検査できる婦人科も増えています。保健所でも無料・匿名で検査が出来るところもあります！</a:t>
            </a:r>
          </a:p>
        </p:txBody>
      </p:sp>
      <p:sp>
        <p:nvSpPr>
          <p:cNvPr id="3" name="テキスト ボックス 2">
            <a:extLst>
              <a:ext uri="{FF2B5EF4-FFF2-40B4-BE49-F238E27FC236}">
                <a16:creationId xmlns:a16="http://schemas.microsoft.com/office/drawing/2014/main" id="{B6C32420-FD1C-22A6-7CB2-5CE82E29497F}"/>
              </a:ext>
            </a:extLst>
          </p:cNvPr>
          <p:cNvSpPr txBox="1"/>
          <p:nvPr/>
        </p:nvSpPr>
        <p:spPr>
          <a:xfrm>
            <a:off x="931781" y="1184818"/>
            <a:ext cx="8828248"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7FBF58"/>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自分もパートナーも性感染症のチェックを受けます</a:t>
            </a:r>
          </a:p>
        </p:txBody>
      </p:sp>
      <p:sp>
        <p:nvSpPr>
          <p:cNvPr id="15" name="テキスト ボックス 14">
            <a:extLst>
              <a:ext uri="{FF2B5EF4-FFF2-40B4-BE49-F238E27FC236}">
                <a16:creationId xmlns:a16="http://schemas.microsoft.com/office/drawing/2014/main" id="{37F0036B-FC3B-D088-9F62-EFBD431CD28A}"/>
              </a:ext>
            </a:extLst>
          </p:cNvPr>
          <p:cNvSpPr txBox="1"/>
          <p:nvPr/>
        </p:nvSpPr>
        <p:spPr>
          <a:xfrm>
            <a:off x="2217116" y="2692897"/>
            <a:ext cx="6023502" cy="38472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9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●感染しても症状がなく、気がつかない場合も多い！</a:t>
            </a:r>
          </a:p>
        </p:txBody>
      </p:sp>
      <p:pic>
        <p:nvPicPr>
          <p:cNvPr id="5" name="図 4">
            <a:extLst>
              <a:ext uri="{FF2B5EF4-FFF2-40B4-BE49-F238E27FC236}">
                <a16:creationId xmlns:a16="http://schemas.microsoft.com/office/drawing/2014/main" id="{BFED7B3A-50BD-3BF6-58F9-B35EC5A673D2}"/>
              </a:ext>
            </a:extLst>
          </p:cNvPr>
          <p:cNvPicPr>
            <a:picLocks noChangeAspect="1"/>
          </p:cNvPicPr>
          <p:nvPr/>
        </p:nvPicPr>
        <p:blipFill>
          <a:blip r:embed="rId7"/>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1341263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4A03C-4B42-F5B6-C2E0-06E87B147E2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B95BB54-BDDB-CFD7-1FC9-2D3B71C13CED}"/>
              </a:ext>
            </a:extLst>
          </p:cNvPr>
          <p:cNvPicPr>
            <a:picLocks noChangeAspect="1"/>
          </p:cNvPicPr>
          <p:nvPr/>
        </p:nvPicPr>
        <p:blipFill>
          <a:blip r:embed="rId2">
            <a:clrChange>
              <a:clrFrom>
                <a:srgbClr val="FFFFFF"/>
              </a:clrFrom>
              <a:clrTo>
                <a:srgbClr val="FFFFFF">
                  <a:alpha val="0"/>
                </a:srgbClr>
              </a:clrTo>
            </a:clrChange>
          </a:blip>
          <a:srcRect l="18354" t="60638" r="17612" b="25942"/>
          <a:stretch>
            <a:fillRect/>
          </a:stretch>
        </p:blipFill>
        <p:spPr>
          <a:xfrm>
            <a:off x="1433848" y="714171"/>
            <a:ext cx="7975624" cy="984886"/>
          </a:xfrm>
          <a:prstGeom prst="rect">
            <a:avLst/>
          </a:prstGeom>
          <a:solidFill>
            <a:schemeClr val="bg1"/>
          </a:solidFill>
        </p:spPr>
      </p:pic>
      <p:sp>
        <p:nvSpPr>
          <p:cNvPr id="3" name="テキスト ボックス 2">
            <a:extLst>
              <a:ext uri="{FF2B5EF4-FFF2-40B4-BE49-F238E27FC236}">
                <a16:creationId xmlns:a16="http://schemas.microsoft.com/office/drawing/2014/main" id="{2F726F6F-DEC7-55D5-3301-48C66EBF5381}"/>
              </a:ext>
            </a:extLst>
          </p:cNvPr>
          <p:cNvSpPr txBox="1"/>
          <p:nvPr/>
        </p:nvSpPr>
        <p:spPr>
          <a:xfrm>
            <a:off x="2141028" y="914226"/>
            <a:ext cx="631157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236B0C"/>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検査やワクチンについて考えよう</a:t>
            </a:r>
          </a:p>
        </p:txBody>
      </p:sp>
      <p:sp>
        <p:nvSpPr>
          <p:cNvPr id="4" name="テキスト ボックス 3">
            <a:extLst>
              <a:ext uri="{FF2B5EF4-FFF2-40B4-BE49-F238E27FC236}">
                <a16:creationId xmlns:a16="http://schemas.microsoft.com/office/drawing/2014/main" id="{2088A512-5591-D651-FEED-9103D4C376CA}"/>
              </a:ext>
            </a:extLst>
          </p:cNvPr>
          <p:cNvSpPr txBox="1"/>
          <p:nvPr/>
        </p:nvSpPr>
        <p:spPr>
          <a:xfrm>
            <a:off x="1616940" y="2168187"/>
            <a:ext cx="8039678" cy="9848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感染症から自分を守ります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a:t>
            </a: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□感染症予防のためにコンドームをつけます </a:t>
            </a:r>
            <a:r>
              <a:rPr kumimoji="0" lang="en-US" altLang="ja-JP"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a:t>
            </a: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a:t>
            </a:r>
            <a:endParaRPr kumimoji="0" lang="en-US" altLang="ja-JP"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□自分もパートナーも性感染症のチェックを受けます）</a:t>
            </a:r>
            <a:endPar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5" name="テキスト ボックス 4">
            <a:extLst>
              <a:ext uri="{FF2B5EF4-FFF2-40B4-BE49-F238E27FC236}">
                <a16:creationId xmlns:a16="http://schemas.microsoft.com/office/drawing/2014/main" id="{A89A078F-E2E6-0F38-CF8C-370CD7648A06}"/>
              </a:ext>
            </a:extLst>
          </p:cNvPr>
          <p:cNvSpPr txBox="1"/>
          <p:nvPr/>
        </p:nvSpPr>
        <p:spPr>
          <a:xfrm>
            <a:off x="1590787" y="3506677"/>
            <a:ext cx="714012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避妊を知ります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9" name="テキスト ボックス 8">
            <a:extLst>
              <a:ext uri="{FF2B5EF4-FFF2-40B4-BE49-F238E27FC236}">
                <a16:creationId xmlns:a16="http://schemas.microsoft.com/office/drawing/2014/main" id="{A20AFE83-D78D-176D-7EF5-9A05CF1D9A64}"/>
              </a:ext>
            </a:extLst>
          </p:cNvPr>
          <p:cNvSpPr txBox="1"/>
          <p:nvPr/>
        </p:nvSpPr>
        <p:spPr>
          <a:xfrm>
            <a:off x="1616940" y="4297170"/>
            <a:ext cx="786996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妊娠する前にワクチンの接種を考えます</a:t>
            </a:r>
            <a:endPar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10" name="テキスト ボックス 9">
            <a:extLst>
              <a:ext uri="{FF2B5EF4-FFF2-40B4-BE49-F238E27FC236}">
                <a16:creationId xmlns:a16="http://schemas.microsoft.com/office/drawing/2014/main" id="{2C7E11F7-78F7-E001-E175-78BEF20B72D4}"/>
              </a:ext>
            </a:extLst>
          </p:cNvPr>
          <p:cNvSpPr txBox="1"/>
          <p:nvPr/>
        </p:nvSpPr>
        <p:spPr>
          <a:xfrm>
            <a:off x="1616940" y="5087663"/>
            <a:ext cx="714012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がんのチェックをします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pic>
        <p:nvPicPr>
          <p:cNvPr id="6" name="図 5">
            <a:extLst>
              <a:ext uri="{FF2B5EF4-FFF2-40B4-BE49-F238E27FC236}">
                <a16:creationId xmlns:a16="http://schemas.microsoft.com/office/drawing/2014/main" id="{4FB260F1-C96B-3776-6A25-44E1B88B4FF9}"/>
              </a:ext>
            </a:extLst>
          </p:cNvPr>
          <p:cNvPicPr>
            <a:picLocks noChangeAspect="1"/>
          </p:cNvPicPr>
          <p:nvPr/>
        </p:nvPicPr>
        <p:blipFill>
          <a:blip r:embed="rId3"/>
          <a:stretch>
            <a:fillRect/>
          </a:stretch>
        </p:blipFill>
        <p:spPr>
          <a:xfrm>
            <a:off x="1616940" y="3603187"/>
            <a:ext cx="393700" cy="330200"/>
          </a:xfrm>
          <a:prstGeom prst="rect">
            <a:avLst/>
          </a:prstGeom>
        </p:spPr>
      </p:pic>
      <p:pic>
        <p:nvPicPr>
          <p:cNvPr id="8" name="図 7">
            <a:extLst>
              <a:ext uri="{FF2B5EF4-FFF2-40B4-BE49-F238E27FC236}">
                <a16:creationId xmlns:a16="http://schemas.microsoft.com/office/drawing/2014/main" id="{86B8C241-272B-7BAD-E53F-3B660CEF9F9B}"/>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6666189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EB7A7-DB02-BE78-5B83-1C2724C48540}"/>
            </a:ext>
          </a:extLst>
        </p:cNvPr>
        <p:cNvGrpSpPr/>
        <p:nvPr/>
      </p:nvGrpSpPr>
      <p:grpSpPr>
        <a:xfrm>
          <a:off x="0" y="0"/>
          <a:ext cx="0" cy="0"/>
          <a:chOff x="0" y="0"/>
          <a:chExt cx="0" cy="0"/>
        </a:xfrm>
      </p:grpSpPr>
      <p:pic>
        <p:nvPicPr>
          <p:cNvPr id="3" name="図 2" descr="図形, 正方形&#10;&#10;AI 生成コンテンツは誤りを含む可能性があります。">
            <a:extLst>
              <a:ext uri="{FF2B5EF4-FFF2-40B4-BE49-F238E27FC236}">
                <a16:creationId xmlns:a16="http://schemas.microsoft.com/office/drawing/2014/main" id="{146508C3-1E14-985D-24D0-52CA92A7713E}"/>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0691813" cy="7563133"/>
          </a:xfrm>
          <a:prstGeom prst="rect">
            <a:avLst/>
          </a:prstGeom>
        </p:spPr>
      </p:pic>
      <p:sp>
        <p:nvSpPr>
          <p:cNvPr id="2" name="正方形/長方形 1">
            <a:extLst>
              <a:ext uri="{FF2B5EF4-FFF2-40B4-BE49-F238E27FC236}">
                <a16:creationId xmlns:a16="http://schemas.microsoft.com/office/drawing/2014/main" id="{78A13BC5-6ECC-1F25-5714-6957035E1086}"/>
              </a:ext>
            </a:extLst>
          </p:cNvPr>
          <p:cNvSpPr>
            <a:spLocks noGrp="1" noRot="1" noMove="1" noResize="1" noEditPoints="1" noAdjustHandles="1" noChangeArrowheads="1" noChangeShapeType="1"/>
          </p:cNvSpPr>
          <p:nvPr/>
        </p:nvSpPr>
        <p:spPr>
          <a:xfrm>
            <a:off x="2870200" y="647700"/>
            <a:ext cx="5091335" cy="10444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7CC060CA-F877-9078-48F0-D281F4B2B0DC}"/>
              </a:ext>
            </a:extLst>
          </p:cNvPr>
          <p:cNvSpPr txBox="1"/>
          <p:nvPr/>
        </p:nvSpPr>
        <p:spPr>
          <a:xfrm>
            <a:off x="3604734" y="921567"/>
            <a:ext cx="3482341"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7FBF58"/>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避妊を知ります</a:t>
            </a:r>
          </a:p>
        </p:txBody>
      </p:sp>
      <p:sp>
        <p:nvSpPr>
          <p:cNvPr id="7" name="テキスト ボックス 6">
            <a:extLst>
              <a:ext uri="{FF2B5EF4-FFF2-40B4-BE49-F238E27FC236}">
                <a16:creationId xmlns:a16="http://schemas.microsoft.com/office/drawing/2014/main" id="{C73DE1F8-BA55-6330-C3E0-C048DB962DEA}"/>
              </a:ext>
            </a:extLst>
          </p:cNvPr>
          <p:cNvSpPr txBox="1"/>
          <p:nvPr/>
        </p:nvSpPr>
        <p:spPr>
          <a:xfrm>
            <a:off x="2612166" y="1572917"/>
            <a:ext cx="739940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Aptos" panose="02110004020202020204"/>
                <a:ea typeface="Rounded Mplus 1c" panose="020B0502020203020207" pitchFamily="34" charset="-128"/>
                <a:cs typeface="Rounded Mplus 1c" panose="020B0502020203020207" pitchFamily="34" charset="-128"/>
              </a:rPr>
              <a:t>○ コンドームの避妊効果は低いが、</a:t>
            </a:r>
            <a:r>
              <a:rPr kumimoji="1" lang="ja-JP" altLang="en-US" sz="2000" b="1" i="0" u="none" strike="noStrike" kern="1200" cap="none" spc="0" normalizeH="0" baseline="0" noProof="0">
                <a:ln>
                  <a:noFill/>
                </a:ln>
                <a:solidFill>
                  <a:srgbClr val="ED848C"/>
                </a:solidFill>
                <a:effectLst/>
                <a:uLnTx/>
                <a:uFillTx/>
                <a:latin typeface="Aptos" panose="02110004020202020204"/>
                <a:ea typeface="Rounded Mplus 1c" panose="020B0502020203020207" pitchFamily="34" charset="-128"/>
                <a:cs typeface="Rounded Mplus 1c" panose="020B0502020203020207" pitchFamily="34" charset="-128"/>
              </a:rPr>
              <a:t>性感染症の予防効果は高い</a:t>
            </a:r>
            <a:endParaRPr kumimoji="1" lang="en-US" altLang="ja-JP" sz="2000" b="1" i="0" u="none" strike="noStrike" kern="1200" cap="none" spc="0" normalizeH="0" baseline="0" noProof="0">
              <a:ln>
                <a:noFill/>
              </a:ln>
              <a:solidFill>
                <a:srgbClr val="ED848C"/>
              </a:solidFill>
              <a:effectLst/>
              <a:uLnTx/>
              <a:uFillTx/>
              <a:latin typeface="Aptos" panose="02110004020202020204"/>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a:ln>
                <a:noFill/>
              </a:ln>
              <a:solidFill>
                <a:prstClr val="black"/>
              </a:solidFill>
              <a:effectLst/>
              <a:uLnTx/>
              <a:uFillTx/>
              <a:latin typeface="Aptos" panose="02110004020202020204"/>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Aptos" panose="02110004020202020204"/>
                <a:ea typeface="Rounded Mplus 1c" panose="020B0502020203020207" pitchFamily="34" charset="-128"/>
                <a:cs typeface="Rounded Mplus 1c" panose="020B0502020203020207" pitchFamily="34" charset="-128"/>
              </a:rPr>
              <a:t>○ 低用量ピルは、決められた内服方法を守れれば、</a:t>
            </a:r>
            <a:endParaRPr kumimoji="1" lang="en-US" altLang="ja-JP" sz="2000" b="1" i="0" u="none" strike="noStrike" kern="1200" cap="none" spc="0" normalizeH="0" baseline="0" noProof="0">
              <a:ln>
                <a:noFill/>
              </a:ln>
              <a:solidFill>
                <a:prstClr val="black"/>
              </a:solidFill>
              <a:effectLst/>
              <a:uLnTx/>
              <a:uFillTx/>
              <a:latin typeface="Aptos" panose="02110004020202020204"/>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E96F8F"/>
                </a:solidFill>
                <a:effectLst/>
                <a:uLnTx/>
                <a:uFillTx/>
                <a:latin typeface="Aptos" panose="02110004020202020204"/>
                <a:ea typeface="Rounded Mplus 1c" panose="020B0502020203020207" pitchFamily="34" charset="-128"/>
                <a:cs typeface="Rounded Mplus 1c" panose="020B0502020203020207" pitchFamily="34" charset="-128"/>
              </a:rPr>
              <a:t>　避妊成功率は</a:t>
            </a:r>
            <a:r>
              <a:rPr kumimoji="1" lang="en-US" altLang="ja-JP" sz="2000" b="1" i="0" u="none" strike="noStrike" kern="1200" cap="none" spc="0" normalizeH="0" baseline="0" noProof="0">
                <a:ln>
                  <a:noFill/>
                </a:ln>
                <a:solidFill>
                  <a:srgbClr val="E96F8F"/>
                </a:solidFill>
                <a:effectLst/>
                <a:uLnTx/>
                <a:uFillTx/>
                <a:latin typeface="Aptos" panose="02110004020202020204"/>
                <a:ea typeface="Rounded Mplus 1c" panose="020B0502020203020207" pitchFamily="34" charset="-128"/>
                <a:cs typeface="Rounded Mplus 1c" panose="020B0502020203020207" pitchFamily="34" charset="-128"/>
              </a:rPr>
              <a:t>99</a:t>
            </a:r>
            <a:r>
              <a:rPr kumimoji="1" lang="ja-JP" altLang="en-US" sz="2000" b="1" i="0" u="none" strike="noStrike" kern="1200" cap="none" spc="0" normalizeH="0" baseline="0" noProof="0">
                <a:ln>
                  <a:noFill/>
                </a:ln>
                <a:solidFill>
                  <a:srgbClr val="E96F8F"/>
                </a:solidFill>
                <a:effectLst/>
                <a:uLnTx/>
                <a:uFillTx/>
                <a:latin typeface="Aptos" panose="02110004020202020204"/>
                <a:ea typeface="Rounded Mplus 1c" panose="020B0502020203020207" pitchFamily="34" charset="-128"/>
                <a:cs typeface="Rounded Mplus 1c" panose="020B0502020203020207" pitchFamily="34" charset="-128"/>
              </a:rPr>
              <a:t>％</a:t>
            </a:r>
            <a:endParaRPr kumimoji="1" lang="en-US" altLang="ja-JP" sz="2000" b="1" i="0" u="none" strike="noStrike" kern="1200" cap="none" spc="0" normalizeH="0" baseline="0" noProof="0">
              <a:ln>
                <a:noFill/>
              </a:ln>
              <a:solidFill>
                <a:prstClr val="black"/>
              </a:solidFill>
              <a:effectLst/>
              <a:uLnTx/>
              <a:uFillTx/>
              <a:latin typeface="Aptos" panose="02110004020202020204"/>
              <a:ea typeface="Rounded Mplus 1c" panose="020B0502020203020207" pitchFamily="34" charset="-128"/>
              <a:cs typeface="Rounded Mplus 1c" panose="020B0502020203020207" pitchFamily="34" charset="-128"/>
            </a:endParaRPr>
          </a:p>
        </p:txBody>
      </p:sp>
      <p:pic>
        <p:nvPicPr>
          <p:cNvPr id="18" name="図 17">
            <a:extLst>
              <a:ext uri="{FF2B5EF4-FFF2-40B4-BE49-F238E27FC236}">
                <a16:creationId xmlns:a16="http://schemas.microsoft.com/office/drawing/2014/main" id="{DE5AE534-6057-FBA3-7B8A-FB50FC6DB6A2}"/>
              </a:ext>
            </a:extLst>
          </p:cNvPr>
          <p:cNvPicPr>
            <a:picLocks noChangeAspect="1"/>
          </p:cNvPicPr>
          <p:nvPr/>
        </p:nvPicPr>
        <p:blipFill>
          <a:blip r:embed="rId4"/>
          <a:stretch>
            <a:fillRect/>
          </a:stretch>
        </p:blipFill>
        <p:spPr>
          <a:xfrm>
            <a:off x="787451" y="1183177"/>
            <a:ext cx="1494834" cy="1527688"/>
          </a:xfrm>
          <a:prstGeom prst="rect">
            <a:avLst/>
          </a:prstGeom>
        </p:spPr>
      </p:pic>
      <p:pic>
        <p:nvPicPr>
          <p:cNvPr id="20" name="図 19" descr="テーブル, カレンダー&#10;&#10;AI 生成コンテンツは誤りを含む可能性があります。">
            <a:extLst>
              <a:ext uri="{FF2B5EF4-FFF2-40B4-BE49-F238E27FC236}">
                <a16:creationId xmlns:a16="http://schemas.microsoft.com/office/drawing/2014/main" id="{60E67F9D-2403-1EED-11C0-2751C993AE61}"/>
              </a:ext>
            </a:extLst>
          </p:cNvPr>
          <p:cNvPicPr>
            <a:picLocks noChangeAspect="1"/>
          </p:cNvPicPr>
          <p:nvPr/>
        </p:nvPicPr>
        <p:blipFill>
          <a:blip r:embed="rId5"/>
          <a:stretch>
            <a:fillRect/>
          </a:stretch>
        </p:blipFill>
        <p:spPr>
          <a:xfrm>
            <a:off x="523506" y="3081847"/>
            <a:ext cx="9644799" cy="3678802"/>
          </a:xfrm>
          <a:prstGeom prst="rect">
            <a:avLst/>
          </a:prstGeom>
        </p:spPr>
      </p:pic>
      <p:sp>
        <p:nvSpPr>
          <p:cNvPr id="22" name="テキスト ボックス 21">
            <a:extLst>
              <a:ext uri="{FF2B5EF4-FFF2-40B4-BE49-F238E27FC236}">
                <a16:creationId xmlns:a16="http://schemas.microsoft.com/office/drawing/2014/main" id="{17F2E6E9-B294-D5DD-FE99-7B770EAC6206}"/>
              </a:ext>
            </a:extLst>
          </p:cNvPr>
          <p:cNvSpPr txBox="1"/>
          <p:nvPr/>
        </p:nvSpPr>
        <p:spPr>
          <a:xfrm>
            <a:off x="523506" y="6794289"/>
            <a:ext cx="9901854"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世界保健機関 (WHO)「Family Planning ー A global handbook for providers, 2022 edition」より改変。不可逆性の高い避妊法である不妊手術（卵管結紮・精管結紮）を除く、我が国で使用可能な避妊法を抜粋。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※１ 100人の女性が使用開始1年間で避妊に失敗する数。1年間避妊しなかった場合の妊娠件数は100人中85人と言われている。</a:t>
            </a:r>
            <a:endParaRPr kumimoji="1" lang="ja-JP" altLang="en-US" sz="14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pic>
        <p:nvPicPr>
          <p:cNvPr id="5" name="図 4">
            <a:extLst>
              <a:ext uri="{FF2B5EF4-FFF2-40B4-BE49-F238E27FC236}">
                <a16:creationId xmlns:a16="http://schemas.microsoft.com/office/drawing/2014/main" id="{CD085D29-35BA-7FBC-4E1C-403C02566AA2}"/>
              </a:ext>
            </a:extLst>
          </p:cNvPr>
          <p:cNvPicPr>
            <a:picLocks noChangeAspect="1"/>
          </p:cNvPicPr>
          <p:nvPr/>
        </p:nvPicPr>
        <p:blipFill>
          <a:blip r:embed="rId6"/>
          <a:stretch>
            <a:fillRect/>
          </a:stretch>
        </p:blipFill>
        <p:spPr>
          <a:xfrm>
            <a:off x="9502587" y="564963"/>
            <a:ext cx="650917" cy="260547"/>
          </a:xfrm>
          <a:prstGeom prst="rect">
            <a:avLst/>
          </a:prstGeom>
        </p:spPr>
      </p:pic>
    </p:spTree>
    <p:extLst>
      <p:ext uri="{BB962C8B-B14F-4D97-AF65-F5344CB8AC3E}">
        <p14:creationId xmlns:p14="http://schemas.microsoft.com/office/powerpoint/2010/main" val="5134219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C3473-8C2F-E9D7-1183-759556CC10B1}"/>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A124F12C-9B79-FAEE-92A3-A1B5E6F4E18B}"/>
              </a:ext>
            </a:extLst>
          </p:cNvPr>
          <p:cNvPicPr>
            <a:picLocks noChangeAspect="1"/>
          </p:cNvPicPr>
          <p:nvPr/>
        </p:nvPicPr>
        <p:blipFill>
          <a:blip r:embed="rId2">
            <a:clrChange>
              <a:clrFrom>
                <a:srgbClr val="FFFFFF"/>
              </a:clrFrom>
              <a:clrTo>
                <a:srgbClr val="FFFFFF">
                  <a:alpha val="0"/>
                </a:srgbClr>
              </a:clrTo>
            </a:clrChange>
          </a:blip>
          <a:srcRect l="18354" t="60638" r="17612" b="25942"/>
          <a:stretch>
            <a:fillRect/>
          </a:stretch>
        </p:blipFill>
        <p:spPr>
          <a:xfrm>
            <a:off x="1433848" y="714171"/>
            <a:ext cx="7975624" cy="984886"/>
          </a:xfrm>
          <a:prstGeom prst="rect">
            <a:avLst/>
          </a:prstGeom>
          <a:solidFill>
            <a:schemeClr val="bg1"/>
          </a:solidFill>
        </p:spPr>
      </p:pic>
      <p:sp>
        <p:nvSpPr>
          <p:cNvPr id="3" name="テキスト ボックス 2">
            <a:extLst>
              <a:ext uri="{FF2B5EF4-FFF2-40B4-BE49-F238E27FC236}">
                <a16:creationId xmlns:a16="http://schemas.microsoft.com/office/drawing/2014/main" id="{C8D29C34-2B72-65A7-EE3E-892C2048B72F}"/>
              </a:ext>
            </a:extLst>
          </p:cNvPr>
          <p:cNvSpPr txBox="1"/>
          <p:nvPr/>
        </p:nvSpPr>
        <p:spPr>
          <a:xfrm>
            <a:off x="2141028" y="914226"/>
            <a:ext cx="631157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236B0C"/>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検査やワクチンについて考えよう</a:t>
            </a:r>
          </a:p>
        </p:txBody>
      </p:sp>
      <p:sp>
        <p:nvSpPr>
          <p:cNvPr id="4" name="テキスト ボックス 3">
            <a:extLst>
              <a:ext uri="{FF2B5EF4-FFF2-40B4-BE49-F238E27FC236}">
                <a16:creationId xmlns:a16="http://schemas.microsoft.com/office/drawing/2014/main" id="{3B7902CF-107D-0599-47BB-1AFCA7A49664}"/>
              </a:ext>
            </a:extLst>
          </p:cNvPr>
          <p:cNvSpPr txBox="1"/>
          <p:nvPr/>
        </p:nvSpPr>
        <p:spPr>
          <a:xfrm>
            <a:off x="1616940" y="2168187"/>
            <a:ext cx="8039678" cy="9848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感染症から自分を守ります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a:t>
            </a: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□感染症予防のためにコンドームをつけます </a:t>
            </a:r>
            <a:r>
              <a:rPr kumimoji="0" lang="en-US" altLang="ja-JP"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a:t>
            </a: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a:t>
            </a:r>
            <a:endParaRPr kumimoji="0" lang="en-US" altLang="ja-JP"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□自分もパートナーも性感染症のチェックを受けます）</a:t>
            </a:r>
            <a:endPar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5" name="テキスト ボックス 4">
            <a:extLst>
              <a:ext uri="{FF2B5EF4-FFF2-40B4-BE49-F238E27FC236}">
                <a16:creationId xmlns:a16="http://schemas.microsoft.com/office/drawing/2014/main" id="{B35E5E29-8C0B-8879-B05D-80A98096E26A}"/>
              </a:ext>
            </a:extLst>
          </p:cNvPr>
          <p:cNvSpPr txBox="1"/>
          <p:nvPr/>
        </p:nvSpPr>
        <p:spPr>
          <a:xfrm>
            <a:off x="1590787" y="3506677"/>
            <a:ext cx="714012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避妊を知ります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9" name="テキスト ボックス 8">
            <a:extLst>
              <a:ext uri="{FF2B5EF4-FFF2-40B4-BE49-F238E27FC236}">
                <a16:creationId xmlns:a16="http://schemas.microsoft.com/office/drawing/2014/main" id="{9756C0A5-58C5-4F8B-E640-8CF9076B76D0}"/>
              </a:ext>
            </a:extLst>
          </p:cNvPr>
          <p:cNvSpPr txBox="1"/>
          <p:nvPr/>
        </p:nvSpPr>
        <p:spPr>
          <a:xfrm>
            <a:off x="1616940" y="4297170"/>
            <a:ext cx="786996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妊娠する前にワクチンの接種を考えます</a:t>
            </a:r>
            <a:endPar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10" name="テキスト ボックス 9">
            <a:extLst>
              <a:ext uri="{FF2B5EF4-FFF2-40B4-BE49-F238E27FC236}">
                <a16:creationId xmlns:a16="http://schemas.microsoft.com/office/drawing/2014/main" id="{7DEA3CF9-9C04-E911-CDE6-75A858A187E7}"/>
              </a:ext>
            </a:extLst>
          </p:cNvPr>
          <p:cNvSpPr txBox="1"/>
          <p:nvPr/>
        </p:nvSpPr>
        <p:spPr>
          <a:xfrm>
            <a:off x="1616940" y="5087663"/>
            <a:ext cx="714012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がんのチェックをします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pic>
        <p:nvPicPr>
          <p:cNvPr id="6" name="図 5">
            <a:extLst>
              <a:ext uri="{FF2B5EF4-FFF2-40B4-BE49-F238E27FC236}">
                <a16:creationId xmlns:a16="http://schemas.microsoft.com/office/drawing/2014/main" id="{5EDD4D18-B213-3BC0-9236-C2D58BF66DCA}"/>
              </a:ext>
            </a:extLst>
          </p:cNvPr>
          <p:cNvPicPr>
            <a:picLocks noChangeAspect="1"/>
          </p:cNvPicPr>
          <p:nvPr/>
        </p:nvPicPr>
        <p:blipFill>
          <a:blip r:embed="rId3"/>
          <a:stretch>
            <a:fillRect/>
          </a:stretch>
        </p:blipFill>
        <p:spPr>
          <a:xfrm>
            <a:off x="1678486" y="4393680"/>
            <a:ext cx="393700" cy="330200"/>
          </a:xfrm>
          <a:prstGeom prst="rect">
            <a:avLst/>
          </a:prstGeom>
        </p:spPr>
      </p:pic>
      <p:pic>
        <p:nvPicPr>
          <p:cNvPr id="8" name="図 7">
            <a:extLst>
              <a:ext uri="{FF2B5EF4-FFF2-40B4-BE49-F238E27FC236}">
                <a16:creationId xmlns:a16="http://schemas.microsoft.com/office/drawing/2014/main" id="{E43FFD69-A0A3-99A2-C3EE-D753FE2F1587}"/>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2383507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CE51B-AB32-E505-45A6-AE9A77201816}"/>
            </a:ext>
          </a:extLst>
        </p:cNvPr>
        <p:cNvGrpSpPr/>
        <p:nvPr/>
      </p:nvGrpSpPr>
      <p:grpSpPr>
        <a:xfrm>
          <a:off x="0" y="0"/>
          <a:ext cx="0" cy="0"/>
          <a:chOff x="0" y="0"/>
          <a:chExt cx="0" cy="0"/>
        </a:xfrm>
      </p:grpSpPr>
      <p:pic>
        <p:nvPicPr>
          <p:cNvPr id="3" name="図 2" descr="テーブル&#10;&#10;AI 生成コンテンツは誤りを含む可能性があります。">
            <a:extLst>
              <a:ext uri="{FF2B5EF4-FFF2-40B4-BE49-F238E27FC236}">
                <a16:creationId xmlns:a16="http://schemas.microsoft.com/office/drawing/2014/main" id="{6F80A15B-4770-2EFF-B7C2-5590EBF44B62}"/>
              </a:ext>
            </a:extLst>
          </p:cNvPr>
          <p:cNvPicPr>
            <a:picLocks noGrp="1" noRot="1" noChangeAspect="1" noMove="1" noResize="1" noEditPoints="1" noAdjustHandles="1" noChangeArrowheads="1" noChangeShapeType="1" noCrop="1"/>
          </p:cNvPicPr>
          <p:nvPr/>
        </p:nvPicPr>
        <p:blipFill>
          <a:blip r:embed="rId3"/>
          <a:stretch>
            <a:fillRect/>
          </a:stretch>
        </p:blipFill>
        <p:spPr>
          <a:xfrm>
            <a:off x="-1" y="-6846"/>
            <a:ext cx="10691813" cy="7573368"/>
          </a:xfrm>
          <a:prstGeom prst="rect">
            <a:avLst/>
          </a:prstGeom>
        </p:spPr>
      </p:pic>
      <p:sp>
        <p:nvSpPr>
          <p:cNvPr id="2" name="テキスト ボックス 1">
            <a:extLst>
              <a:ext uri="{FF2B5EF4-FFF2-40B4-BE49-F238E27FC236}">
                <a16:creationId xmlns:a16="http://schemas.microsoft.com/office/drawing/2014/main" id="{D1CB2683-1DB2-4717-7718-50F904ED4CEA}"/>
              </a:ext>
            </a:extLst>
          </p:cNvPr>
          <p:cNvSpPr txBox="1"/>
          <p:nvPr/>
        </p:nvSpPr>
        <p:spPr>
          <a:xfrm>
            <a:off x="1829758" y="899534"/>
            <a:ext cx="70322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7FBF58"/>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妊娠する前にワクチン接種を考えます</a:t>
            </a:r>
          </a:p>
        </p:txBody>
      </p:sp>
      <p:sp>
        <p:nvSpPr>
          <p:cNvPr id="4" name="テキスト ボックス 3">
            <a:extLst>
              <a:ext uri="{FF2B5EF4-FFF2-40B4-BE49-F238E27FC236}">
                <a16:creationId xmlns:a16="http://schemas.microsoft.com/office/drawing/2014/main" id="{0F71A59F-BFEA-C255-4406-55AB177D0CB2}"/>
              </a:ext>
            </a:extLst>
          </p:cNvPr>
          <p:cNvSpPr txBox="1"/>
          <p:nvPr/>
        </p:nvSpPr>
        <p:spPr>
          <a:xfrm>
            <a:off x="764531" y="1419389"/>
            <a:ext cx="7544401" cy="38472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9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妊娠前にワクチン接種をすることで、防げる感染症があります​</a:t>
            </a:r>
          </a:p>
        </p:txBody>
      </p:sp>
      <p:sp>
        <p:nvSpPr>
          <p:cNvPr id="5" name="テキスト ボックス 4">
            <a:extLst>
              <a:ext uri="{FF2B5EF4-FFF2-40B4-BE49-F238E27FC236}">
                <a16:creationId xmlns:a16="http://schemas.microsoft.com/office/drawing/2014/main" id="{6127577A-21C5-A82E-5A9D-073C44017D4E}"/>
              </a:ext>
            </a:extLst>
          </p:cNvPr>
          <p:cNvSpPr txBox="1"/>
          <p:nvPr/>
        </p:nvSpPr>
        <p:spPr>
          <a:xfrm>
            <a:off x="1594158" y="2395813"/>
            <a:ext cx="82728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ED6486"/>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風しん</a:t>
            </a:r>
          </a:p>
        </p:txBody>
      </p:sp>
      <p:sp>
        <p:nvSpPr>
          <p:cNvPr id="6" name="テキスト ボックス 5">
            <a:extLst>
              <a:ext uri="{FF2B5EF4-FFF2-40B4-BE49-F238E27FC236}">
                <a16:creationId xmlns:a16="http://schemas.microsoft.com/office/drawing/2014/main" id="{D0349698-A0DB-0D83-A0B1-322A4E60594D}"/>
              </a:ext>
            </a:extLst>
          </p:cNvPr>
          <p:cNvSpPr txBox="1"/>
          <p:nvPr/>
        </p:nvSpPr>
        <p:spPr>
          <a:xfrm>
            <a:off x="1272888" y="3104086"/>
            <a:ext cx="1455072"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水痘</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（みずぼうそう）</a:t>
            </a:r>
          </a:p>
        </p:txBody>
      </p:sp>
      <p:sp>
        <p:nvSpPr>
          <p:cNvPr id="8" name="テキスト ボックス 7">
            <a:extLst>
              <a:ext uri="{FF2B5EF4-FFF2-40B4-BE49-F238E27FC236}">
                <a16:creationId xmlns:a16="http://schemas.microsoft.com/office/drawing/2014/main" id="{CD3CA738-9DB2-B06C-8598-54D8E7428FCB}"/>
              </a:ext>
            </a:extLst>
          </p:cNvPr>
          <p:cNvSpPr txBox="1"/>
          <p:nvPr/>
        </p:nvSpPr>
        <p:spPr>
          <a:xfrm>
            <a:off x="1034210" y="4552251"/>
            <a:ext cx="1932428"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流行性耳下腺炎</a:t>
            </a:r>
            <a:endPar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（おたふくかぜ）</a:t>
            </a:r>
          </a:p>
        </p:txBody>
      </p:sp>
      <p:sp>
        <p:nvSpPr>
          <p:cNvPr id="9" name="テキスト ボックス 8">
            <a:extLst>
              <a:ext uri="{FF2B5EF4-FFF2-40B4-BE49-F238E27FC236}">
                <a16:creationId xmlns:a16="http://schemas.microsoft.com/office/drawing/2014/main" id="{ADB5500C-A700-C4ED-D41E-BFD97CCE9B61}"/>
              </a:ext>
            </a:extLst>
          </p:cNvPr>
          <p:cNvSpPr txBox="1"/>
          <p:nvPr/>
        </p:nvSpPr>
        <p:spPr>
          <a:xfrm>
            <a:off x="1364329" y="3932368"/>
            <a:ext cx="1272192"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麻しん</a:t>
            </a:r>
            <a:endPar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（はしか）</a:t>
            </a:r>
          </a:p>
        </p:txBody>
      </p:sp>
      <p:sp>
        <p:nvSpPr>
          <p:cNvPr id="11" name="テキスト ボックス 10">
            <a:extLst>
              <a:ext uri="{FF2B5EF4-FFF2-40B4-BE49-F238E27FC236}">
                <a16:creationId xmlns:a16="http://schemas.microsoft.com/office/drawing/2014/main" id="{6E28A1B7-6F14-9DF8-34DB-BC90B2CD9376}"/>
              </a:ext>
            </a:extLst>
          </p:cNvPr>
          <p:cNvSpPr txBox="1"/>
          <p:nvPr/>
        </p:nvSpPr>
        <p:spPr>
          <a:xfrm>
            <a:off x="2972143" y="2395813"/>
            <a:ext cx="6722463"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ED6486"/>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先天性風しん症候群（白内障や難聴、心臓の形態異常など）、流産など</a:t>
            </a:r>
          </a:p>
        </p:txBody>
      </p:sp>
      <p:sp>
        <p:nvSpPr>
          <p:cNvPr id="12" name="テキスト ボックス 11">
            <a:extLst>
              <a:ext uri="{FF2B5EF4-FFF2-40B4-BE49-F238E27FC236}">
                <a16:creationId xmlns:a16="http://schemas.microsoft.com/office/drawing/2014/main" id="{6648DEAD-F01F-8110-6AC4-DE39A8A8D362}"/>
              </a:ext>
            </a:extLst>
          </p:cNvPr>
          <p:cNvSpPr txBox="1"/>
          <p:nvPr/>
        </p:nvSpPr>
        <p:spPr>
          <a:xfrm>
            <a:off x="2972143" y="3073308"/>
            <a:ext cx="6567642"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先天性水痘症候群（四肢形成不全、視覚障害</a:t>
            </a: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など</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）の報告がある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新生児水痘</a:t>
            </a: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など</a:t>
            </a:r>
            <a:endPar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13" name="テキスト ボックス 12">
            <a:extLst>
              <a:ext uri="{FF2B5EF4-FFF2-40B4-BE49-F238E27FC236}">
                <a16:creationId xmlns:a16="http://schemas.microsoft.com/office/drawing/2014/main" id="{F3CD65B1-4759-1AA8-773E-5DD1027072FB}"/>
              </a:ext>
            </a:extLst>
          </p:cNvPr>
          <p:cNvSpPr txBox="1"/>
          <p:nvPr/>
        </p:nvSpPr>
        <p:spPr>
          <a:xfrm>
            <a:off x="2972145" y="4024701"/>
            <a:ext cx="102870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流産</a:t>
            </a: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など</a:t>
            </a:r>
          </a:p>
        </p:txBody>
      </p:sp>
      <p:sp>
        <p:nvSpPr>
          <p:cNvPr id="14" name="テキスト ボックス 13">
            <a:extLst>
              <a:ext uri="{FF2B5EF4-FFF2-40B4-BE49-F238E27FC236}">
                <a16:creationId xmlns:a16="http://schemas.microsoft.com/office/drawing/2014/main" id="{7ECFAE42-5681-23D7-80DA-44CBEADD7F2A}"/>
              </a:ext>
            </a:extLst>
          </p:cNvPr>
          <p:cNvSpPr txBox="1"/>
          <p:nvPr/>
        </p:nvSpPr>
        <p:spPr>
          <a:xfrm>
            <a:off x="2972146" y="4702196"/>
            <a:ext cx="1028705"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流産</a:t>
            </a: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など</a:t>
            </a:r>
          </a:p>
        </p:txBody>
      </p:sp>
      <p:sp>
        <p:nvSpPr>
          <p:cNvPr id="7" name="テキスト ボックス 6">
            <a:extLst>
              <a:ext uri="{FF2B5EF4-FFF2-40B4-BE49-F238E27FC236}">
                <a16:creationId xmlns:a16="http://schemas.microsoft.com/office/drawing/2014/main" id="{894EF821-12D7-7583-D6A3-4DE80DF9F0FE}"/>
              </a:ext>
            </a:extLst>
          </p:cNvPr>
          <p:cNvSpPr txBox="1"/>
          <p:nvPr/>
        </p:nvSpPr>
        <p:spPr>
          <a:xfrm>
            <a:off x="764533" y="5511235"/>
            <a:ext cx="6788174" cy="3847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生ワクチンなので、接種後</a:t>
            </a:r>
            <a:r>
              <a:rPr kumimoji="0" lang="en-US" altLang="ja-JP" sz="19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2</a:t>
            </a:r>
            <a:r>
              <a:rPr kumimoji="0" lang="ja-JP" altLang="en-US" sz="19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ヵ月間は原則避妊が必要です</a:t>
            </a:r>
            <a:endParaRPr kumimoji="0" lang="en-US" altLang="ja-JP" sz="19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10" name="テキスト ボックス 9">
            <a:extLst>
              <a:ext uri="{FF2B5EF4-FFF2-40B4-BE49-F238E27FC236}">
                <a16:creationId xmlns:a16="http://schemas.microsoft.com/office/drawing/2014/main" id="{1FEE301A-8BC8-9DFA-EBE1-73EB88E8D6E3}"/>
              </a:ext>
            </a:extLst>
          </p:cNvPr>
          <p:cNvSpPr txBox="1"/>
          <p:nvPr/>
        </p:nvSpPr>
        <p:spPr>
          <a:xfrm>
            <a:off x="1067353" y="5831686"/>
            <a:ext cx="4586101" cy="3847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900" b="1" i="0" u="none" strike="noStrike" kern="1200" cap="none" spc="0" normalizeH="0" baseline="0" noProof="0">
                <a:ln>
                  <a:noFill/>
                </a:ln>
                <a:solidFill>
                  <a:srgbClr val="ED6486"/>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妊娠中のワクチン接種はできません。</a:t>
            </a:r>
            <a:endParaRPr kumimoji="0" lang="en-US" altLang="ja-JP" sz="1900" b="1" i="0" u="none" strike="noStrike" kern="1200" cap="none" spc="0" normalizeH="0" baseline="0" noProof="0">
              <a:ln>
                <a:noFill/>
              </a:ln>
              <a:solidFill>
                <a:srgbClr val="ED6486"/>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graphicFrame>
        <p:nvGraphicFramePr>
          <p:cNvPr id="15" name="表 14">
            <a:extLst>
              <a:ext uri="{FF2B5EF4-FFF2-40B4-BE49-F238E27FC236}">
                <a16:creationId xmlns:a16="http://schemas.microsoft.com/office/drawing/2014/main" id="{35C7D465-C17C-B5F6-BCB7-F3A48F1D6C4C}"/>
              </a:ext>
            </a:extLst>
          </p:cNvPr>
          <p:cNvGraphicFramePr>
            <a:graphicFrameLocks noGrp="1"/>
          </p:cNvGraphicFramePr>
          <p:nvPr/>
        </p:nvGraphicFramePr>
        <p:xfrm>
          <a:off x="1181056" y="1793494"/>
          <a:ext cx="8651712" cy="393827"/>
        </p:xfrm>
        <a:graphic>
          <a:graphicData uri="http://schemas.openxmlformats.org/drawingml/2006/table">
            <a:tbl>
              <a:tblPr firstRow="1" bandRow="1">
                <a:tableStyleId>{5C22544A-7EE6-4342-B048-85BDC9FD1C3A}</a:tableStyleId>
              </a:tblPr>
              <a:tblGrid>
                <a:gridCol w="1606389">
                  <a:extLst>
                    <a:ext uri="{9D8B030D-6E8A-4147-A177-3AD203B41FA5}">
                      <a16:colId xmlns:a16="http://schemas.microsoft.com/office/drawing/2014/main" val="1790248510"/>
                    </a:ext>
                  </a:extLst>
                </a:gridCol>
                <a:gridCol w="7045323">
                  <a:extLst>
                    <a:ext uri="{9D8B030D-6E8A-4147-A177-3AD203B41FA5}">
                      <a16:colId xmlns:a16="http://schemas.microsoft.com/office/drawing/2014/main" val="3986090244"/>
                    </a:ext>
                  </a:extLst>
                </a:gridCol>
              </a:tblGrid>
              <a:tr h="370840">
                <a:tc>
                  <a:txBody>
                    <a:bodyPr/>
                    <a:lstStyle/>
                    <a:p>
                      <a:pPr algn="ctr"/>
                      <a:r>
                        <a:rPr kumimoji="1" lang="ja-JP" altLang="en-US">
                          <a:solidFill>
                            <a:schemeClr val="tx1"/>
                          </a:solidFill>
                        </a:rPr>
                        <a:t>ワクチン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dirty="0">
                          <a:solidFill>
                            <a:schemeClr val="tx1"/>
                          </a:solidFill>
                        </a:rPr>
                        <a:t>胎児への合併症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7704391"/>
                  </a:ext>
                </a:extLst>
              </a:tr>
            </a:tbl>
          </a:graphicData>
        </a:graphic>
      </p:graphicFrame>
      <p:pic>
        <p:nvPicPr>
          <p:cNvPr id="17" name="図 16">
            <a:extLst>
              <a:ext uri="{FF2B5EF4-FFF2-40B4-BE49-F238E27FC236}">
                <a16:creationId xmlns:a16="http://schemas.microsoft.com/office/drawing/2014/main" id="{12FC1966-2BBA-39B5-E522-EE374957A4C8}"/>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8407247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図形, 正方形&#10;&#10;AI 生成コンテンツは誤りを含む可能性があります。">
            <a:extLst>
              <a:ext uri="{FF2B5EF4-FFF2-40B4-BE49-F238E27FC236}">
                <a16:creationId xmlns:a16="http://schemas.microsoft.com/office/drawing/2014/main" id="{F09E0D7B-51DB-1D29-07B7-BDA60B78B3A0}"/>
              </a:ext>
            </a:extLst>
          </p:cNvPr>
          <p:cNvPicPr>
            <a:picLocks noGrp="1" noRot="1" noChangeAspect="1" noMove="1" noResize="1" noEditPoints="1" noAdjustHandles="1" noChangeArrowheads="1" noChangeShapeType="1" noCrop="1"/>
          </p:cNvPicPr>
          <p:nvPr/>
        </p:nvPicPr>
        <p:blipFill>
          <a:blip r:embed="rId3"/>
          <a:stretch>
            <a:fillRect/>
          </a:stretch>
        </p:blipFill>
        <p:spPr>
          <a:xfrm>
            <a:off x="0" y="-1730"/>
            <a:ext cx="10677364" cy="7563133"/>
          </a:xfrm>
          <a:prstGeom prst="rect">
            <a:avLst/>
          </a:prstGeom>
        </p:spPr>
      </p:pic>
      <p:pic>
        <p:nvPicPr>
          <p:cNvPr id="5" name="図 4">
            <a:extLst>
              <a:ext uri="{FF2B5EF4-FFF2-40B4-BE49-F238E27FC236}">
                <a16:creationId xmlns:a16="http://schemas.microsoft.com/office/drawing/2014/main" id="{EED12765-4103-5940-BA80-466BD299C25E}"/>
              </a:ext>
            </a:extLst>
          </p:cNvPr>
          <p:cNvPicPr>
            <a:picLocks noChangeAspect="1"/>
          </p:cNvPicPr>
          <p:nvPr/>
        </p:nvPicPr>
        <p:blipFill>
          <a:blip r:embed="rId4"/>
          <a:stretch>
            <a:fillRect/>
          </a:stretch>
        </p:blipFill>
        <p:spPr>
          <a:xfrm>
            <a:off x="1260055" y="2912191"/>
            <a:ext cx="3341441" cy="124116"/>
          </a:xfrm>
          <a:prstGeom prst="rect">
            <a:avLst/>
          </a:prstGeom>
        </p:spPr>
      </p:pic>
      <p:pic>
        <p:nvPicPr>
          <p:cNvPr id="6" name="図 5">
            <a:extLst>
              <a:ext uri="{FF2B5EF4-FFF2-40B4-BE49-F238E27FC236}">
                <a16:creationId xmlns:a16="http://schemas.microsoft.com/office/drawing/2014/main" id="{C3CEC3C0-3781-C97B-287B-132DA6E0CBE1}"/>
              </a:ext>
            </a:extLst>
          </p:cNvPr>
          <p:cNvPicPr>
            <a:picLocks noChangeAspect="1"/>
          </p:cNvPicPr>
          <p:nvPr/>
        </p:nvPicPr>
        <p:blipFill>
          <a:blip r:embed="rId4"/>
          <a:stretch>
            <a:fillRect/>
          </a:stretch>
        </p:blipFill>
        <p:spPr>
          <a:xfrm>
            <a:off x="1260056" y="3223481"/>
            <a:ext cx="1380113" cy="116558"/>
          </a:xfrm>
          <a:prstGeom prst="rect">
            <a:avLst/>
          </a:prstGeom>
        </p:spPr>
      </p:pic>
      <p:pic>
        <p:nvPicPr>
          <p:cNvPr id="7" name="図 6">
            <a:extLst>
              <a:ext uri="{FF2B5EF4-FFF2-40B4-BE49-F238E27FC236}">
                <a16:creationId xmlns:a16="http://schemas.microsoft.com/office/drawing/2014/main" id="{05C7A7A2-9922-1D5D-D0F4-5C7CE43E7BA2}"/>
              </a:ext>
            </a:extLst>
          </p:cNvPr>
          <p:cNvPicPr>
            <a:picLocks noChangeAspect="1"/>
          </p:cNvPicPr>
          <p:nvPr/>
        </p:nvPicPr>
        <p:blipFill>
          <a:blip r:embed="rId4"/>
          <a:stretch>
            <a:fillRect/>
          </a:stretch>
        </p:blipFill>
        <p:spPr>
          <a:xfrm>
            <a:off x="2330970" y="4359016"/>
            <a:ext cx="1967186" cy="116558"/>
          </a:xfrm>
          <a:prstGeom prst="rect">
            <a:avLst/>
          </a:prstGeom>
        </p:spPr>
      </p:pic>
      <p:pic>
        <p:nvPicPr>
          <p:cNvPr id="8" name="図 7">
            <a:extLst>
              <a:ext uri="{FF2B5EF4-FFF2-40B4-BE49-F238E27FC236}">
                <a16:creationId xmlns:a16="http://schemas.microsoft.com/office/drawing/2014/main" id="{2472B059-2F35-452D-47DA-879241CDA93B}"/>
              </a:ext>
            </a:extLst>
          </p:cNvPr>
          <p:cNvPicPr>
            <a:picLocks noChangeAspect="1"/>
          </p:cNvPicPr>
          <p:nvPr/>
        </p:nvPicPr>
        <p:blipFill rotWithShape="1">
          <a:blip r:embed="rId4"/>
          <a:srcRect t="-2" r="3451" b="58866"/>
          <a:stretch>
            <a:fillRect/>
          </a:stretch>
        </p:blipFill>
        <p:spPr>
          <a:xfrm>
            <a:off x="1134844" y="5451521"/>
            <a:ext cx="2290744" cy="125682"/>
          </a:xfrm>
          <a:prstGeom prst="rect">
            <a:avLst/>
          </a:prstGeom>
        </p:spPr>
      </p:pic>
      <p:sp>
        <p:nvSpPr>
          <p:cNvPr id="12" name="テキスト ボックス 11">
            <a:extLst>
              <a:ext uri="{FF2B5EF4-FFF2-40B4-BE49-F238E27FC236}">
                <a16:creationId xmlns:a16="http://schemas.microsoft.com/office/drawing/2014/main" id="{5D438184-D44F-FFD0-7857-16C7A750610B}"/>
              </a:ext>
            </a:extLst>
          </p:cNvPr>
          <p:cNvSpPr txBox="1"/>
          <p:nvPr/>
        </p:nvSpPr>
        <p:spPr>
          <a:xfrm>
            <a:off x="832640" y="4975607"/>
            <a:ext cx="3760822" cy="683136"/>
          </a:xfrm>
          <a:prstGeom prst="rect">
            <a:avLst/>
          </a:prstGeom>
          <a:noFill/>
        </p:spPr>
        <p:txBody>
          <a:bodyPr wrap="square">
            <a:spAutoFit/>
          </a:bodyPr>
          <a:lstStyle/>
          <a:p>
            <a:pPr marL="0" marR="0" lvl="0" indent="0" algn="l" defTabSz="457200" rtl="0" eaLnBrk="1" fontAlgn="auto" latinLnBrk="0" hangingPunct="1">
              <a:lnSpc>
                <a:spcPts val="2000"/>
              </a:lnSpc>
              <a:spcBef>
                <a:spcPts val="60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●小児では</a:t>
            </a:r>
            <a:r>
              <a:rPr kumimoji="0" lang="en-US" altLang="ja-JP"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30-50%</a:t>
            </a:r>
            <a:r>
              <a:rPr kumimoji="0" lang="ja-JP" altLang="en-US"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程度、成人でも</a:t>
            </a:r>
            <a:endParaRPr kumimoji="0" lang="en-US" altLang="ja-JP"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ts val="2000"/>
              </a:lnSpc>
              <a:spcBef>
                <a:spcPts val="60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a:t>
            </a:r>
            <a:r>
              <a:rPr kumimoji="0" lang="en-US" altLang="ja-JP"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15%</a:t>
            </a:r>
            <a:r>
              <a:rPr kumimoji="0" lang="ja-JP" altLang="en-US"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程度に不顕性感染がある</a:t>
            </a:r>
          </a:p>
        </p:txBody>
      </p:sp>
      <p:pic>
        <p:nvPicPr>
          <p:cNvPr id="13" name="図 12" descr="コンピューターの画面&#10;&#10;AI 生成コンテンツは誤りを含む可能性があります。">
            <a:extLst>
              <a:ext uri="{FF2B5EF4-FFF2-40B4-BE49-F238E27FC236}">
                <a16:creationId xmlns:a16="http://schemas.microsoft.com/office/drawing/2014/main" id="{4171C476-7851-88E7-BA3D-DA14CD0B0A3D}"/>
              </a:ext>
            </a:extLst>
          </p:cNvPr>
          <p:cNvPicPr>
            <a:picLocks noChangeAspect="1"/>
          </p:cNvPicPr>
          <p:nvPr/>
        </p:nvPicPr>
        <p:blipFill>
          <a:blip r:embed="rId5"/>
          <a:stretch>
            <a:fillRect/>
          </a:stretch>
        </p:blipFill>
        <p:spPr>
          <a:xfrm>
            <a:off x="4510513" y="1575117"/>
            <a:ext cx="5597485" cy="5353556"/>
          </a:xfrm>
          <a:prstGeom prst="rect">
            <a:avLst/>
          </a:prstGeom>
        </p:spPr>
      </p:pic>
      <p:sp>
        <p:nvSpPr>
          <p:cNvPr id="14" name="テキスト ボックス 13">
            <a:extLst>
              <a:ext uri="{FF2B5EF4-FFF2-40B4-BE49-F238E27FC236}">
                <a16:creationId xmlns:a16="http://schemas.microsoft.com/office/drawing/2014/main" id="{1FFF30BD-DD9A-B907-D913-E70554199D95}"/>
              </a:ext>
            </a:extLst>
          </p:cNvPr>
          <p:cNvSpPr txBox="1"/>
          <p:nvPr/>
        </p:nvSpPr>
        <p:spPr>
          <a:xfrm>
            <a:off x="1093012" y="5715641"/>
            <a:ext cx="3240776"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本人は感染していることに</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気が付いていなくても、</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家族にうつしてしまう可能性がある！</a:t>
            </a:r>
          </a:p>
        </p:txBody>
      </p:sp>
      <p:pic>
        <p:nvPicPr>
          <p:cNvPr id="15" name="図 14">
            <a:extLst>
              <a:ext uri="{FF2B5EF4-FFF2-40B4-BE49-F238E27FC236}">
                <a16:creationId xmlns:a16="http://schemas.microsoft.com/office/drawing/2014/main" id="{9820A448-083A-1285-DC39-100A3EB329CF}"/>
              </a:ext>
            </a:extLst>
          </p:cNvPr>
          <p:cNvPicPr>
            <a:picLocks noChangeAspect="1"/>
          </p:cNvPicPr>
          <p:nvPr/>
        </p:nvPicPr>
        <p:blipFill>
          <a:blip r:embed="rId6"/>
          <a:stretch>
            <a:fillRect/>
          </a:stretch>
        </p:blipFill>
        <p:spPr>
          <a:xfrm>
            <a:off x="4945615" y="2111689"/>
            <a:ext cx="4706891" cy="4188224"/>
          </a:xfrm>
          <a:prstGeom prst="rect">
            <a:avLst/>
          </a:prstGeom>
        </p:spPr>
      </p:pic>
      <p:sp>
        <p:nvSpPr>
          <p:cNvPr id="24" name="テキスト ボックス 23">
            <a:extLst>
              <a:ext uri="{FF2B5EF4-FFF2-40B4-BE49-F238E27FC236}">
                <a16:creationId xmlns:a16="http://schemas.microsoft.com/office/drawing/2014/main" id="{26115A8D-3481-261D-F558-C3A917A37C8F}"/>
              </a:ext>
            </a:extLst>
          </p:cNvPr>
          <p:cNvSpPr txBox="1"/>
          <p:nvPr/>
        </p:nvSpPr>
        <p:spPr>
          <a:xfrm>
            <a:off x="14944" y="6800025"/>
            <a:ext cx="9975641" cy="353943"/>
          </a:xfrm>
          <a:prstGeom prst="rect">
            <a:avLst/>
          </a:prstGeom>
          <a:noFill/>
        </p:spPr>
        <p:txBody>
          <a:bodyPr wrap="square" lIns="91440" tIns="45720" rIns="91440" bIns="45720" rtlCol="0"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191919"/>
                </a:solidFill>
                <a:effectLst/>
                <a:uLnTx/>
                <a:uFillTx/>
                <a:latin typeface="BIZ UDGothic"/>
                <a:ea typeface="Rounded Mplus 1c"/>
                <a:cs typeface="+mn-cs"/>
              </a:rPr>
              <a:t>政府広報オンライン　「風しんの予防接種にご協力を！妊娠を希望する女性や家族・職場の人も、生まれてくる赤ちゃんのために。」を参照</a:t>
            </a:r>
            <a:endParaRPr kumimoji="1" lang="en-US" altLang="ja-JP" sz="1100" b="1" i="0" u="none" strike="noStrike" kern="1200" cap="none" spc="0" normalizeH="0" baseline="0" noProof="0">
              <a:ln>
                <a:noFill/>
              </a:ln>
              <a:solidFill>
                <a:prstClr val="black"/>
              </a:solidFill>
              <a:effectLst/>
              <a:uLnTx/>
              <a:uFillTx/>
              <a:latin typeface="Aptos" panose="02110004020202020204"/>
              <a:ea typeface="Rounded Mplus 1c"/>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ja-JP" altLang="en-US" sz="6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25" name="テキスト ボックス 24">
            <a:extLst>
              <a:ext uri="{FF2B5EF4-FFF2-40B4-BE49-F238E27FC236}">
                <a16:creationId xmlns:a16="http://schemas.microsoft.com/office/drawing/2014/main" id="{01791EB0-32B0-C35B-9461-1918F9E5014A}"/>
              </a:ext>
            </a:extLst>
          </p:cNvPr>
          <p:cNvSpPr txBox="1"/>
          <p:nvPr/>
        </p:nvSpPr>
        <p:spPr>
          <a:xfrm>
            <a:off x="3524815" y="949248"/>
            <a:ext cx="362773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a:ln>
                  <a:noFill/>
                </a:ln>
                <a:solidFill>
                  <a:srgbClr val="7FBF58"/>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先天性風</a:t>
            </a:r>
            <a:r>
              <a:rPr kumimoji="0" lang="ja-JP" altLang="en-US" sz="2800" b="1" i="0" u="none" strike="noStrike" kern="1200" cap="none" spc="0" normalizeH="0" baseline="0" noProof="0">
                <a:ln>
                  <a:noFill/>
                </a:ln>
                <a:solidFill>
                  <a:srgbClr val="7FBF58"/>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しん</a:t>
            </a:r>
            <a:r>
              <a:rPr kumimoji="0" lang="zh-TW" altLang="en-US" sz="2800" b="1" i="0" u="none" strike="noStrike" kern="1200" cap="none" spc="0" normalizeH="0" baseline="0" noProof="0">
                <a:ln>
                  <a:noFill/>
                </a:ln>
                <a:solidFill>
                  <a:srgbClr val="7FBF58"/>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症候群</a:t>
            </a:r>
            <a:endParaRPr kumimoji="0" lang="ja-JP" altLang="en-US" sz="2800" b="1" i="0" u="none" strike="noStrike" kern="1200" cap="none" spc="0" normalizeH="0" baseline="0" noProof="0">
              <a:ln>
                <a:noFill/>
              </a:ln>
              <a:solidFill>
                <a:srgbClr val="7FBF58"/>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26" name="テキスト ボックス 25">
            <a:extLst>
              <a:ext uri="{FF2B5EF4-FFF2-40B4-BE49-F238E27FC236}">
                <a16:creationId xmlns:a16="http://schemas.microsoft.com/office/drawing/2014/main" id="{FEA07CF9-3EAB-8AAC-A9E4-2A40D1331D16}"/>
              </a:ext>
            </a:extLst>
          </p:cNvPr>
          <p:cNvSpPr txBox="1"/>
          <p:nvPr/>
        </p:nvSpPr>
        <p:spPr>
          <a:xfrm>
            <a:off x="7546040" y="2425060"/>
            <a:ext cx="1550459"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先天性の目の病気</a:t>
            </a:r>
          </a:p>
        </p:txBody>
      </p:sp>
      <p:sp>
        <p:nvSpPr>
          <p:cNvPr id="27" name="テキスト ボックス 26">
            <a:extLst>
              <a:ext uri="{FF2B5EF4-FFF2-40B4-BE49-F238E27FC236}">
                <a16:creationId xmlns:a16="http://schemas.microsoft.com/office/drawing/2014/main" id="{5F2FA168-5419-775F-E0E2-3066CB80D9DE}"/>
              </a:ext>
            </a:extLst>
          </p:cNvPr>
          <p:cNvSpPr txBox="1"/>
          <p:nvPr/>
        </p:nvSpPr>
        <p:spPr>
          <a:xfrm>
            <a:off x="7488889" y="2655004"/>
            <a:ext cx="1121365"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・白内障</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・網膜症</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・緑内障 など</a:t>
            </a:r>
          </a:p>
        </p:txBody>
      </p:sp>
      <p:sp>
        <p:nvSpPr>
          <p:cNvPr id="28" name="テキスト ボックス 27">
            <a:extLst>
              <a:ext uri="{FF2B5EF4-FFF2-40B4-BE49-F238E27FC236}">
                <a16:creationId xmlns:a16="http://schemas.microsoft.com/office/drawing/2014/main" id="{696C0D46-FCB2-2392-4BE0-A75310CA555C}"/>
              </a:ext>
            </a:extLst>
          </p:cNvPr>
          <p:cNvSpPr txBox="1"/>
          <p:nvPr/>
        </p:nvSpPr>
        <p:spPr>
          <a:xfrm>
            <a:off x="7922745" y="3472340"/>
            <a:ext cx="1743942"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先天性の心臓の病気</a:t>
            </a:r>
          </a:p>
        </p:txBody>
      </p:sp>
      <p:sp>
        <p:nvSpPr>
          <p:cNvPr id="29" name="テキスト ボックス 28">
            <a:extLst>
              <a:ext uri="{FF2B5EF4-FFF2-40B4-BE49-F238E27FC236}">
                <a16:creationId xmlns:a16="http://schemas.microsoft.com/office/drawing/2014/main" id="{F43A7887-0DCE-480C-FCDC-945385C78F85}"/>
              </a:ext>
            </a:extLst>
          </p:cNvPr>
          <p:cNvSpPr txBox="1"/>
          <p:nvPr/>
        </p:nvSpPr>
        <p:spPr>
          <a:xfrm>
            <a:off x="7900100" y="3747752"/>
            <a:ext cx="1521060" cy="24622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latin typeface="Rounded Mplus 1c" panose="020B0502020203020207" pitchFamily="34" charset="-128"/>
                <a:ea typeface="Rounded Mplus 1c"/>
                <a:cs typeface="Rounded Mplus 1c" panose="020B0502020203020207" pitchFamily="34" charset="-128"/>
              </a:rPr>
              <a:t>・動脈管開存症　など</a:t>
            </a:r>
            <a:endParaRPr kumimoji="1" lang="ja-JP" altLang="en-US" sz="10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30" name="テキスト ボックス 29">
            <a:extLst>
              <a:ext uri="{FF2B5EF4-FFF2-40B4-BE49-F238E27FC236}">
                <a16:creationId xmlns:a16="http://schemas.microsoft.com/office/drawing/2014/main" id="{5F36C72C-415A-5DAA-590C-F6B6931D70AE}"/>
              </a:ext>
            </a:extLst>
          </p:cNvPr>
          <p:cNvSpPr txBox="1"/>
          <p:nvPr/>
        </p:nvSpPr>
        <p:spPr>
          <a:xfrm>
            <a:off x="5002765" y="4069481"/>
            <a:ext cx="1550459"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先天性の耳の病気</a:t>
            </a:r>
          </a:p>
        </p:txBody>
      </p:sp>
      <p:sp>
        <p:nvSpPr>
          <p:cNvPr id="31" name="テキスト ボックス 30">
            <a:extLst>
              <a:ext uri="{FF2B5EF4-FFF2-40B4-BE49-F238E27FC236}">
                <a16:creationId xmlns:a16="http://schemas.microsoft.com/office/drawing/2014/main" id="{2ADBA804-8029-D884-81E8-00E235FD64DE}"/>
              </a:ext>
            </a:extLst>
          </p:cNvPr>
          <p:cNvSpPr txBox="1"/>
          <p:nvPr/>
        </p:nvSpPr>
        <p:spPr>
          <a:xfrm>
            <a:off x="4945615" y="4285525"/>
            <a:ext cx="58354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・難聴</a:t>
            </a:r>
          </a:p>
        </p:txBody>
      </p:sp>
      <p:sp>
        <p:nvSpPr>
          <p:cNvPr id="32" name="テキスト ボックス 31">
            <a:extLst>
              <a:ext uri="{FF2B5EF4-FFF2-40B4-BE49-F238E27FC236}">
                <a16:creationId xmlns:a16="http://schemas.microsoft.com/office/drawing/2014/main" id="{8CFEAF0A-9C72-2913-035D-5BD41F244E7C}"/>
              </a:ext>
            </a:extLst>
          </p:cNvPr>
          <p:cNvSpPr txBox="1"/>
          <p:nvPr/>
        </p:nvSpPr>
        <p:spPr>
          <a:xfrm>
            <a:off x="5529161" y="5801592"/>
            <a:ext cx="1959729"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低出生体重</a:t>
            </a:r>
            <a:r>
              <a:rPr kumimoji="1" lang="ja-JP" altLang="en-US" sz="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（小さく生まれる）</a:t>
            </a:r>
          </a:p>
        </p:txBody>
      </p:sp>
      <p:sp>
        <p:nvSpPr>
          <p:cNvPr id="33" name="テキスト ボックス 32">
            <a:extLst>
              <a:ext uri="{FF2B5EF4-FFF2-40B4-BE49-F238E27FC236}">
                <a16:creationId xmlns:a16="http://schemas.microsoft.com/office/drawing/2014/main" id="{CEB39730-07EE-D862-F4C8-90BAA11354DB}"/>
              </a:ext>
            </a:extLst>
          </p:cNvPr>
          <p:cNvSpPr txBox="1"/>
          <p:nvPr/>
        </p:nvSpPr>
        <p:spPr>
          <a:xfrm>
            <a:off x="5529160" y="5991756"/>
            <a:ext cx="1913040"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3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血小板減少性紫斑病</a:t>
            </a:r>
            <a:r>
              <a:rPr kumimoji="1" lang="ja-JP" altLang="en-US" sz="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など</a:t>
            </a:r>
          </a:p>
        </p:txBody>
      </p:sp>
      <p:sp>
        <p:nvSpPr>
          <p:cNvPr id="37" name="テキスト ボックス 36">
            <a:extLst>
              <a:ext uri="{FF2B5EF4-FFF2-40B4-BE49-F238E27FC236}">
                <a16:creationId xmlns:a16="http://schemas.microsoft.com/office/drawing/2014/main" id="{8616506D-1706-5649-DA98-D86C1574C2EB}"/>
              </a:ext>
            </a:extLst>
          </p:cNvPr>
          <p:cNvSpPr txBox="1"/>
          <p:nvPr/>
        </p:nvSpPr>
        <p:spPr>
          <a:xfrm>
            <a:off x="915588" y="2086701"/>
            <a:ext cx="3912051" cy="1349985"/>
          </a:xfrm>
          <a:prstGeom prst="rect">
            <a:avLst/>
          </a:prstGeom>
          <a:noFill/>
        </p:spPr>
        <p:txBody>
          <a:bodyPr wrap="square">
            <a:spAutoFit/>
          </a:bodyPr>
          <a:lstStyle/>
          <a:p>
            <a:pPr marL="0" marR="0" lvl="0" indent="0" algn="l" defTabSz="457200" rtl="0" eaLnBrk="1" fontAlgn="auto" latinLnBrk="0" hangingPunct="1">
              <a:lnSpc>
                <a:spcPts val="2000"/>
              </a:lnSpc>
              <a:spcBef>
                <a:spcPts val="60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●妊娠中（とくに妊娠初期）の</a:t>
            </a:r>
          </a:p>
          <a:p>
            <a:pPr marL="0" marR="0" lvl="0" indent="0" algn="l" defTabSz="457200" rtl="0" eaLnBrk="1" fontAlgn="auto" latinLnBrk="0" hangingPunct="1">
              <a:lnSpc>
                <a:spcPts val="2000"/>
              </a:lnSpc>
              <a:spcBef>
                <a:spcPts val="60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女性が風しんに感染すると</a:t>
            </a:r>
          </a:p>
          <a:p>
            <a:pPr marL="0" marR="0" lvl="0" indent="0" algn="l" defTabSz="457200" rtl="0" eaLnBrk="1" fontAlgn="auto" latinLnBrk="0" hangingPunct="1">
              <a:lnSpc>
                <a:spcPts val="2000"/>
              </a:lnSpc>
              <a:spcBef>
                <a:spcPts val="60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赤ちゃんに先天性風しん症候群が</a:t>
            </a:r>
          </a:p>
          <a:p>
            <a:pPr marL="0" marR="0" lvl="0" indent="0" algn="l" defTabSz="457200" rtl="0" eaLnBrk="1" fontAlgn="auto" latinLnBrk="0" hangingPunct="1">
              <a:lnSpc>
                <a:spcPts val="2000"/>
              </a:lnSpc>
              <a:spcBef>
                <a:spcPts val="60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おこる可能性がある</a:t>
            </a:r>
          </a:p>
        </p:txBody>
      </p:sp>
      <p:sp>
        <p:nvSpPr>
          <p:cNvPr id="2" name="テキスト ボックス 10">
            <a:extLst>
              <a:ext uri="{FF2B5EF4-FFF2-40B4-BE49-F238E27FC236}">
                <a16:creationId xmlns:a16="http://schemas.microsoft.com/office/drawing/2014/main" id="{8DD7E35F-FA03-3C31-C976-5D42CE06AC50}"/>
              </a:ext>
            </a:extLst>
          </p:cNvPr>
          <p:cNvSpPr txBox="1"/>
          <p:nvPr/>
        </p:nvSpPr>
        <p:spPr>
          <a:xfrm>
            <a:off x="851253" y="3880495"/>
            <a:ext cx="3760822" cy="68236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ts val="2000"/>
              </a:lnSpc>
              <a:spcBef>
                <a:spcPts val="60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●感染する時期が早いほど</a:t>
            </a:r>
          </a:p>
          <a:p>
            <a:pPr marL="0" marR="0" lvl="0" indent="0" algn="l" defTabSz="457200" rtl="0" eaLnBrk="1" fontAlgn="auto" latinLnBrk="0" hangingPunct="1">
              <a:lnSpc>
                <a:spcPts val="2000"/>
              </a:lnSpc>
              <a:spcBef>
                <a:spcPts val="60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赤ちゃんの症状が重篤になる</a:t>
            </a:r>
          </a:p>
        </p:txBody>
      </p:sp>
      <p:pic>
        <p:nvPicPr>
          <p:cNvPr id="9" name="図 8">
            <a:extLst>
              <a:ext uri="{FF2B5EF4-FFF2-40B4-BE49-F238E27FC236}">
                <a16:creationId xmlns:a16="http://schemas.microsoft.com/office/drawing/2014/main" id="{2170ED4E-15FA-AA0F-2AF7-52B09D118B5A}"/>
              </a:ext>
            </a:extLst>
          </p:cNvPr>
          <p:cNvPicPr>
            <a:picLocks noChangeAspect="1"/>
          </p:cNvPicPr>
          <p:nvPr/>
        </p:nvPicPr>
        <p:blipFill>
          <a:blip r:embed="rId7"/>
          <a:stretch>
            <a:fillRect/>
          </a:stretch>
        </p:blipFill>
        <p:spPr>
          <a:xfrm>
            <a:off x="9502587" y="564963"/>
            <a:ext cx="650917" cy="260547"/>
          </a:xfrm>
          <a:prstGeom prst="rect">
            <a:avLst/>
          </a:prstGeom>
        </p:spPr>
      </p:pic>
    </p:spTree>
    <p:extLst>
      <p:ext uri="{BB962C8B-B14F-4D97-AF65-F5344CB8AC3E}">
        <p14:creationId xmlns:p14="http://schemas.microsoft.com/office/powerpoint/2010/main" val="23269461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図形, 正方形&#10;&#10;AI 生成コンテンツは誤りを含む可能性があります。">
            <a:extLst>
              <a:ext uri="{FF2B5EF4-FFF2-40B4-BE49-F238E27FC236}">
                <a16:creationId xmlns:a16="http://schemas.microsoft.com/office/drawing/2014/main" id="{B0006B3B-A4AF-B955-B97B-CF4A301711F6}"/>
              </a:ext>
            </a:extLst>
          </p:cNvPr>
          <p:cNvPicPr>
            <a:picLocks noGrp="1" noRot="1" noChangeAspect="1" noMove="1" noResize="1" noEditPoints="1" noAdjustHandles="1" noChangeArrowheads="1" noChangeShapeType="1" noCrop="1"/>
          </p:cNvPicPr>
          <p:nvPr/>
        </p:nvPicPr>
        <p:blipFill>
          <a:blip r:embed="rId3"/>
          <a:stretch>
            <a:fillRect/>
          </a:stretch>
        </p:blipFill>
        <p:spPr>
          <a:xfrm>
            <a:off x="0" y="-1730"/>
            <a:ext cx="10677364" cy="7563133"/>
          </a:xfrm>
          <a:prstGeom prst="rect">
            <a:avLst/>
          </a:prstGeom>
        </p:spPr>
      </p:pic>
      <p:pic>
        <p:nvPicPr>
          <p:cNvPr id="7" name="図 6" descr="グラフィカル ユーザー インターフェイス, アプリケーション&#10;&#10;AI 生成コンテンツは誤りを含む可能性があります。">
            <a:extLst>
              <a:ext uri="{FF2B5EF4-FFF2-40B4-BE49-F238E27FC236}">
                <a16:creationId xmlns:a16="http://schemas.microsoft.com/office/drawing/2014/main" id="{70C2536F-1331-8475-6F69-5C18022A39C3}"/>
              </a:ext>
            </a:extLst>
          </p:cNvPr>
          <p:cNvPicPr>
            <a:picLocks noChangeAspect="1"/>
          </p:cNvPicPr>
          <p:nvPr/>
        </p:nvPicPr>
        <p:blipFill>
          <a:blip r:embed="rId4"/>
          <a:srcRect b="13531"/>
          <a:stretch>
            <a:fillRect/>
          </a:stretch>
        </p:blipFill>
        <p:spPr>
          <a:xfrm>
            <a:off x="739080" y="1664508"/>
            <a:ext cx="9213647" cy="4452514"/>
          </a:xfrm>
          <a:prstGeom prst="rect">
            <a:avLst/>
          </a:prstGeom>
        </p:spPr>
      </p:pic>
      <p:sp>
        <p:nvSpPr>
          <p:cNvPr id="8" name="テキスト ボックス 7">
            <a:extLst>
              <a:ext uri="{FF2B5EF4-FFF2-40B4-BE49-F238E27FC236}">
                <a16:creationId xmlns:a16="http://schemas.microsoft.com/office/drawing/2014/main" id="{A6DF53AB-46AF-5D2F-4C64-7EBB31464723}"/>
              </a:ext>
            </a:extLst>
          </p:cNvPr>
          <p:cNvSpPr txBox="1"/>
          <p:nvPr/>
        </p:nvSpPr>
        <p:spPr>
          <a:xfrm>
            <a:off x="3814465" y="899415"/>
            <a:ext cx="3062876"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7FBF58"/>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風しんワクチン</a:t>
            </a:r>
          </a:p>
        </p:txBody>
      </p:sp>
      <p:sp>
        <p:nvSpPr>
          <p:cNvPr id="9" name="テキスト ボックス 8">
            <a:extLst>
              <a:ext uri="{FF2B5EF4-FFF2-40B4-BE49-F238E27FC236}">
                <a16:creationId xmlns:a16="http://schemas.microsoft.com/office/drawing/2014/main" id="{1BEBB431-2AE4-73F1-D2F5-7E57359F1B83}"/>
              </a:ext>
            </a:extLst>
          </p:cNvPr>
          <p:cNvSpPr txBox="1"/>
          <p:nvPr/>
        </p:nvSpPr>
        <p:spPr>
          <a:xfrm>
            <a:off x="1104404" y="1959802"/>
            <a:ext cx="568828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●幼少期に罹患したかどうかを両親に確認しよう！</a:t>
            </a:r>
          </a:p>
        </p:txBody>
      </p:sp>
      <p:sp>
        <p:nvSpPr>
          <p:cNvPr id="10" name="テキスト ボックス 9">
            <a:extLst>
              <a:ext uri="{FF2B5EF4-FFF2-40B4-BE49-F238E27FC236}">
                <a16:creationId xmlns:a16="http://schemas.microsoft.com/office/drawing/2014/main" id="{0DD79FE8-52A6-B07C-8D59-B547B2664545}"/>
              </a:ext>
            </a:extLst>
          </p:cNvPr>
          <p:cNvSpPr txBox="1"/>
          <p:nvPr/>
        </p:nvSpPr>
        <p:spPr>
          <a:xfrm>
            <a:off x="1104403" y="2681516"/>
            <a:ext cx="568828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●自分のワクチン接種歴を確認しよう！</a:t>
            </a:r>
          </a:p>
        </p:txBody>
      </p:sp>
      <p:sp>
        <p:nvSpPr>
          <p:cNvPr id="11" name="テキスト ボックス 10">
            <a:extLst>
              <a:ext uri="{FF2B5EF4-FFF2-40B4-BE49-F238E27FC236}">
                <a16:creationId xmlns:a16="http://schemas.microsoft.com/office/drawing/2014/main" id="{C3AE7812-54BD-0FD4-5FC5-98BFB1B59BAC}"/>
              </a:ext>
            </a:extLst>
          </p:cNvPr>
          <p:cNvSpPr txBox="1"/>
          <p:nvPr/>
        </p:nvSpPr>
        <p:spPr>
          <a:xfrm>
            <a:off x="1955499" y="3163153"/>
            <a:ext cx="7285483"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1990</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年</a:t>
            </a: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3</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月以前に生まれた男女　風しんワクチンを</a:t>
            </a: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1</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回しか接種していない</a:t>
            </a:r>
          </a:p>
        </p:txBody>
      </p:sp>
      <p:sp>
        <p:nvSpPr>
          <p:cNvPr id="12" name="テキスト ボックス 11">
            <a:extLst>
              <a:ext uri="{FF2B5EF4-FFF2-40B4-BE49-F238E27FC236}">
                <a16:creationId xmlns:a16="http://schemas.microsoft.com/office/drawing/2014/main" id="{9643C266-53F7-CCFC-48FA-222F74445009}"/>
              </a:ext>
            </a:extLst>
          </p:cNvPr>
          <p:cNvSpPr txBox="1"/>
          <p:nvPr/>
        </p:nvSpPr>
        <p:spPr>
          <a:xfrm>
            <a:off x="1955499" y="3941839"/>
            <a:ext cx="7008392"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1962</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年</a:t>
            </a: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3</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月以前に生まれた女性　風しんワクチンを</a:t>
            </a: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1</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回も接種していない</a:t>
            </a:r>
          </a:p>
        </p:txBody>
      </p:sp>
      <p:sp>
        <p:nvSpPr>
          <p:cNvPr id="13" name="テキスト ボックス 12">
            <a:extLst>
              <a:ext uri="{FF2B5EF4-FFF2-40B4-BE49-F238E27FC236}">
                <a16:creationId xmlns:a16="http://schemas.microsoft.com/office/drawing/2014/main" id="{C2442995-4A29-9346-4B2A-4A4DB68D28FF}"/>
              </a:ext>
            </a:extLst>
          </p:cNvPr>
          <p:cNvSpPr txBox="1"/>
          <p:nvPr/>
        </p:nvSpPr>
        <p:spPr>
          <a:xfrm>
            <a:off x="1955499" y="3552496"/>
            <a:ext cx="711922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1979</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年</a:t>
            </a: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3</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月以前に生まれた男性　風しんワクチンを</a:t>
            </a: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1</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回も接種していない</a:t>
            </a:r>
          </a:p>
        </p:txBody>
      </p:sp>
      <p:sp>
        <p:nvSpPr>
          <p:cNvPr id="14" name="テキスト ボックス 13">
            <a:extLst>
              <a:ext uri="{FF2B5EF4-FFF2-40B4-BE49-F238E27FC236}">
                <a16:creationId xmlns:a16="http://schemas.microsoft.com/office/drawing/2014/main" id="{532FD5EB-A3EB-6456-AAAF-04A218264BB7}"/>
              </a:ext>
            </a:extLst>
          </p:cNvPr>
          <p:cNvSpPr txBox="1"/>
          <p:nvPr/>
        </p:nvSpPr>
        <p:spPr>
          <a:xfrm>
            <a:off x="1083653" y="4873956"/>
            <a:ext cx="8524506" cy="961930"/>
          </a:xfrm>
          <a:prstGeom prst="rect">
            <a:avLst/>
          </a:prstGeom>
          <a:noFill/>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●麻しん・風しんワクチンの</a:t>
            </a: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1</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回接種後の抗体保有率は約</a:t>
            </a: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95%</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a:t>
            </a: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2</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回接種後は</a:t>
            </a: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99%</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。国内で　         　　　　　　　　　　　　　　　</a:t>
            </a: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発生した先天性風しん症候群は、風しんワクチン接種が</a:t>
            </a: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1</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回のみの母体が含まれており、</a:t>
            </a:r>
            <a:endPar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ワクチン接種は必ず</a:t>
            </a: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2</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回必要　</a:t>
            </a:r>
          </a:p>
        </p:txBody>
      </p:sp>
      <p:sp>
        <p:nvSpPr>
          <p:cNvPr id="16" name="テキスト ボックス 15">
            <a:extLst>
              <a:ext uri="{FF2B5EF4-FFF2-40B4-BE49-F238E27FC236}">
                <a16:creationId xmlns:a16="http://schemas.microsoft.com/office/drawing/2014/main" id="{5A6F799B-72D7-94AA-6463-3349804594CF}"/>
              </a:ext>
            </a:extLst>
          </p:cNvPr>
          <p:cNvSpPr txBox="1"/>
          <p:nvPr/>
        </p:nvSpPr>
        <p:spPr>
          <a:xfrm>
            <a:off x="7705392" y="5605344"/>
            <a:ext cx="2061836"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国立感染症研究所ホームページより</a:t>
            </a:r>
          </a:p>
        </p:txBody>
      </p:sp>
      <p:pic>
        <p:nvPicPr>
          <p:cNvPr id="3" name="図 2">
            <a:extLst>
              <a:ext uri="{FF2B5EF4-FFF2-40B4-BE49-F238E27FC236}">
                <a16:creationId xmlns:a16="http://schemas.microsoft.com/office/drawing/2014/main" id="{BBAB9393-BC18-03DB-D687-8F37081CD6E7}"/>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5800202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F4BD4-C98F-AD19-C94B-B81FCEA8B809}"/>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21BD87E-394D-BEB0-A73E-39E1463CAEA6}"/>
              </a:ext>
            </a:extLst>
          </p:cNvPr>
          <p:cNvPicPr>
            <a:picLocks noChangeAspect="1"/>
          </p:cNvPicPr>
          <p:nvPr/>
        </p:nvPicPr>
        <p:blipFill>
          <a:blip r:embed="rId2">
            <a:clrChange>
              <a:clrFrom>
                <a:srgbClr val="FFFFFF"/>
              </a:clrFrom>
              <a:clrTo>
                <a:srgbClr val="FFFFFF">
                  <a:alpha val="0"/>
                </a:srgbClr>
              </a:clrTo>
            </a:clrChange>
          </a:blip>
          <a:srcRect l="18354" t="60638" r="17612" b="25942"/>
          <a:stretch>
            <a:fillRect/>
          </a:stretch>
        </p:blipFill>
        <p:spPr>
          <a:xfrm>
            <a:off x="1433848" y="714171"/>
            <a:ext cx="7975624" cy="984886"/>
          </a:xfrm>
          <a:prstGeom prst="rect">
            <a:avLst/>
          </a:prstGeom>
          <a:solidFill>
            <a:schemeClr val="bg1"/>
          </a:solidFill>
        </p:spPr>
      </p:pic>
      <p:sp>
        <p:nvSpPr>
          <p:cNvPr id="3" name="テキスト ボックス 2">
            <a:extLst>
              <a:ext uri="{FF2B5EF4-FFF2-40B4-BE49-F238E27FC236}">
                <a16:creationId xmlns:a16="http://schemas.microsoft.com/office/drawing/2014/main" id="{13154D6E-89F2-2A5A-4CD2-437BB78C028B}"/>
              </a:ext>
            </a:extLst>
          </p:cNvPr>
          <p:cNvSpPr txBox="1"/>
          <p:nvPr/>
        </p:nvSpPr>
        <p:spPr>
          <a:xfrm>
            <a:off x="2141028" y="914226"/>
            <a:ext cx="631157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236B0C"/>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検査やワクチンについて考えよう</a:t>
            </a:r>
          </a:p>
        </p:txBody>
      </p:sp>
      <p:sp>
        <p:nvSpPr>
          <p:cNvPr id="4" name="テキスト ボックス 3">
            <a:extLst>
              <a:ext uri="{FF2B5EF4-FFF2-40B4-BE49-F238E27FC236}">
                <a16:creationId xmlns:a16="http://schemas.microsoft.com/office/drawing/2014/main" id="{DD769CD6-77C6-ECD7-7ACA-6FF225C95F87}"/>
              </a:ext>
            </a:extLst>
          </p:cNvPr>
          <p:cNvSpPr txBox="1"/>
          <p:nvPr/>
        </p:nvSpPr>
        <p:spPr>
          <a:xfrm>
            <a:off x="1616940" y="2168187"/>
            <a:ext cx="8039678" cy="9848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感染症から自分を守ります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a:t>
            </a: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□感染症予防のためにコンドームをつけます </a:t>
            </a:r>
            <a:r>
              <a:rPr kumimoji="0" lang="en-US" altLang="ja-JP"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a:t>
            </a: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a:t>
            </a:r>
            <a:endParaRPr kumimoji="0" lang="en-US" altLang="ja-JP"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a:cs typeface="Rounded Mplus 1c" panose="020B0502020203020207" pitchFamily="34" charset="-128"/>
              </a:rPr>
              <a:t>　　　 □自分もパートナーも性感染症のチェックを受けます）</a:t>
            </a:r>
            <a:endPar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5" name="テキスト ボックス 4">
            <a:extLst>
              <a:ext uri="{FF2B5EF4-FFF2-40B4-BE49-F238E27FC236}">
                <a16:creationId xmlns:a16="http://schemas.microsoft.com/office/drawing/2014/main" id="{C3ED2B49-EDAE-DFC4-7CA7-062AA2BB1BFA}"/>
              </a:ext>
            </a:extLst>
          </p:cNvPr>
          <p:cNvSpPr txBox="1"/>
          <p:nvPr/>
        </p:nvSpPr>
        <p:spPr>
          <a:xfrm>
            <a:off x="1590787" y="3506677"/>
            <a:ext cx="714012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避妊を知ります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9" name="テキスト ボックス 8">
            <a:extLst>
              <a:ext uri="{FF2B5EF4-FFF2-40B4-BE49-F238E27FC236}">
                <a16:creationId xmlns:a16="http://schemas.microsoft.com/office/drawing/2014/main" id="{3283E9A3-CC93-3116-9551-B21EFCF2D79A}"/>
              </a:ext>
            </a:extLst>
          </p:cNvPr>
          <p:cNvSpPr txBox="1"/>
          <p:nvPr/>
        </p:nvSpPr>
        <p:spPr>
          <a:xfrm>
            <a:off x="1616940" y="4297170"/>
            <a:ext cx="786996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妊娠する前にワクチンの接種を考えます</a:t>
            </a:r>
            <a:endParaRPr kumimoji="0" lang="ja-JP" altLang="en-US" sz="15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10" name="テキスト ボックス 9">
            <a:extLst>
              <a:ext uri="{FF2B5EF4-FFF2-40B4-BE49-F238E27FC236}">
                <a16:creationId xmlns:a16="http://schemas.microsoft.com/office/drawing/2014/main" id="{A833C9D8-CF27-4044-5482-F86F6F36F4C3}"/>
              </a:ext>
            </a:extLst>
          </p:cNvPr>
          <p:cNvSpPr txBox="1"/>
          <p:nvPr/>
        </p:nvSpPr>
        <p:spPr>
          <a:xfrm>
            <a:off x="1616940" y="5087663"/>
            <a:ext cx="714012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がんのチェックをします</a:t>
            </a:r>
            <a:endParaRPr kumimoji="0" lang="en-US" altLang="ja-JP" sz="2800" b="1" i="0" u="none" strike="noStrike" kern="1200" cap="none" spc="0" normalizeH="0" baseline="0" noProof="0">
              <a:ln>
                <a:noFill/>
              </a:ln>
              <a:solidFill>
                <a:srgbClr val="4EA72E">
                  <a:lumMod val="75000"/>
                </a:srgbClr>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pic>
        <p:nvPicPr>
          <p:cNvPr id="6" name="図 5">
            <a:extLst>
              <a:ext uri="{FF2B5EF4-FFF2-40B4-BE49-F238E27FC236}">
                <a16:creationId xmlns:a16="http://schemas.microsoft.com/office/drawing/2014/main" id="{AA8AB895-E6F6-3BF1-93CB-7C8FFF4BADFC}"/>
              </a:ext>
            </a:extLst>
          </p:cNvPr>
          <p:cNvPicPr>
            <a:picLocks noChangeAspect="1"/>
          </p:cNvPicPr>
          <p:nvPr/>
        </p:nvPicPr>
        <p:blipFill>
          <a:blip r:embed="rId3"/>
          <a:stretch>
            <a:fillRect/>
          </a:stretch>
        </p:blipFill>
        <p:spPr>
          <a:xfrm>
            <a:off x="1737903" y="5173995"/>
            <a:ext cx="393700" cy="330200"/>
          </a:xfrm>
          <a:prstGeom prst="rect">
            <a:avLst/>
          </a:prstGeom>
        </p:spPr>
      </p:pic>
      <p:pic>
        <p:nvPicPr>
          <p:cNvPr id="8" name="図 7">
            <a:extLst>
              <a:ext uri="{FF2B5EF4-FFF2-40B4-BE49-F238E27FC236}">
                <a16:creationId xmlns:a16="http://schemas.microsoft.com/office/drawing/2014/main" id="{C5300F0C-99A9-B1B5-B5A3-82CBC7233A94}"/>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2363133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4DD45-05F3-552C-A430-46AE02A20E16}"/>
            </a:ext>
          </a:extLst>
        </p:cNvPr>
        <p:cNvGrpSpPr/>
        <p:nvPr/>
      </p:nvGrpSpPr>
      <p:grpSpPr>
        <a:xfrm>
          <a:off x="0" y="0"/>
          <a:ext cx="0" cy="0"/>
          <a:chOff x="0" y="0"/>
          <a:chExt cx="0" cy="0"/>
        </a:xfrm>
      </p:grpSpPr>
      <p:pic>
        <p:nvPicPr>
          <p:cNvPr id="16" name="図 15" descr="ダイアグラム&#10;&#10;AI 生成コンテンツは誤りを含む可能性があります。">
            <a:extLst>
              <a:ext uri="{FF2B5EF4-FFF2-40B4-BE49-F238E27FC236}">
                <a16:creationId xmlns:a16="http://schemas.microsoft.com/office/drawing/2014/main" id="{5F118E27-1A66-3B44-4870-3EA2E292BBD5}"/>
              </a:ext>
            </a:extLst>
          </p:cNvPr>
          <p:cNvPicPr>
            <a:picLocks noChangeAspect="1"/>
          </p:cNvPicPr>
          <p:nvPr/>
        </p:nvPicPr>
        <p:blipFill>
          <a:blip r:embed="rId3"/>
          <a:stretch>
            <a:fillRect/>
          </a:stretch>
        </p:blipFill>
        <p:spPr>
          <a:xfrm>
            <a:off x="647726" y="1603170"/>
            <a:ext cx="9507541" cy="5366536"/>
          </a:xfrm>
          <a:prstGeom prst="rect">
            <a:avLst/>
          </a:prstGeom>
        </p:spPr>
      </p:pic>
      <p:pic>
        <p:nvPicPr>
          <p:cNvPr id="12" name="図 11" descr="図形, 正方形&#10;&#10;AI 生成コンテンツは誤りを含む可能性があります。">
            <a:extLst>
              <a:ext uri="{FF2B5EF4-FFF2-40B4-BE49-F238E27FC236}">
                <a16:creationId xmlns:a16="http://schemas.microsoft.com/office/drawing/2014/main" id="{95076272-2F01-A1B9-36FD-624A53EE6E9A}"/>
              </a:ext>
            </a:extLst>
          </p:cNvPr>
          <p:cNvPicPr>
            <a:picLocks noChangeAspect="1"/>
          </p:cNvPicPr>
          <p:nvPr/>
        </p:nvPicPr>
        <p:blipFill>
          <a:blip r:embed="rId4"/>
          <a:stretch>
            <a:fillRect/>
          </a:stretch>
        </p:blipFill>
        <p:spPr>
          <a:xfrm>
            <a:off x="-1" y="0"/>
            <a:ext cx="10691813" cy="7563133"/>
          </a:xfrm>
          <a:prstGeom prst="rect">
            <a:avLst/>
          </a:prstGeom>
        </p:spPr>
      </p:pic>
      <p:sp>
        <p:nvSpPr>
          <p:cNvPr id="10" name="テキスト ボックス 9">
            <a:extLst>
              <a:ext uri="{FF2B5EF4-FFF2-40B4-BE49-F238E27FC236}">
                <a16:creationId xmlns:a16="http://schemas.microsoft.com/office/drawing/2014/main" id="{6F8E3354-510F-90AF-6F36-0504729993F6}"/>
              </a:ext>
            </a:extLst>
          </p:cNvPr>
          <p:cNvSpPr txBox="1"/>
          <p:nvPr/>
        </p:nvSpPr>
        <p:spPr>
          <a:xfrm>
            <a:off x="4305718" y="6602472"/>
            <a:ext cx="5195106"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国立がん研究センターがん情報サービス「がん統計」（全国がん登録　</a:t>
            </a:r>
            <a:r>
              <a:rPr kumimoji="1" lang="en-US" altLang="ja-JP" sz="9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2021</a:t>
            </a:r>
            <a:r>
              <a:rPr kumimoji="1" lang="ja-JP" altLang="en-US" sz="9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年）</a:t>
            </a:r>
          </a:p>
        </p:txBody>
      </p:sp>
      <p:pic>
        <p:nvPicPr>
          <p:cNvPr id="8" name="図 7" descr="グラフ&#10;&#10;AI 生成コンテンツは誤りを含む可能性があります。">
            <a:extLst>
              <a:ext uri="{FF2B5EF4-FFF2-40B4-BE49-F238E27FC236}">
                <a16:creationId xmlns:a16="http://schemas.microsoft.com/office/drawing/2014/main" id="{32B17F6F-A29F-AC9C-5DCA-E41FDF069D5B}"/>
              </a:ext>
            </a:extLst>
          </p:cNvPr>
          <p:cNvPicPr>
            <a:picLocks noChangeAspect="1"/>
          </p:cNvPicPr>
          <p:nvPr/>
        </p:nvPicPr>
        <p:blipFill>
          <a:blip r:embed="rId5"/>
          <a:stretch>
            <a:fillRect/>
          </a:stretch>
        </p:blipFill>
        <p:spPr>
          <a:xfrm>
            <a:off x="796584" y="1479999"/>
            <a:ext cx="9098644" cy="5149708"/>
          </a:xfrm>
          <a:prstGeom prst="rect">
            <a:avLst/>
          </a:prstGeom>
        </p:spPr>
      </p:pic>
      <p:sp>
        <p:nvSpPr>
          <p:cNvPr id="3" name="テキスト ボックス 2">
            <a:extLst>
              <a:ext uri="{FF2B5EF4-FFF2-40B4-BE49-F238E27FC236}">
                <a16:creationId xmlns:a16="http://schemas.microsoft.com/office/drawing/2014/main" id="{954EB0CC-F431-3A96-106A-52DAE93E1CDD}"/>
              </a:ext>
            </a:extLst>
          </p:cNvPr>
          <p:cNvSpPr txBox="1"/>
          <p:nvPr/>
        </p:nvSpPr>
        <p:spPr>
          <a:xfrm>
            <a:off x="1341288" y="899534"/>
            <a:ext cx="800923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7FBF58"/>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年齢階級別がん罹患率</a:t>
            </a:r>
          </a:p>
        </p:txBody>
      </p:sp>
      <p:sp>
        <p:nvSpPr>
          <p:cNvPr id="2" name="正方形/長方形 1">
            <a:extLst>
              <a:ext uri="{FF2B5EF4-FFF2-40B4-BE49-F238E27FC236}">
                <a16:creationId xmlns:a16="http://schemas.microsoft.com/office/drawing/2014/main" id="{42A16DF8-476E-5797-6113-73128AB38048}"/>
              </a:ext>
            </a:extLst>
          </p:cNvPr>
          <p:cNvSpPr/>
          <p:nvPr/>
        </p:nvSpPr>
        <p:spPr>
          <a:xfrm>
            <a:off x="4692580" y="1858945"/>
            <a:ext cx="1708220" cy="230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CAB82FEA-49F7-2D91-6151-ACDCAAE5C32C}"/>
              </a:ext>
            </a:extLst>
          </p:cNvPr>
          <p:cNvSpPr txBox="1"/>
          <p:nvPr/>
        </p:nvSpPr>
        <p:spPr>
          <a:xfrm>
            <a:off x="1410778" y="1868018"/>
            <a:ext cx="1794646"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人口</a:t>
            </a:r>
            <a:r>
              <a:rPr kumimoji="0" lang="en-US" altLang="ja-JP"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10</a:t>
            </a: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万対、部位別</a:t>
            </a:r>
          </a:p>
        </p:txBody>
      </p:sp>
      <p:sp>
        <p:nvSpPr>
          <p:cNvPr id="5" name="テキスト ボックス 4">
            <a:extLst>
              <a:ext uri="{FF2B5EF4-FFF2-40B4-BE49-F238E27FC236}">
                <a16:creationId xmlns:a16="http://schemas.microsoft.com/office/drawing/2014/main" id="{D9F7440D-4BC0-93FF-6F31-29FFDAEF1C82}"/>
              </a:ext>
            </a:extLst>
          </p:cNvPr>
          <p:cNvSpPr txBox="1"/>
          <p:nvPr/>
        </p:nvSpPr>
        <p:spPr>
          <a:xfrm>
            <a:off x="1878571" y="5901641"/>
            <a:ext cx="309893" cy="436245"/>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15</a:t>
            </a:r>
            <a:r>
              <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19</a:t>
            </a:r>
            <a:endPar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EF0C502B-AB22-5736-D88E-2EC439637A08}"/>
              </a:ext>
            </a:extLst>
          </p:cNvPr>
          <p:cNvSpPr txBox="1"/>
          <p:nvPr/>
        </p:nvSpPr>
        <p:spPr>
          <a:xfrm>
            <a:off x="2240234" y="5901640"/>
            <a:ext cx="433004" cy="436245"/>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20</a:t>
            </a:r>
            <a:r>
              <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24</a:t>
            </a:r>
            <a:endPar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334EF1BF-5CE5-4CEC-36A3-02E652DD19ED}"/>
              </a:ext>
            </a:extLst>
          </p:cNvPr>
          <p:cNvSpPr txBox="1"/>
          <p:nvPr/>
        </p:nvSpPr>
        <p:spPr>
          <a:xfrm>
            <a:off x="2706991" y="5901640"/>
            <a:ext cx="433004" cy="436245"/>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25</a:t>
            </a:r>
            <a:r>
              <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29</a:t>
            </a:r>
            <a:endPar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5FB90200-1496-EE60-8A41-AA088F72F338}"/>
              </a:ext>
            </a:extLst>
          </p:cNvPr>
          <p:cNvSpPr txBox="1"/>
          <p:nvPr/>
        </p:nvSpPr>
        <p:spPr>
          <a:xfrm>
            <a:off x="3191765" y="5901640"/>
            <a:ext cx="433004" cy="436245"/>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30</a:t>
            </a:r>
            <a:r>
              <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34</a:t>
            </a:r>
            <a:endPar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AF4EEB8C-716B-69F3-1083-EEAF4BC42C79}"/>
              </a:ext>
            </a:extLst>
          </p:cNvPr>
          <p:cNvSpPr txBox="1"/>
          <p:nvPr/>
        </p:nvSpPr>
        <p:spPr>
          <a:xfrm>
            <a:off x="3706144" y="5901640"/>
            <a:ext cx="433004" cy="436245"/>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35</a:t>
            </a:r>
            <a:r>
              <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39</a:t>
            </a:r>
            <a:endPar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75122D2B-93F1-6FC9-DA3A-FF70D2EBF106}"/>
              </a:ext>
            </a:extLst>
          </p:cNvPr>
          <p:cNvSpPr txBox="1"/>
          <p:nvPr/>
        </p:nvSpPr>
        <p:spPr>
          <a:xfrm>
            <a:off x="4164895" y="5888826"/>
            <a:ext cx="433004" cy="436245"/>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40</a:t>
            </a:r>
            <a:r>
              <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44</a:t>
            </a:r>
            <a:endPar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32B9F26B-290A-FA99-5C6B-4A058E4978CB}"/>
              </a:ext>
            </a:extLst>
          </p:cNvPr>
          <p:cNvSpPr txBox="1"/>
          <p:nvPr/>
        </p:nvSpPr>
        <p:spPr>
          <a:xfrm>
            <a:off x="4623646" y="5901640"/>
            <a:ext cx="433004" cy="436245"/>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45</a:t>
            </a:r>
            <a:r>
              <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49</a:t>
            </a:r>
            <a:endPar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9CFCB77A-3583-E244-17C1-87973368811E}"/>
              </a:ext>
            </a:extLst>
          </p:cNvPr>
          <p:cNvSpPr txBox="1"/>
          <p:nvPr/>
        </p:nvSpPr>
        <p:spPr>
          <a:xfrm>
            <a:off x="5122515" y="5901640"/>
            <a:ext cx="433004" cy="436245"/>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50</a:t>
            </a:r>
            <a:r>
              <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54</a:t>
            </a:r>
            <a:endPar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AAD51539-274E-3722-1F4F-5751E63531F2}"/>
              </a:ext>
            </a:extLst>
          </p:cNvPr>
          <p:cNvSpPr txBox="1"/>
          <p:nvPr/>
        </p:nvSpPr>
        <p:spPr>
          <a:xfrm>
            <a:off x="5608545" y="5888825"/>
            <a:ext cx="433004" cy="436245"/>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55</a:t>
            </a:r>
            <a:r>
              <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59</a:t>
            </a:r>
            <a:endPar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16F4A56E-4539-EEF2-A780-DBF0AAA620D8}"/>
              </a:ext>
            </a:extLst>
          </p:cNvPr>
          <p:cNvSpPr txBox="1"/>
          <p:nvPr/>
        </p:nvSpPr>
        <p:spPr>
          <a:xfrm>
            <a:off x="6075302" y="5888824"/>
            <a:ext cx="433004" cy="436245"/>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60</a:t>
            </a:r>
            <a:r>
              <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64</a:t>
            </a:r>
            <a:endPar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CE01A76A-02B2-3B60-2B1E-57EA6E603D32}"/>
              </a:ext>
            </a:extLst>
          </p:cNvPr>
          <p:cNvSpPr txBox="1"/>
          <p:nvPr/>
        </p:nvSpPr>
        <p:spPr>
          <a:xfrm>
            <a:off x="6567421" y="5901639"/>
            <a:ext cx="433004" cy="436245"/>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65</a:t>
            </a:r>
            <a:r>
              <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69</a:t>
            </a:r>
            <a:endPar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EB0C5436-0770-E0E2-BC48-1FF5324E9E4A}"/>
              </a:ext>
            </a:extLst>
          </p:cNvPr>
          <p:cNvSpPr txBox="1"/>
          <p:nvPr/>
        </p:nvSpPr>
        <p:spPr>
          <a:xfrm>
            <a:off x="7047089" y="5901639"/>
            <a:ext cx="433004" cy="436245"/>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70</a:t>
            </a:r>
            <a:r>
              <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74</a:t>
            </a:r>
            <a:endPar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22525634-2ED2-A205-0F8C-EAF0B508FD64}"/>
              </a:ext>
            </a:extLst>
          </p:cNvPr>
          <p:cNvSpPr txBox="1"/>
          <p:nvPr/>
        </p:nvSpPr>
        <p:spPr>
          <a:xfrm>
            <a:off x="7546560" y="5901639"/>
            <a:ext cx="433004" cy="436245"/>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75</a:t>
            </a:r>
            <a:r>
              <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79</a:t>
            </a:r>
            <a:endPar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EA6FFF48-A31B-AA45-4CC3-46024A77BA2A}"/>
              </a:ext>
            </a:extLst>
          </p:cNvPr>
          <p:cNvSpPr txBox="1"/>
          <p:nvPr/>
        </p:nvSpPr>
        <p:spPr>
          <a:xfrm>
            <a:off x="8018575" y="5901639"/>
            <a:ext cx="433004" cy="436245"/>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80</a:t>
            </a:r>
            <a:r>
              <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a:t>
            </a:r>
            <a:r>
              <a:rPr kumimoji="1"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84</a:t>
            </a:r>
            <a:endParaRPr kumimoji="1"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pic>
        <p:nvPicPr>
          <p:cNvPr id="24" name="図 23">
            <a:extLst>
              <a:ext uri="{FF2B5EF4-FFF2-40B4-BE49-F238E27FC236}">
                <a16:creationId xmlns:a16="http://schemas.microsoft.com/office/drawing/2014/main" id="{EF14F097-E419-3939-C1E1-14C6F2B35D8A}"/>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6501215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FC33E-1402-E303-B39A-054636D0E559}"/>
            </a:ext>
          </a:extLst>
        </p:cNvPr>
        <p:cNvGrpSpPr/>
        <p:nvPr/>
      </p:nvGrpSpPr>
      <p:grpSpPr>
        <a:xfrm>
          <a:off x="0" y="0"/>
          <a:ext cx="0" cy="0"/>
          <a:chOff x="0" y="0"/>
          <a:chExt cx="0" cy="0"/>
        </a:xfrm>
      </p:grpSpPr>
      <p:pic>
        <p:nvPicPr>
          <p:cNvPr id="23" name="図 22" descr="図形, 正方形&#10;&#10;AI 生成コンテンツは誤りを含む可能性があります。">
            <a:extLst>
              <a:ext uri="{FF2B5EF4-FFF2-40B4-BE49-F238E27FC236}">
                <a16:creationId xmlns:a16="http://schemas.microsoft.com/office/drawing/2014/main" id="{4A88A6A2-53D8-5235-EEFE-000C16EC5A0F}"/>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0691813" cy="7563133"/>
          </a:xfrm>
          <a:prstGeom prst="rect">
            <a:avLst/>
          </a:prstGeom>
        </p:spPr>
      </p:pic>
      <p:pic>
        <p:nvPicPr>
          <p:cNvPr id="41" name="図 40" descr="図形, 四角形, 正方形&#10;&#10;AI 生成コンテンツは誤りを含む可能性があります。">
            <a:extLst>
              <a:ext uri="{FF2B5EF4-FFF2-40B4-BE49-F238E27FC236}">
                <a16:creationId xmlns:a16="http://schemas.microsoft.com/office/drawing/2014/main" id="{0AE7B6A3-7A4A-3CD7-80A4-0BF62192C8B2}"/>
              </a:ext>
            </a:extLst>
          </p:cNvPr>
          <p:cNvPicPr>
            <a:picLocks noChangeAspect="1"/>
          </p:cNvPicPr>
          <p:nvPr/>
        </p:nvPicPr>
        <p:blipFill>
          <a:blip r:embed="rId4"/>
          <a:stretch>
            <a:fillRect/>
          </a:stretch>
        </p:blipFill>
        <p:spPr>
          <a:xfrm>
            <a:off x="668202" y="1600904"/>
            <a:ext cx="9355408" cy="5287837"/>
          </a:xfrm>
          <a:prstGeom prst="rect">
            <a:avLst/>
          </a:prstGeom>
        </p:spPr>
      </p:pic>
      <p:pic>
        <p:nvPicPr>
          <p:cNvPr id="46" name="図 45" descr="グラフ が含まれている画像&#10;&#10;AI 生成コンテンツは誤りを含む可能性があります。">
            <a:extLst>
              <a:ext uri="{FF2B5EF4-FFF2-40B4-BE49-F238E27FC236}">
                <a16:creationId xmlns:a16="http://schemas.microsoft.com/office/drawing/2014/main" id="{2A060D87-204E-7A06-88A8-FF55E025C967}"/>
              </a:ext>
            </a:extLst>
          </p:cNvPr>
          <p:cNvPicPr>
            <a:picLocks noChangeAspect="1"/>
          </p:cNvPicPr>
          <p:nvPr/>
        </p:nvPicPr>
        <p:blipFill>
          <a:blip r:embed="rId5"/>
          <a:stretch>
            <a:fillRect/>
          </a:stretch>
        </p:blipFill>
        <p:spPr>
          <a:xfrm>
            <a:off x="668202" y="1594519"/>
            <a:ext cx="9355408" cy="5287837"/>
          </a:xfrm>
          <a:prstGeom prst="rect">
            <a:avLst/>
          </a:prstGeom>
        </p:spPr>
      </p:pic>
      <p:sp>
        <p:nvSpPr>
          <p:cNvPr id="2" name="テキスト ボックス 1">
            <a:extLst>
              <a:ext uri="{FF2B5EF4-FFF2-40B4-BE49-F238E27FC236}">
                <a16:creationId xmlns:a16="http://schemas.microsoft.com/office/drawing/2014/main" id="{861994B1-311F-8D83-A174-75314A01D5EC}"/>
              </a:ext>
            </a:extLst>
          </p:cNvPr>
          <p:cNvSpPr txBox="1"/>
          <p:nvPr/>
        </p:nvSpPr>
        <p:spPr>
          <a:xfrm>
            <a:off x="391171" y="690946"/>
            <a:ext cx="8009233"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7FBF58"/>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子宮頸がんは性交渉による</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7FBF58"/>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ヒトパピローマウイルス感染によっておこる</a:t>
            </a:r>
          </a:p>
        </p:txBody>
      </p:sp>
      <p:sp>
        <p:nvSpPr>
          <p:cNvPr id="24" name="テキスト ボックス 23">
            <a:extLst>
              <a:ext uri="{FF2B5EF4-FFF2-40B4-BE49-F238E27FC236}">
                <a16:creationId xmlns:a16="http://schemas.microsoft.com/office/drawing/2014/main" id="{35917CF6-CFE8-1452-9431-3FA7D05875EC}"/>
              </a:ext>
            </a:extLst>
          </p:cNvPr>
          <p:cNvSpPr txBox="1"/>
          <p:nvPr/>
        </p:nvSpPr>
        <p:spPr>
          <a:xfrm>
            <a:off x="4986409" y="6791278"/>
            <a:ext cx="4275377" cy="20005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厚生労働省リーフレット　小学校</a:t>
            </a:r>
            <a:r>
              <a:rPr kumimoji="1" lang="en-US" altLang="ja-JP" sz="7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6</a:t>
            </a:r>
            <a:r>
              <a:rPr kumimoji="1" lang="ja-JP" altLang="en-US" sz="7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年生～高校</a:t>
            </a:r>
            <a:r>
              <a:rPr kumimoji="1" lang="en-US" altLang="ja-JP" sz="7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1</a:t>
            </a:r>
            <a:r>
              <a:rPr kumimoji="1" lang="ja-JP" altLang="en-US" sz="7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年生の女の子と保護者の方への大切なお知らせより</a:t>
            </a:r>
          </a:p>
        </p:txBody>
      </p:sp>
      <p:sp>
        <p:nvSpPr>
          <p:cNvPr id="47" name="テキスト ボックス 46">
            <a:extLst>
              <a:ext uri="{FF2B5EF4-FFF2-40B4-BE49-F238E27FC236}">
                <a16:creationId xmlns:a16="http://schemas.microsoft.com/office/drawing/2014/main" id="{E1785F81-634F-1BC4-7309-01B2290328BD}"/>
              </a:ext>
            </a:extLst>
          </p:cNvPr>
          <p:cNvSpPr txBox="1"/>
          <p:nvPr/>
        </p:nvSpPr>
        <p:spPr>
          <a:xfrm>
            <a:off x="4237938" y="2032946"/>
            <a:ext cx="2215932"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子宮頸がんの進行</a:t>
            </a:r>
            <a:r>
              <a:rPr kumimoji="0" lang="en-US" altLang="ja-JP"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a:t>
            </a:r>
            <a:endPar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48" name="テキスト ボックス 47">
            <a:extLst>
              <a:ext uri="{FF2B5EF4-FFF2-40B4-BE49-F238E27FC236}">
                <a16:creationId xmlns:a16="http://schemas.microsoft.com/office/drawing/2014/main" id="{5D9EC718-12A6-8218-33CF-575110A17806}"/>
              </a:ext>
            </a:extLst>
          </p:cNvPr>
          <p:cNvSpPr txBox="1"/>
          <p:nvPr/>
        </p:nvSpPr>
        <p:spPr>
          <a:xfrm>
            <a:off x="1059509" y="2498688"/>
            <a:ext cx="72833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⓿</a:t>
            </a:r>
            <a:r>
              <a:rPr kumimoji="0" lang="ja-JP" altLang="en-US" sz="14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正常</a:t>
            </a:r>
          </a:p>
        </p:txBody>
      </p:sp>
      <p:sp>
        <p:nvSpPr>
          <p:cNvPr id="49" name="テキスト ボックス 48">
            <a:extLst>
              <a:ext uri="{FF2B5EF4-FFF2-40B4-BE49-F238E27FC236}">
                <a16:creationId xmlns:a16="http://schemas.microsoft.com/office/drawing/2014/main" id="{D1252E99-73C5-3FBA-84C2-C4F6AD2B5B86}"/>
              </a:ext>
            </a:extLst>
          </p:cNvPr>
          <p:cNvSpPr txBox="1"/>
          <p:nvPr/>
        </p:nvSpPr>
        <p:spPr>
          <a:xfrm>
            <a:off x="2760644" y="2498687"/>
            <a:ext cx="147729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❶</a:t>
            </a:r>
            <a:r>
              <a:rPr kumimoji="0" lang="en-US" altLang="ja-JP" sz="14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HPV</a:t>
            </a:r>
            <a:r>
              <a:rPr kumimoji="0" lang="ja-JP" altLang="en-US" sz="14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の感染</a:t>
            </a:r>
          </a:p>
        </p:txBody>
      </p:sp>
      <p:sp>
        <p:nvSpPr>
          <p:cNvPr id="50" name="テキスト ボックス 49">
            <a:extLst>
              <a:ext uri="{FF2B5EF4-FFF2-40B4-BE49-F238E27FC236}">
                <a16:creationId xmlns:a16="http://schemas.microsoft.com/office/drawing/2014/main" id="{51915BA6-FCA7-E1FA-94D5-934A9C06C48D}"/>
              </a:ext>
            </a:extLst>
          </p:cNvPr>
          <p:cNvSpPr txBox="1"/>
          <p:nvPr/>
        </p:nvSpPr>
        <p:spPr>
          <a:xfrm>
            <a:off x="2786483" y="2788673"/>
            <a:ext cx="160930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正常な子宮頸部の細胞に</a:t>
            </a:r>
            <a:r>
              <a:rPr kumimoji="0" lang="en-US" altLang="ja-JP"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HPV</a:t>
            </a: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が感染する</a:t>
            </a:r>
          </a:p>
        </p:txBody>
      </p:sp>
      <p:sp>
        <p:nvSpPr>
          <p:cNvPr id="51" name="テキスト ボックス 50">
            <a:extLst>
              <a:ext uri="{FF2B5EF4-FFF2-40B4-BE49-F238E27FC236}">
                <a16:creationId xmlns:a16="http://schemas.microsoft.com/office/drawing/2014/main" id="{31D51167-7C8F-8F9F-5565-9EDAC351A53F}"/>
              </a:ext>
            </a:extLst>
          </p:cNvPr>
          <p:cNvSpPr txBox="1"/>
          <p:nvPr/>
        </p:nvSpPr>
        <p:spPr>
          <a:xfrm>
            <a:off x="4450091" y="2492302"/>
            <a:ext cx="172264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❷</a:t>
            </a:r>
            <a:r>
              <a:rPr kumimoji="0" lang="en-US" altLang="ja-JP" sz="14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HPV</a:t>
            </a:r>
            <a:r>
              <a:rPr kumimoji="0" lang="ja-JP" altLang="en-US" sz="14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の持続感染</a:t>
            </a:r>
          </a:p>
        </p:txBody>
      </p:sp>
      <p:sp>
        <p:nvSpPr>
          <p:cNvPr id="52" name="テキスト ボックス 51">
            <a:extLst>
              <a:ext uri="{FF2B5EF4-FFF2-40B4-BE49-F238E27FC236}">
                <a16:creationId xmlns:a16="http://schemas.microsoft.com/office/drawing/2014/main" id="{7F472B9F-540C-BAB1-DEED-F169F3977486}"/>
              </a:ext>
            </a:extLst>
          </p:cNvPr>
          <p:cNvSpPr txBox="1"/>
          <p:nvPr/>
        </p:nvSpPr>
        <p:spPr>
          <a:xfrm>
            <a:off x="4475930" y="2782288"/>
            <a:ext cx="167096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一部の人で</a:t>
            </a:r>
            <a:r>
              <a:rPr kumimoji="0" lang="en" altLang="ja-JP"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HPV</a:t>
            </a: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がなくならず、ずっと感染した状態になる</a:t>
            </a:r>
          </a:p>
        </p:txBody>
      </p:sp>
      <p:sp>
        <p:nvSpPr>
          <p:cNvPr id="53" name="テキスト ボックス 52">
            <a:extLst>
              <a:ext uri="{FF2B5EF4-FFF2-40B4-BE49-F238E27FC236}">
                <a16:creationId xmlns:a16="http://schemas.microsoft.com/office/drawing/2014/main" id="{21C4609E-888C-CF85-2A68-3BBA9224A0B5}"/>
              </a:ext>
            </a:extLst>
          </p:cNvPr>
          <p:cNvSpPr txBox="1"/>
          <p:nvPr/>
        </p:nvSpPr>
        <p:spPr>
          <a:xfrm>
            <a:off x="6139537" y="2517951"/>
            <a:ext cx="1858837"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❸前がん病変</a:t>
            </a:r>
            <a:r>
              <a:rPr kumimoji="0" lang="en-US" altLang="ja-JP"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a:t>
            </a: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異形成</a:t>
            </a:r>
            <a:r>
              <a:rPr kumimoji="0" lang="en-US" altLang="ja-JP"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a:t>
            </a:r>
            <a:endPar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54" name="テキスト ボックス 53">
            <a:extLst>
              <a:ext uri="{FF2B5EF4-FFF2-40B4-BE49-F238E27FC236}">
                <a16:creationId xmlns:a16="http://schemas.microsoft.com/office/drawing/2014/main" id="{81544B6C-1C37-4D52-7947-724FFF69EC75}"/>
              </a:ext>
            </a:extLst>
          </p:cNvPr>
          <p:cNvSpPr txBox="1"/>
          <p:nvPr/>
        </p:nvSpPr>
        <p:spPr>
          <a:xfrm>
            <a:off x="6165377" y="2800079"/>
            <a:ext cx="160930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がんになる手前の状態になる</a:t>
            </a:r>
          </a:p>
        </p:txBody>
      </p:sp>
      <p:sp>
        <p:nvSpPr>
          <p:cNvPr id="55" name="テキスト ボックス 54">
            <a:extLst>
              <a:ext uri="{FF2B5EF4-FFF2-40B4-BE49-F238E27FC236}">
                <a16:creationId xmlns:a16="http://schemas.microsoft.com/office/drawing/2014/main" id="{424852E8-70C6-2D5A-0345-0279BB5A8245}"/>
              </a:ext>
            </a:extLst>
          </p:cNvPr>
          <p:cNvSpPr txBox="1"/>
          <p:nvPr/>
        </p:nvSpPr>
        <p:spPr>
          <a:xfrm>
            <a:off x="7854824" y="2498687"/>
            <a:ext cx="125550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❹子宮頸がん</a:t>
            </a:r>
          </a:p>
        </p:txBody>
      </p:sp>
      <p:sp>
        <p:nvSpPr>
          <p:cNvPr id="56" name="テキスト ボックス 55">
            <a:extLst>
              <a:ext uri="{FF2B5EF4-FFF2-40B4-BE49-F238E27FC236}">
                <a16:creationId xmlns:a16="http://schemas.microsoft.com/office/drawing/2014/main" id="{C0D5FEF8-059A-C040-83D2-FD8AA3AD4A81}"/>
              </a:ext>
            </a:extLst>
          </p:cNvPr>
          <p:cNvSpPr txBox="1"/>
          <p:nvPr/>
        </p:nvSpPr>
        <p:spPr>
          <a:xfrm>
            <a:off x="7880663" y="2788672"/>
            <a:ext cx="160930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前がん病変からがんになる</a:t>
            </a:r>
          </a:p>
        </p:txBody>
      </p:sp>
      <p:sp>
        <p:nvSpPr>
          <p:cNvPr id="59" name="テキスト ボックス 58">
            <a:extLst>
              <a:ext uri="{FF2B5EF4-FFF2-40B4-BE49-F238E27FC236}">
                <a16:creationId xmlns:a16="http://schemas.microsoft.com/office/drawing/2014/main" id="{86901A80-A527-E8C7-6D86-A1F59C3B594C}"/>
              </a:ext>
            </a:extLst>
          </p:cNvPr>
          <p:cNvSpPr txBox="1"/>
          <p:nvPr/>
        </p:nvSpPr>
        <p:spPr>
          <a:xfrm>
            <a:off x="2786483" y="3623587"/>
            <a:ext cx="1073300" cy="3539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ヒトバビローマ</a:t>
            </a:r>
            <a:endParaRPr kumimoji="0" lang="en-US" altLang="ja-JP" sz="8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5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ウィルス感染</a:t>
            </a:r>
          </a:p>
        </p:txBody>
      </p:sp>
      <p:sp>
        <p:nvSpPr>
          <p:cNvPr id="61" name="テキスト ボックス 60">
            <a:extLst>
              <a:ext uri="{FF2B5EF4-FFF2-40B4-BE49-F238E27FC236}">
                <a16:creationId xmlns:a16="http://schemas.microsoft.com/office/drawing/2014/main" id="{44EAC122-3058-5011-BB75-891BFEC1A7CF}"/>
              </a:ext>
            </a:extLst>
          </p:cNvPr>
          <p:cNvSpPr txBox="1"/>
          <p:nvPr/>
        </p:nvSpPr>
        <p:spPr>
          <a:xfrm>
            <a:off x="7124098" y="3568481"/>
            <a:ext cx="2341723"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white"/>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手術などの治療が必要になります</a:t>
            </a:r>
          </a:p>
        </p:txBody>
      </p:sp>
      <p:sp>
        <p:nvSpPr>
          <p:cNvPr id="62" name="テキスト ボックス 61">
            <a:extLst>
              <a:ext uri="{FF2B5EF4-FFF2-40B4-BE49-F238E27FC236}">
                <a16:creationId xmlns:a16="http://schemas.microsoft.com/office/drawing/2014/main" id="{8194278B-D52D-6B07-9E6B-B04342E19901}"/>
              </a:ext>
            </a:extLst>
          </p:cNvPr>
          <p:cNvSpPr txBox="1"/>
          <p:nvPr/>
        </p:nvSpPr>
        <p:spPr>
          <a:xfrm>
            <a:off x="2925607" y="5337555"/>
            <a:ext cx="1331055"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ほとんどは自然に</a:t>
            </a:r>
            <a:endParaRPr kumimoji="0" lang="en-US" altLang="ja-JP" sz="11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消えます→</a:t>
            </a:r>
            <a:r>
              <a:rPr kumimoji="0" lang="en-US" altLang="ja-JP" sz="11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a:t>
            </a:r>
            <a:r>
              <a:rPr kumimoji="0" lang="ja-JP" altLang="en-US" sz="11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⓿へ</a:t>
            </a:r>
            <a:r>
              <a:rPr kumimoji="0" lang="en-US" altLang="ja-JP" sz="11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a:t>
            </a:r>
            <a:endParaRPr kumimoji="0" lang="ja-JP" altLang="en-US" sz="11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63" name="テキスト ボックス 62">
            <a:extLst>
              <a:ext uri="{FF2B5EF4-FFF2-40B4-BE49-F238E27FC236}">
                <a16:creationId xmlns:a16="http://schemas.microsoft.com/office/drawing/2014/main" id="{ED3EAB91-E38C-CBFA-1A2A-69E790C6606E}"/>
              </a:ext>
            </a:extLst>
          </p:cNvPr>
          <p:cNvSpPr txBox="1"/>
          <p:nvPr/>
        </p:nvSpPr>
        <p:spPr>
          <a:xfrm>
            <a:off x="4475930" y="5483621"/>
            <a:ext cx="3522445"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一部は自然に正常に戻ることがあります→</a:t>
            </a:r>
            <a:r>
              <a:rPr kumimoji="0" lang="en-US" altLang="ja-JP" sz="11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a:t>
            </a:r>
            <a:r>
              <a:rPr kumimoji="0" lang="ja-JP" altLang="en-US" sz="11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⓿へ</a:t>
            </a:r>
            <a:r>
              <a:rPr kumimoji="0" lang="en-US" altLang="ja-JP" sz="11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a:t>
            </a:r>
            <a:endParaRPr kumimoji="0" lang="ja-JP" altLang="en-US" sz="1100" b="1" i="0" u="none" strike="noStrike" kern="1200" cap="none" spc="0" normalizeH="0" baseline="0" noProof="0">
              <a:ln>
                <a:noFill/>
              </a:ln>
              <a:solidFill>
                <a:srgbClr val="008C00"/>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64" name="テキスト ボックス 63">
            <a:extLst>
              <a:ext uri="{FF2B5EF4-FFF2-40B4-BE49-F238E27FC236}">
                <a16:creationId xmlns:a16="http://schemas.microsoft.com/office/drawing/2014/main" id="{42F077B5-28CD-D5D4-721F-94D3D8F804BB}"/>
              </a:ext>
            </a:extLst>
          </p:cNvPr>
          <p:cNvSpPr txBox="1"/>
          <p:nvPr/>
        </p:nvSpPr>
        <p:spPr>
          <a:xfrm>
            <a:off x="4121982" y="5958059"/>
            <a:ext cx="231719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prstClr val="white"/>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数年～十数年かかって進行</a:t>
            </a:r>
          </a:p>
        </p:txBody>
      </p:sp>
      <p:sp>
        <p:nvSpPr>
          <p:cNvPr id="66" name="テキスト ボックス 65">
            <a:extLst>
              <a:ext uri="{FF2B5EF4-FFF2-40B4-BE49-F238E27FC236}">
                <a16:creationId xmlns:a16="http://schemas.microsoft.com/office/drawing/2014/main" id="{7D5E67A3-886D-71DB-ACD4-A2C380CA3CEB}"/>
              </a:ext>
            </a:extLst>
          </p:cNvPr>
          <p:cNvSpPr txBox="1"/>
          <p:nvPr/>
        </p:nvSpPr>
        <p:spPr>
          <a:xfrm>
            <a:off x="1106427" y="6311335"/>
            <a:ext cx="5506712"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※HPV</a:t>
            </a:r>
            <a:r>
              <a:rPr kumimoji="1" lang="ja-JP" altLang="en-US" sz="80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感染は、主に性的接触によって起こります。一生のうちに何度も起こりえます</a:t>
            </a:r>
          </a:p>
        </p:txBody>
      </p:sp>
      <p:pic>
        <p:nvPicPr>
          <p:cNvPr id="13" name="図 12" descr="アイコン&#10;&#10;AI 生成コンテンツは誤りを含む可能性があります。">
            <a:extLst>
              <a:ext uri="{FF2B5EF4-FFF2-40B4-BE49-F238E27FC236}">
                <a16:creationId xmlns:a16="http://schemas.microsoft.com/office/drawing/2014/main" id="{09143F4B-2825-296F-EF38-D94280F0085C}"/>
              </a:ext>
            </a:extLst>
          </p:cNvPr>
          <p:cNvPicPr>
            <a:picLocks noChangeAspect="1"/>
          </p:cNvPicPr>
          <p:nvPr/>
        </p:nvPicPr>
        <p:blipFill>
          <a:blip r:embed="rId6"/>
          <a:stretch>
            <a:fillRect/>
          </a:stretch>
        </p:blipFill>
        <p:spPr>
          <a:xfrm>
            <a:off x="1302444" y="4031865"/>
            <a:ext cx="1117600" cy="1130300"/>
          </a:xfrm>
          <a:prstGeom prst="rect">
            <a:avLst/>
          </a:prstGeom>
        </p:spPr>
      </p:pic>
      <p:pic>
        <p:nvPicPr>
          <p:cNvPr id="14" name="図 13" descr="アイコン&#10;&#10;AI 生成コンテンツは誤りを含む可能性があります。">
            <a:extLst>
              <a:ext uri="{FF2B5EF4-FFF2-40B4-BE49-F238E27FC236}">
                <a16:creationId xmlns:a16="http://schemas.microsoft.com/office/drawing/2014/main" id="{42BC92F2-440F-677F-366D-D9A30A3E1C1B}"/>
              </a:ext>
            </a:extLst>
          </p:cNvPr>
          <p:cNvPicPr>
            <a:picLocks noChangeAspect="1"/>
          </p:cNvPicPr>
          <p:nvPr/>
        </p:nvPicPr>
        <p:blipFill>
          <a:blip r:embed="rId7"/>
          <a:stretch>
            <a:fillRect/>
          </a:stretch>
        </p:blipFill>
        <p:spPr>
          <a:xfrm>
            <a:off x="2998943" y="3773093"/>
            <a:ext cx="1130300" cy="1384300"/>
          </a:xfrm>
          <a:prstGeom prst="rect">
            <a:avLst/>
          </a:prstGeom>
        </p:spPr>
      </p:pic>
      <p:pic>
        <p:nvPicPr>
          <p:cNvPr id="15" name="図 14" descr="ボール, グラフィック, 部屋 が含まれている画像&#10;&#10;AI 生成コンテンツは誤りを含む可能性があります。">
            <a:extLst>
              <a:ext uri="{FF2B5EF4-FFF2-40B4-BE49-F238E27FC236}">
                <a16:creationId xmlns:a16="http://schemas.microsoft.com/office/drawing/2014/main" id="{D117FF28-0E65-F5AA-38E6-4207F6E77EB1}"/>
              </a:ext>
            </a:extLst>
          </p:cNvPr>
          <p:cNvPicPr>
            <a:picLocks noChangeAspect="1"/>
          </p:cNvPicPr>
          <p:nvPr/>
        </p:nvPicPr>
        <p:blipFill>
          <a:blip r:embed="rId8"/>
          <a:stretch>
            <a:fillRect/>
          </a:stretch>
        </p:blipFill>
        <p:spPr>
          <a:xfrm>
            <a:off x="4569829" y="3798355"/>
            <a:ext cx="1473200" cy="1485900"/>
          </a:xfrm>
          <a:prstGeom prst="rect">
            <a:avLst/>
          </a:prstGeom>
        </p:spPr>
      </p:pic>
      <p:pic>
        <p:nvPicPr>
          <p:cNvPr id="16" name="図 15" descr="アイコン&#10;&#10;AI 生成コンテンツは誤りを含む可能性があります。">
            <a:extLst>
              <a:ext uri="{FF2B5EF4-FFF2-40B4-BE49-F238E27FC236}">
                <a16:creationId xmlns:a16="http://schemas.microsoft.com/office/drawing/2014/main" id="{2C9CE651-C0BB-853A-DD54-711C1A2A4A76}"/>
              </a:ext>
            </a:extLst>
          </p:cNvPr>
          <p:cNvPicPr>
            <a:picLocks noChangeAspect="1"/>
          </p:cNvPicPr>
          <p:nvPr/>
        </p:nvPicPr>
        <p:blipFill>
          <a:blip r:embed="rId9"/>
          <a:stretch>
            <a:fillRect/>
          </a:stretch>
        </p:blipFill>
        <p:spPr>
          <a:xfrm>
            <a:off x="6394715" y="4031960"/>
            <a:ext cx="1130300" cy="1130300"/>
          </a:xfrm>
          <a:prstGeom prst="rect">
            <a:avLst/>
          </a:prstGeom>
        </p:spPr>
      </p:pic>
      <p:pic>
        <p:nvPicPr>
          <p:cNvPr id="17" name="図 16" descr="アイコン&#10;&#10;AI 生成コンテンツは誤りを含む可能性があります。">
            <a:extLst>
              <a:ext uri="{FF2B5EF4-FFF2-40B4-BE49-F238E27FC236}">
                <a16:creationId xmlns:a16="http://schemas.microsoft.com/office/drawing/2014/main" id="{E4AC704E-EA9D-6903-6FA8-FBD339127A6B}"/>
              </a:ext>
            </a:extLst>
          </p:cNvPr>
          <p:cNvPicPr>
            <a:picLocks noChangeAspect="1"/>
          </p:cNvPicPr>
          <p:nvPr/>
        </p:nvPicPr>
        <p:blipFill>
          <a:blip r:embed="rId10"/>
          <a:stretch>
            <a:fillRect/>
          </a:stretch>
        </p:blipFill>
        <p:spPr>
          <a:xfrm>
            <a:off x="8126515" y="4058282"/>
            <a:ext cx="1117600" cy="1117600"/>
          </a:xfrm>
          <a:prstGeom prst="rect">
            <a:avLst/>
          </a:prstGeom>
        </p:spPr>
      </p:pic>
      <p:pic>
        <p:nvPicPr>
          <p:cNvPr id="3" name="図 2" descr="ｓミラー が含まれている画像">
            <a:extLst>
              <a:ext uri="{FF2B5EF4-FFF2-40B4-BE49-F238E27FC236}">
                <a16:creationId xmlns:a16="http://schemas.microsoft.com/office/drawing/2014/main" id="{8467E1B4-AD7A-0513-189E-E02F522ADC1F}"/>
              </a:ext>
            </a:extLst>
          </p:cNvPr>
          <p:cNvPicPr>
            <a:picLocks noChangeAspect="1"/>
          </p:cNvPicPr>
          <p:nvPr/>
        </p:nvPicPr>
        <p:blipFill>
          <a:blip r:embed="rId11"/>
          <a:stretch>
            <a:fillRect/>
          </a:stretch>
        </p:blipFill>
        <p:spPr>
          <a:xfrm>
            <a:off x="7930075" y="261387"/>
            <a:ext cx="2953891" cy="1463769"/>
          </a:xfrm>
          <a:prstGeom prst="rect">
            <a:avLst/>
          </a:prstGeom>
          <a:ln>
            <a:noFill/>
          </a:ln>
        </p:spPr>
      </p:pic>
      <p:sp>
        <p:nvSpPr>
          <p:cNvPr id="4" name="テキスト ボックス 3">
            <a:extLst>
              <a:ext uri="{FF2B5EF4-FFF2-40B4-BE49-F238E27FC236}">
                <a16:creationId xmlns:a16="http://schemas.microsoft.com/office/drawing/2014/main" id="{5B568530-3D25-8D8F-9387-699792A9B0B9}"/>
              </a:ext>
            </a:extLst>
          </p:cNvPr>
          <p:cNvSpPr txBox="1"/>
          <p:nvPr/>
        </p:nvSpPr>
        <p:spPr>
          <a:xfrm>
            <a:off x="8603159" y="597394"/>
            <a:ext cx="1420451"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男性も</a:t>
            </a:r>
            <a:r>
              <a:rPr kumimoji="0" lang="en-US" altLang="ja-JP" sz="160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HPV </a:t>
            </a:r>
            <a:r>
              <a:rPr kumimoji="0" lang="ja-JP" altLang="en-US" sz="1600" b="1"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に感染します</a:t>
            </a:r>
            <a:endParaRPr kumimoji="0" lang="ja-JP" altLang="en-US" sz="14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pic>
        <p:nvPicPr>
          <p:cNvPr id="6" name="図 5">
            <a:extLst>
              <a:ext uri="{FF2B5EF4-FFF2-40B4-BE49-F238E27FC236}">
                <a16:creationId xmlns:a16="http://schemas.microsoft.com/office/drawing/2014/main" id="{92AF0DCD-F047-40FC-057A-1C15B4BA7CAC}"/>
              </a:ext>
            </a:extLst>
          </p:cNvPr>
          <p:cNvPicPr>
            <a:picLocks noChangeAspect="1"/>
          </p:cNvPicPr>
          <p:nvPr/>
        </p:nvPicPr>
        <p:blipFill>
          <a:blip r:embed="rId12"/>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850386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88DAD-FC4A-5888-2E01-E83275FBC7CE}"/>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2B6C446B-DDF5-1693-5E55-AD64682053A9}"/>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4" cy="7559675"/>
          </a:xfrm>
          <a:prstGeom prst="rect">
            <a:avLst/>
          </a:prstGeom>
        </p:spPr>
      </p:pic>
      <p:sp>
        <p:nvSpPr>
          <p:cNvPr id="3" name="Google Shape;96;p2">
            <a:extLst>
              <a:ext uri="{FF2B5EF4-FFF2-40B4-BE49-F238E27FC236}">
                <a16:creationId xmlns:a16="http://schemas.microsoft.com/office/drawing/2014/main" id="{F6D6BAF2-A035-064E-0E30-55F3C869B14F}"/>
              </a:ext>
            </a:extLst>
          </p:cNvPr>
          <p:cNvSpPr txBox="1"/>
          <p:nvPr/>
        </p:nvSpPr>
        <p:spPr>
          <a:xfrm>
            <a:off x="508240" y="925135"/>
            <a:ext cx="10005376" cy="453522"/>
          </a:xfrm>
          <a:prstGeom prst="rect">
            <a:avLst/>
          </a:prstGeom>
          <a:noFill/>
          <a:ln>
            <a:noFill/>
          </a:ln>
        </p:spPr>
        <p:txBody>
          <a:bodyPr spcFirstLastPara="1" wrap="square" lIns="0" tIns="0" rIns="0" bIns="0" anchor="t" anchorCtr="0">
            <a:spAutoFit/>
          </a:bodyPr>
          <a:lstStyle/>
          <a:p>
            <a:pPr>
              <a:lnSpc>
                <a:spcPct val="140000"/>
              </a:lnSpc>
            </a:pPr>
            <a:r>
              <a:rPr lang="ja-JP" altLang="en-US" sz="2105" b="1">
                <a:solidFill>
                  <a:srgbClr val="7F7F7F"/>
                </a:solidFill>
                <a:latin typeface="Yu Gothic"/>
                <a:ea typeface="Yu Gothic"/>
              </a:rPr>
              <a:t>　</a:t>
            </a:r>
            <a:r>
              <a:rPr lang="ja-JP" altLang="en-US" sz="2105" b="1">
                <a:solidFill>
                  <a:schemeClr val="tx1">
                    <a:lumMod val="50000"/>
                    <a:lumOff val="50000"/>
                  </a:schemeClr>
                </a:solidFill>
                <a:ea typeface="Yu Gothic"/>
              </a:rPr>
              <a:t>プレコンセプションケア推進５か年計画の概要 </a:t>
            </a:r>
            <a:endParaRPr lang="en-US" altLang="ja-JP" sz="2105" b="1">
              <a:solidFill>
                <a:schemeClr val="tx1">
                  <a:lumMod val="50000"/>
                  <a:lumOff val="50000"/>
                </a:schemeClr>
              </a:solidFill>
              <a:latin typeface="Yu Gothic"/>
              <a:ea typeface="Yu Gothic"/>
            </a:endParaRPr>
          </a:p>
        </p:txBody>
      </p:sp>
      <p:pic>
        <p:nvPicPr>
          <p:cNvPr id="4" name="図 3">
            <a:extLst>
              <a:ext uri="{FF2B5EF4-FFF2-40B4-BE49-F238E27FC236}">
                <a16:creationId xmlns:a16="http://schemas.microsoft.com/office/drawing/2014/main" id="{BC662535-0F66-31CE-2186-805FE539DC27}"/>
              </a:ext>
            </a:extLst>
          </p:cNvPr>
          <p:cNvPicPr>
            <a:picLocks noChangeAspect="1"/>
          </p:cNvPicPr>
          <p:nvPr/>
        </p:nvPicPr>
        <p:blipFill>
          <a:blip r:embed="rId4"/>
          <a:srcRect/>
          <a:stretch/>
        </p:blipFill>
        <p:spPr>
          <a:xfrm>
            <a:off x="611122" y="1894476"/>
            <a:ext cx="9630764" cy="4740064"/>
          </a:xfrm>
          <a:prstGeom prst="rect">
            <a:avLst/>
          </a:prstGeom>
        </p:spPr>
      </p:pic>
      <p:pic>
        <p:nvPicPr>
          <p:cNvPr id="2" name="図 1">
            <a:extLst>
              <a:ext uri="{FF2B5EF4-FFF2-40B4-BE49-F238E27FC236}">
                <a16:creationId xmlns:a16="http://schemas.microsoft.com/office/drawing/2014/main" id="{5001C335-9FBB-9E6E-A6A8-1DC39B4CF226}"/>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1247722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1CC84-2AE0-81EB-7D53-AC6B0F896348}"/>
            </a:ext>
          </a:extLst>
        </p:cNvPr>
        <p:cNvGrpSpPr/>
        <p:nvPr/>
      </p:nvGrpSpPr>
      <p:grpSpPr>
        <a:xfrm>
          <a:off x="0" y="0"/>
          <a:ext cx="0" cy="0"/>
          <a:chOff x="0" y="0"/>
          <a:chExt cx="0" cy="0"/>
        </a:xfrm>
      </p:grpSpPr>
      <p:pic>
        <p:nvPicPr>
          <p:cNvPr id="28" name="図 27" descr="図形, 正方形&#10;&#10;AI 生成コンテンツは誤りを含む可能性があります。">
            <a:extLst>
              <a:ext uri="{FF2B5EF4-FFF2-40B4-BE49-F238E27FC236}">
                <a16:creationId xmlns:a16="http://schemas.microsoft.com/office/drawing/2014/main" id="{7AA74ACE-88EC-BF66-F376-25B590BA0AD0}"/>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691813" cy="7563133"/>
          </a:xfrm>
          <a:prstGeom prst="rect">
            <a:avLst/>
          </a:prstGeom>
        </p:spPr>
      </p:pic>
      <p:pic>
        <p:nvPicPr>
          <p:cNvPr id="31" name="図 30" descr="図形&#10;&#10;AI 生成コンテンツは誤りを含む可能性があります。">
            <a:extLst>
              <a:ext uri="{FF2B5EF4-FFF2-40B4-BE49-F238E27FC236}">
                <a16:creationId xmlns:a16="http://schemas.microsoft.com/office/drawing/2014/main" id="{7B87882B-BBC6-F833-F60F-1C02ECE95E2A}"/>
              </a:ext>
            </a:extLst>
          </p:cNvPr>
          <p:cNvPicPr>
            <a:picLocks noChangeAspect="1"/>
          </p:cNvPicPr>
          <p:nvPr/>
        </p:nvPicPr>
        <p:blipFill>
          <a:blip r:embed="rId4"/>
          <a:stretch>
            <a:fillRect/>
          </a:stretch>
        </p:blipFill>
        <p:spPr>
          <a:xfrm>
            <a:off x="643009" y="1575154"/>
            <a:ext cx="9405790" cy="5316313"/>
          </a:xfrm>
          <a:prstGeom prst="rect">
            <a:avLst/>
          </a:prstGeom>
        </p:spPr>
      </p:pic>
      <p:pic>
        <p:nvPicPr>
          <p:cNvPr id="49" name="図 48" descr="図形, 四角形&#10;&#10;AI 生成コンテンツは誤りを含む可能性があります。">
            <a:extLst>
              <a:ext uri="{FF2B5EF4-FFF2-40B4-BE49-F238E27FC236}">
                <a16:creationId xmlns:a16="http://schemas.microsoft.com/office/drawing/2014/main" id="{D12CC2F2-B412-179D-52E1-7A7D9B2FC2E2}"/>
              </a:ext>
            </a:extLst>
          </p:cNvPr>
          <p:cNvPicPr>
            <a:picLocks noChangeAspect="1"/>
          </p:cNvPicPr>
          <p:nvPr/>
        </p:nvPicPr>
        <p:blipFill>
          <a:blip r:embed="rId5"/>
          <a:stretch>
            <a:fillRect/>
          </a:stretch>
        </p:blipFill>
        <p:spPr>
          <a:xfrm>
            <a:off x="5735488" y="4307226"/>
            <a:ext cx="3911600" cy="2184400"/>
          </a:xfrm>
          <a:prstGeom prst="rect">
            <a:avLst/>
          </a:prstGeom>
        </p:spPr>
      </p:pic>
      <p:sp>
        <p:nvSpPr>
          <p:cNvPr id="4" name="テキスト ボックス 3">
            <a:extLst>
              <a:ext uri="{FF2B5EF4-FFF2-40B4-BE49-F238E27FC236}">
                <a16:creationId xmlns:a16="http://schemas.microsoft.com/office/drawing/2014/main" id="{CEFC9A54-C353-0C1D-120D-A29E1D3CA511}"/>
              </a:ext>
            </a:extLst>
          </p:cNvPr>
          <p:cNvSpPr txBox="1"/>
          <p:nvPr/>
        </p:nvSpPr>
        <p:spPr>
          <a:xfrm>
            <a:off x="1282626" y="2090042"/>
            <a:ext cx="1349524" cy="3539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1" i="0" u="none" strike="noStrike" kern="1200" cap="none" spc="0" normalizeH="0" baseline="0" noProof="0">
                <a:ln>
                  <a:noFill/>
                </a:ln>
                <a:solidFill>
                  <a:prstClr val="white"/>
                </a:solidFill>
                <a:effectLst/>
                <a:uLnTx/>
                <a:uFillTx/>
                <a:latin typeface="+mn-ea"/>
                <a:cs typeface="Rounded Mplus 1c" panose="020B0502020203020207" pitchFamily="34" charset="-128"/>
              </a:rPr>
              <a:t>子宮頸がん</a:t>
            </a:r>
          </a:p>
        </p:txBody>
      </p:sp>
      <p:sp>
        <p:nvSpPr>
          <p:cNvPr id="5" name="テキスト ボックス 4">
            <a:extLst>
              <a:ext uri="{FF2B5EF4-FFF2-40B4-BE49-F238E27FC236}">
                <a16:creationId xmlns:a16="http://schemas.microsoft.com/office/drawing/2014/main" id="{C0930E96-383B-7033-6BE3-31105D2C32FF}"/>
              </a:ext>
            </a:extLst>
          </p:cNvPr>
          <p:cNvSpPr txBox="1"/>
          <p:nvPr/>
        </p:nvSpPr>
        <p:spPr>
          <a:xfrm>
            <a:off x="1410778" y="2571404"/>
            <a:ext cx="1093219"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婦人科で</a:t>
            </a:r>
          </a:p>
        </p:txBody>
      </p:sp>
      <p:sp>
        <p:nvSpPr>
          <p:cNvPr id="6" name="テキスト ボックス 5">
            <a:extLst>
              <a:ext uri="{FF2B5EF4-FFF2-40B4-BE49-F238E27FC236}">
                <a16:creationId xmlns:a16="http://schemas.microsoft.com/office/drawing/2014/main" id="{B3DFA3FC-AA95-E70B-2714-F1EE91E495B1}"/>
              </a:ext>
            </a:extLst>
          </p:cNvPr>
          <p:cNvSpPr txBox="1"/>
          <p:nvPr/>
        </p:nvSpPr>
        <p:spPr>
          <a:xfrm>
            <a:off x="2776228" y="3779837"/>
            <a:ext cx="1232201" cy="3539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1" i="0" u="none" strike="noStrike" kern="1200" cap="none" spc="0" normalizeH="0" baseline="0" noProof="0">
                <a:ln>
                  <a:noFill/>
                </a:ln>
                <a:solidFill>
                  <a:prstClr val="black"/>
                </a:solidFill>
                <a:effectLst/>
                <a:uLnTx/>
                <a:uFillTx/>
                <a:latin typeface="+mn-ea"/>
                <a:cs typeface="Rounded Mplus 1c" panose="020B0502020203020207" pitchFamily="34" charset="-128"/>
              </a:rPr>
              <a:t>「問診」</a:t>
            </a:r>
          </a:p>
        </p:txBody>
      </p:sp>
      <p:sp>
        <p:nvSpPr>
          <p:cNvPr id="7" name="テキスト ボックス 6">
            <a:extLst>
              <a:ext uri="{FF2B5EF4-FFF2-40B4-BE49-F238E27FC236}">
                <a16:creationId xmlns:a16="http://schemas.microsoft.com/office/drawing/2014/main" id="{A971EF38-E402-7B43-E694-CE9ED944C2FD}"/>
              </a:ext>
            </a:extLst>
          </p:cNvPr>
          <p:cNvSpPr txBox="1"/>
          <p:nvPr/>
        </p:nvSpPr>
        <p:spPr>
          <a:xfrm>
            <a:off x="4468619" y="3779837"/>
            <a:ext cx="1754570" cy="3539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7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「視診」「内診」</a:t>
            </a:r>
            <a:endParaRPr kumimoji="0" lang="ja-JP" altLang="en-US" sz="17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8" name="テキスト ボックス 7">
            <a:extLst>
              <a:ext uri="{FF2B5EF4-FFF2-40B4-BE49-F238E27FC236}">
                <a16:creationId xmlns:a16="http://schemas.microsoft.com/office/drawing/2014/main" id="{E292CC26-79BD-C5B4-54E0-BB2A2CE9C784}"/>
              </a:ext>
            </a:extLst>
          </p:cNvPr>
          <p:cNvSpPr txBox="1"/>
          <p:nvPr/>
        </p:nvSpPr>
        <p:spPr>
          <a:xfrm>
            <a:off x="6484373" y="3772992"/>
            <a:ext cx="1330322" cy="3539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「細胞診」</a:t>
            </a:r>
          </a:p>
        </p:txBody>
      </p:sp>
      <p:sp>
        <p:nvSpPr>
          <p:cNvPr id="13" name="テキスト ボックス 12">
            <a:extLst>
              <a:ext uri="{FF2B5EF4-FFF2-40B4-BE49-F238E27FC236}">
                <a16:creationId xmlns:a16="http://schemas.microsoft.com/office/drawing/2014/main" id="{15B674F9-E59F-991A-682A-7B608BD5EC0E}"/>
              </a:ext>
            </a:extLst>
          </p:cNvPr>
          <p:cNvSpPr txBox="1"/>
          <p:nvPr/>
        </p:nvSpPr>
        <p:spPr>
          <a:xfrm>
            <a:off x="2911617" y="6392777"/>
            <a:ext cx="1333499"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指で触れて確認</a:t>
            </a:r>
          </a:p>
        </p:txBody>
      </p:sp>
      <p:sp>
        <p:nvSpPr>
          <p:cNvPr id="15" name="テキスト ボックス 14">
            <a:extLst>
              <a:ext uri="{FF2B5EF4-FFF2-40B4-BE49-F238E27FC236}">
                <a16:creationId xmlns:a16="http://schemas.microsoft.com/office/drawing/2014/main" id="{A575263A-FE47-11AC-0A7E-77D91645318A}"/>
              </a:ext>
            </a:extLst>
          </p:cNvPr>
          <p:cNvSpPr txBox="1"/>
          <p:nvPr/>
        </p:nvSpPr>
        <p:spPr>
          <a:xfrm>
            <a:off x="5842102" y="4436810"/>
            <a:ext cx="2672327" cy="3539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1" i="0" u="none" strike="noStrike" kern="1200" cap="none" spc="0" normalizeH="0" baseline="0" noProof="0">
                <a:ln>
                  <a:noFill/>
                </a:ln>
                <a:solidFill>
                  <a:srgbClr val="008C00"/>
                </a:solidFill>
                <a:effectLst/>
                <a:uLnTx/>
                <a:uFillTx/>
                <a:latin typeface="+mn-ea"/>
                <a:cs typeface="Rounded Mplus 1c" panose="020B0502020203020207" pitchFamily="34" charset="-128"/>
              </a:rPr>
              <a:t>乳房を意識する生活習慣</a:t>
            </a:r>
          </a:p>
        </p:txBody>
      </p:sp>
      <p:sp>
        <p:nvSpPr>
          <p:cNvPr id="16" name="テキスト ボックス 15">
            <a:extLst>
              <a:ext uri="{FF2B5EF4-FFF2-40B4-BE49-F238E27FC236}">
                <a16:creationId xmlns:a16="http://schemas.microsoft.com/office/drawing/2014/main" id="{81BB0379-43C9-20B3-8CA3-621FD2ADA8FF}"/>
              </a:ext>
            </a:extLst>
          </p:cNvPr>
          <p:cNvSpPr txBox="1"/>
          <p:nvPr/>
        </p:nvSpPr>
        <p:spPr>
          <a:xfrm>
            <a:off x="5730889" y="4761149"/>
            <a:ext cx="4021890" cy="3539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1" i="0" u="none" strike="noStrike" kern="1200" cap="none" spc="0" normalizeH="0" baseline="0" noProof="0">
                <a:ln>
                  <a:noFill/>
                </a:ln>
                <a:solidFill>
                  <a:prstClr val="black"/>
                </a:solidFill>
                <a:effectLst/>
                <a:uLnTx/>
                <a:uFillTx/>
                <a:latin typeface="+mn-ea"/>
                <a:cs typeface="Rounded Mplus 1c" panose="020B0502020203020207" pitchFamily="34" charset="-128"/>
              </a:rPr>
              <a:t>ブレスト・アウェアネス</a:t>
            </a:r>
            <a:r>
              <a:rPr kumimoji="0" lang="en-US" altLang="ja-JP" sz="1700" b="1" i="0" u="none" strike="noStrike" kern="1200" cap="none" spc="0" normalizeH="0" baseline="0" noProof="0">
                <a:ln>
                  <a:noFill/>
                </a:ln>
                <a:solidFill>
                  <a:prstClr val="black"/>
                </a:solidFill>
                <a:effectLst/>
                <a:uLnTx/>
                <a:uFillTx/>
                <a:latin typeface="+mn-ea"/>
                <a:cs typeface="Rounded Mplus 1c" panose="020B0502020203020207" pitchFamily="34" charset="-128"/>
              </a:rPr>
              <a:t>4</a:t>
            </a:r>
            <a:r>
              <a:rPr kumimoji="0" lang="ja-JP" altLang="en-US" sz="1700" b="1" i="0" u="none" strike="noStrike" kern="1200" cap="none" spc="0" normalizeH="0" baseline="0" noProof="0">
                <a:ln>
                  <a:noFill/>
                </a:ln>
                <a:solidFill>
                  <a:prstClr val="black"/>
                </a:solidFill>
                <a:effectLst/>
                <a:uLnTx/>
                <a:uFillTx/>
                <a:latin typeface="+mn-ea"/>
                <a:cs typeface="Rounded Mplus 1c" panose="020B0502020203020207" pitchFamily="34" charset="-128"/>
              </a:rPr>
              <a:t>つのポイント</a:t>
            </a:r>
          </a:p>
        </p:txBody>
      </p:sp>
      <p:sp>
        <p:nvSpPr>
          <p:cNvPr id="17" name="テキスト ボックス 16">
            <a:extLst>
              <a:ext uri="{FF2B5EF4-FFF2-40B4-BE49-F238E27FC236}">
                <a16:creationId xmlns:a16="http://schemas.microsoft.com/office/drawing/2014/main" id="{28243D7C-5907-9E09-5AC3-23DB7DCE9F90}"/>
              </a:ext>
            </a:extLst>
          </p:cNvPr>
          <p:cNvSpPr txBox="1"/>
          <p:nvPr/>
        </p:nvSpPr>
        <p:spPr>
          <a:xfrm>
            <a:off x="5842102" y="5120685"/>
            <a:ext cx="3872279" cy="1264000"/>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300" b="1" i="0" u="none" strike="noStrike" kern="1200" cap="none" spc="0" normalizeH="0" baseline="0" noProof="0">
                <a:ln>
                  <a:noFill/>
                </a:ln>
                <a:solidFill>
                  <a:srgbClr val="008C00"/>
                </a:solidFill>
                <a:effectLst/>
                <a:uLnTx/>
                <a:uFillTx/>
                <a:latin typeface="+mn-ea"/>
                <a:cs typeface="Rounded Mplus 1c" panose="020B0502020203020207" pitchFamily="34" charset="-128"/>
              </a:rPr>
              <a:t>❶ 自身の乳房の状態を知る（見て、触って）</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300" b="1" i="0" u="none" strike="noStrike" kern="1200" cap="none" spc="0" normalizeH="0" baseline="0" noProof="0">
                <a:ln>
                  <a:noFill/>
                </a:ln>
                <a:solidFill>
                  <a:srgbClr val="008C00"/>
                </a:solidFill>
                <a:effectLst/>
                <a:uLnTx/>
                <a:uFillTx/>
                <a:latin typeface="+mn-ea"/>
                <a:cs typeface="Rounded Mplus 1c" panose="020B0502020203020207" pitchFamily="34" charset="-128"/>
              </a:rPr>
              <a:t>❷ 乳房の変化に気を付ける（しこり、分泌など）</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300" b="1" i="0" u="none" strike="noStrike" kern="1200" cap="none" spc="0" normalizeH="0" baseline="0" noProof="0">
                <a:ln>
                  <a:noFill/>
                </a:ln>
                <a:solidFill>
                  <a:srgbClr val="008C00"/>
                </a:solidFill>
                <a:effectLst/>
                <a:uLnTx/>
                <a:uFillTx/>
                <a:latin typeface="+mn-ea"/>
                <a:cs typeface="Rounded Mplus 1c" panose="020B0502020203020207" pitchFamily="34" charset="-128"/>
              </a:rPr>
              <a:t>❸ 変化に気づいたらすぐ医師に相談</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300" b="1" i="0" u="none" strike="noStrike" kern="1200" cap="none" spc="0" normalizeH="0" baseline="0" noProof="0">
                <a:ln>
                  <a:noFill/>
                </a:ln>
                <a:solidFill>
                  <a:srgbClr val="008C00"/>
                </a:solidFill>
                <a:effectLst/>
                <a:uLnTx/>
                <a:uFillTx/>
                <a:latin typeface="+mn-ea"/>
                <a:cs typeface="Rounded Mplus 1c" panose="020B0502020203020207" pitchFamily="34" charset="-128"/>
              </a:rPr>
              <a:t>❹ </a:t>
            </a:r>
            <a:r>
              <a:rPr kumimoji="0" lang="en-US" altLang="ja-JP" sz="1300" b="1" i="0" u="none" strike="noStrike" kern="1200" cap="none" spc="0" normalizeH="0" baseline="0" noProof="0">
                <a:ln>
                  <a:noFill/>
                </a:ln>
                <a:solidFill>
                  <a:srgbClr val="008C00"/>
                </a:solidFill>
                <a:effectLst/>
                <a:uLnTx/>
                <a:uFillTx/>
                <a:latin typeface="+mn-ea"/>
                <a:cs typeface="Rounded Mplus 1c" panose="020B0502020203020207" pitchFamily="34" charset="-128"/>
              </a:rPr>
              <a:t>40</a:t>
            </a:r>
            <a:r>
              <a:rPr kumimoji="0" lang="ja-JP" altLang="en-US" sz="1300" b="1" i="0" u="none" strike="noStrike" kern="1200" cap="none" spc="0" normalizeH="0" baseline="0" noProof="0">
                <a:ln>
                  <a:noFill/>
                </a:ln>
                <a:solidFill>
                  <a:srgbClr val="008C00"/>
                </a:solidFill>
                <a:effectLst/>
                <a:uLnTx/>
                <a:uFillTx/>
                <a:latin typeface="+mn-ea"/>
                <a:cs typeface="Rounded Mplus 1c" panose="020B0502020203020207" pitchFamily="34" charset="-128"/>
              </a:rPr>
              <a:t>歳になったら</a:t>
            </a:r>
            <a:r>
              <a:rPr kumimoji="0" lang="en-US" altLang="ja-JP" sz="1300" b="1" i="0" u="none" strike="noStrike" kern="1200" cap="none" spc="0" normalizeH="0" baseline="0" noProof="0">
                <a:ln>
                  <a:noFill/>
                </a:ln>
                <a:solidFill>
                  <a:srgbClr val="008C00"/>
                </a:solidFill>
                <a:effectLst/>
                <a:uLnTx/>
                <a:uFillTx/>
                <a:latin typeface="+mn-ea"/>
                <a:cs typeface="Rounded Mplus 1c" panose="020B0502020203020207" pitchFamily="34" charset="-128"/>
              </a:rPr>
              <a:t>2</a:t>
            </a:r>
            <a:r>
              <a:rPr kumimoji="0" lang="ja-JP" altLang="en-US" sz="1300" b="1" i="0" u="none" strike="noStrike" kern="1200" cap="none" spc="0" normalizeH="0" baseline="0" noProof="0">
                <a:ln>
                  <a:noFill/>
                </a:ln>
                <a:solidFill>
                  <a:srgbClr val="008C00"/>
                </a:solidFill>
                <a:effectLst/>
                <a:uLnTx/>
                <a:uFillTx/>
                <a:latin typeface="+mn-ea"/>
                <a:cs typeface="Rounded Mplus 1c" panose="020B0502020203020207" pitchFamily="34" charset="-128"/>
              </a:rPr>
              <a:t>年に</a:t>
            </a:r>
            <a:r>
              <a:rPr kumimoji="0" lang="en-US" altLang="ja-JP" sz="1300" b="1" i="0" u="none" strike="noStrike" kern="1200" cap="none" spc="0" normalizeH="0" baseline="0" noProof="0">
                <a:ln>
                  <a:noFill/>
                </a:ln>
                <a:solidFill>
                  <a:srgbClr val="008C00"/>
                </a:solidFill>
                <a:effectLst/>
                <a:uLnTx/>
                <a:uFillTx/>
                <a:latin typeface="+mn-ea"/>
                <a:cs typeface="Rounded Mplus 1c" panose="020B0502020203020207" pitchFamily="34" charset="-128"/>
              </a:rPr>
              <a:t>1</a:t>
            </a:r>
            <a:r>
              <a:rPr kumimoji="0" lang="ja-JP" altLang="en-US" sz="1300" b="1" i="0" u="none" strike="noStrike" kern="1200" cap="none" spc="0" normalizeH="0" baseline="0" noProof="0">
                <a:ln>
                  <a:noFill/>
                </a:ln>
                <a:solidFill>
                  <a:srgbClr val="008C00"/>
                </a:solidFill>
                <a:effectLst/>
                <a:uLnTx/>
                <a:uFillTx/>
                <a:latin typeface="+mn-ea"/>
                <a:cs typeface="Rounded Mplus 1c" panose="020B0502020203020207" pitchFamily="34" charset="-128"/>
              </a:rPr>
              <a:t>回マンモグラフィ</a:t>
            </a:r>
          </a:p>
        </p:txBody>
      </p:sp>
      <p:sp>
        <p:nvSpPr>
          <p:cNvPr id="18" name="テキスト ボックス 17">
            <a:extLst>
              <a:ext uri="{FF2B5EF4-FFF2-40B4-BE49-F238E27FC236}">
                <a16:creationId xmlns:a16="http://schemas.microsoft.com/office/drawing/2014/main" id="{61880143-85FF-99D8-F821-63CFBB612C82}"/>
              </a:ext>
            </a:extLst>
          </p:cNvPr>
          <p:cNvSpPr txBox="1"/>
          <p:nvPr/>
        </p:nvSpPr>
        <p:spPr>
          <a:xfrm>
            <a:off x="1491382" y="4453966"/>
            <a:ext cx="932012" cy="3539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00" b="1" i="0" u="none" strike="noStrike" kern="1200" cap="none" spc="0" normalizeH="0" baseline="0" noProof="0">
                <a:ln>
                  <a:noFill/>
                </a:ln>
                <a:solidFill>
                  <a:prstClr val="white"/>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乳がん</a:t>
            </a:r>
          </a:p>
        </p:txBody>
      </p:sp>
      <p:pic>
        <p:nvPicPr>
          <p:cNvPr id="33" name="図 32" descr="挿絵 が含まれている画像&#10;&#10;AI 生成コンテンツは誤りを含む可能性があります。">
            <a:extLst>
              <a:ext uri="{FF2B5EF4-FFF2-40B4-BE49-F238E27FC236}">
                <a16:creationId xmlns:a16="http://schemas.microsoft.com/office/drawing/2014/main" id="{278A1C64-8F7F-5162-C007-53D4D9F25949}"/>
              </a:ext>
            </a:extLst>
          </p:cNvPr>
          <p:cNvPicPr>
            <a:picLocks noChangeAspect="1"/>
          </p:cNvPicPr>
          <p:nvPr/>
        </p:nvPicPr>
        <p:blipFill>
          <a:blip r:embed="rId6"/>
          <a:stretch>
            <a:fillRect/>
          </a:stretch>
        </p:blipFill>
        <p:spPr>
          <a:xfrm>
            <a:off x="4108884" y="4446190"/>
            <a:ext cx="1409700" cy="1892300"/>
          </a:xfrm>
          <a:prstGeom prst="rect">
            <a:avLst/>
          </a:prstGeom>
        </p:spPr>
      </p:pic>
      <p:pic>
        <p:nvPicPr>
          <p:cNvPr id="35" name="図 34">
            <a:extLst>
              <a:ext uri="{FF2B5EF4-FFF2-40B4-BE49-F238E27FC236}">
                <a16:creationId xmlns:a16="http://schemas.microsoft.com/office/drawing/2014/main" id="{0870DF4A-AA2F-8CD1-AC2F-359DA411BD49}"/>
              </a:ext>
            </a:extLst>
          </p:cNvPr>
          <p:cNvPicPr>
            <a:picLocks noChangeAspect="1"/>
          </p:cNvPicPr>
          <p:nvPr/>
        </p:nvPicPr>
        <p:blipFill>
          <a:blip r:embed="rId7"/>
          <a:stretch>
            <a:fillRect/>
          </a:stretch>
        </p:blipFill>
        <p:spPr>
          <a:xfrm>
            <a:off x="6339462" y="2332544"/>
            <a:ext cx="1600200" cy="1409700"/>
          </a:xfrm>
          <a:prstGeom prst="rect">
            <a:avLst/>
          </a:prstGeom>
        </p:spPr>
      </p:pic>
      <p:pic>
        <p:nvPicPr>
          <p:cNvPr id="39" name="図 38" descr="挿絵 が含まれている画像&#10;&#10;AI 生成コンテンツは誤りを含む可能性があります。">
            <a:extLst>
              <a:ext uri="{FF2B5EF4-FFF2-40B4-BE49-F238E27FC236}">
                <a16:creationId xmlns:a16="http://schemas.microsoft.com/office/drawing/2014/main" id="{C7C87C58-BCC8-CCE4-B107-AFEC4FE0CBE2}"/>
              </a:ext>
            </a:extLst>
          </p:cNvPr>
          <p:cNvPicPr>
            <a:picLocks noChangeAspect="1"/>
          </p:cNvPicPr>
          <p:nvPr/>
        </p:nvPicPr>
        <p:blipFill>
          <a:blip r:embed="rId8"/>
          <a:stretch>
            <a:fillRect/>
          </a:stretch>
        </p:blipFill>
        <p:spPr>
          <a:xfrm>
            <a:off x="2754092" y="2063609"/>
            <a:ext cx="1295400" cy="1714500"/>
          </a:xfrm>
          <a:prstGeom prst="rect">
            <a:avLst/>
          </a:prstGeom>
        </p:spPr>
      </p:pic>
      <p:pic>
        <p:nvPicPr>
          <p:cNvPr id="43" name="図 42" descr="挿絵 が含まれている画像&#10;&#10;AI 生成コンテンツは誤りを含む可能性があります。">
            <a:extLst>
              <a:ext uri="{FF2B5EF4-FFF2-40B4-BE49-F238E27FC236}">
                <a16:creationId xmlns:a16="http://schemas.microsoft.com/office/drawing/2014/main" id="{7C2F149A-660B-2100-DD4F-65F4B514B531}"/>
              </a:ext>
            </a:extLst>
          </p:cNvPr>
          <p:cNvPicPr>
            <a:picLocks noChangeAspect="1"/>
          </p:cNvPicPr>
          <p:nvPr/>
        </p:nvPicPr>
        <p:blipFill>
          <a:blip r:embed="rId9"/>
          <a:stretch>
            <a:fillRect/>
          </a:stretch>
        </p:blipFill>
        <p:spPr>
          <a:xfrm>
            <a:off x="2732831" y="4395390"/>
            <a:ext cx="1333500" cy="1943100"/>
          </a:xfrm>
          <a:prstGeom prst="rect">
            <a:avLst/>
          </a:prstGeom>
        </p:spPr>
      </p:pic>
      <p:pic>
        <p:nvPicPr>
          <p:cNvPr id="41" name="図 40">
            <a:extLst>
              <a:ext uri="{FF2B5EF4-FFF2-40B4-BE49-F238E27FC236}">
                <a16:creationId xmlns:a16="http://schemas.microsoft.com/office/drawing/2014/main" id="{F53274B9-2817-6B3B-5017-53C38F1E49DE}"/>
              </a:ext>
            </a:extLst>
          </p:cNvPr>
          <p:cNvPicPr>
            <a:picLocks noChangeAspect="1"/>
          </p:cNvPicPr>
          <p:nvPr/>
        </p:nvPicPr>
        <p:blipFill>
          <a:blip r:embed="rId10"/>
          <a:stretch>
            <a:fillRect/>
          </a:stretch>
        </p:blipFill>
        <p:spPr>
          <a:xfrm>
            <a:off x="4279407" y="2055415"/>
            <a:ext cx="1892300" cy="1778000"/>
          </a:xfrm>
          <a:prstGeom prst="rect">
            <a:avLst/>
          </a:prstGeom>
        </p:spPr>
      </p:pic>
      <p:pic>
        <p:nvPicPr>
          <p:cNvPr id="45" name="図 44" descr="図形, 円&#10;&#10;AI 生成コンテンツは誤りを含む可能性があります。">
            <a:extLst>
              <a:ext uri="{FF2B5EF4-FFF2-40B4-BE49-F238E27FC236}">
                <a16:creationId xmlns:a16="http://schemas.microsoft.com/office/drawing/2014/main" id="{6921648A-9A30-445C-8BC6-762BA55E6B35}"/>
              </a:ext>
            </a:extLst>
          </p:cNvPr>
          <p:cNvPicPr>
            <a:picLocks noChangeAspect="1"/>
          </p:cNvPicPr>
          <p:nvPr/>
        </p:nvPicPr>
        <p:blipFill>
          <a:blip r:embed="rId11"/>
          <a:stretch>
            <a:fillRect/>
          </a:stretch>
        </p:blipFill>
        <p:spPr>
          <a:xfrm>
            <a:off x="7840864" y="2140136"/>
            <a:ext cx="2766194" cy="2779244"/>
          </a:xfrm>
          <a:prstGeom prst="rect">
            <a:avLst/>
          </a:prstGeom>
        </p:spPr>
      </p:pic>
      <p:sp>
        <p:nvSpPr>
          <p:cNvPr id="55" name="テキスト ボックス 54">
            <a:extLst>
              <a:ext uri="{FF2B5EF4-FFF2-40B4-BE49-F238E27FC236}">
                <a16:creationId xmlns:a16="http://schemas.microsoft.com/office/drawing/2014/main" id="{F9AA5AB0-B40B-88E1-625B-D73EADFC2AA2}"/>
              </a:ext>
            </a:extLst>
          </p:cNvPr>
          <p:cNvSpPr txBox="1"/>
          <p:nvPr/>
        </p:nvSpPr>
        <p:spPr>
          <a:xfrm>
            <a:off x="7965831" y="2715241"/>
            <a:ext cx="2498722"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solidFill>
                <a:effectLst/>
                <a:uLnTx/>
                <a:uFillTx/>
                <a:latin typeface="+mn-ea"/>
                <a:cs typeface="Rounded Mplus 1c" panose="020B0502020203020207" pitchFamily="34" charset="-128"/>
              </a:rPr>
              <a:t> </a:t>
            </a:r>
            <a:r>
              <a:rPr kumimoji="0" lang="ja-JP" altLang="en-US" sz="1600" b="1" i="0" u="none" strike="noStrike" kern="1200" cap="none" spc="0" normalizeH="0" baseline="0" noProof="0">
                <a:ln>
                  <a:noFill/>
                </a:ln>
                <a:solidFill>
                  <a:prstClr val="black"/>
                </a:solidFill>
                <a:effectLst/>
                <a:uLnTx/>
                <a:uFillTx/>
                <a:latin typeface="+mn-ea"/>
                <a:cs typeface="Rounded Mplus 1c" panose="020B0502020203020207" pitchFamily="34" charset="-128"/>
              </a:rPr>
              <a:t>家族に乳がんや</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n-ea"/>
                <a:cs typeface="Rounded Mplus 1c" panose="020B0502020203020207" pitchFamily="34" charset="-128"/>
              </a:rPr>
              <a:t>卵巣がんが多ければ、</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n-ea"/>
                <a:cs typeface="Rounded Mplus 1c" panose="020B0502020203020207" pitchFamily="34" charset="-128"/>
              </a:rPr>
              <a:t>その主治医にいつから</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n-ea"/>
                <a:cs typeface="Rounded Mplus 1c" panose="020B0502020203020207" pitchFamily="34" charset="-128"/>
              </a:rPr>
              <a:t>検診をうけるべきか、​</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n-ea"/>
                <a:cs typeface="Rounded Mplus 1c" panose="020B0502020203020207" pitchFamily="34" charset="-128"/>
              </a:rPr>
              <a:t>相談してみよう！</a:t>
            </a:r>
            <a:r>
              <a:rPr kumimoji="0" lang="ja-JP" altLang="en-US" sz="16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a:t>
            </a:r>
          </a:p>
        </p:txBody>
      </p:sp>
      <p:sp>
        <p:nvSpPr>
          <p:cNvPr id="56" name="テキスト ボックス 55">
            <a:extLst>
              <a:ext uri="{FF2B5EF4-FFF2-40B4-BE49-F238E27FC236}">
                <a16:creationId xmlns:a16="http://schemas.microsoft.com/office/drawing/2014/main" id="{2AC395DC-E79D-FE55-B7D1-329A072B33C1}"/>
              </a:ext>
            </a:extLst>
          </p:cNvPr>
          <p:cNvSpPr txBox="1"/>
          <p:nvPr/>
        </p:nvSpPr>
        <p:spPr>
          <a:xfrm>
            <a:off x="4401160" y="6392776"/>
            <a:ext cx="1199566"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鏡の前で確認</a:t>
            </a:r>
          </a:p>
        </p:txBody>
      </p:sp>
      <p:sp>
        <p:nvSpPr>
          <p:cNvPr id="3" name="テキスト ボックス 2">
            <a:extLst>
              <a:ext uri="{FF2B5EF4-FFF2-40B4-BE49-F238E27FC236}">
                <a16:creationId xmlns:a16="http://schemas.microsoft.com/office/drawing/2014/main" id="{4FAC9DE7-ED20-7951-9174-CE2EBA063718}"/>
              </a:ext>
            </a:extLst>
          </p:cNvPr>
          <p:cNvSpPr txBox="1"/>
          <p:nvPr/>
        </p:nvSpPr>
        <p:spPr>
          <a:xfrm>
            <a:off x="1493688" y="1051934"/>
            <a:ext cx="800923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7FBF58"/>
                </a:solidFill>
                <a:effectLst/>
                <a:uLnTx/>
                <a:uFillTx/>
                <a:latin typeface="+mn-ea"/>
                <a:cs typeface="Rounded Mplus 1c" panose="020B0502020203020207" pitchFamily="34" charset="-128"/>
              </a:rPr>
              <a:t>がんのチェックをします</a:t>
            </a:r>
          </a:p>
        </p:txBody>
      </p:sp>
      <p:pic>
        <p:nvPicPr>
          <p:cNvPr id="2" name="図 1" descr="ｓミラー が含まれている画像">
            <a:extLst>
              <a:ext uri="{FF2B5EF4-FFF2-40B4-BE49-F238E27FC236}">
                <a16:creationId xmlns:a16="http://schemas.microsoft.com/office/drawing/2014/main" id="{5BB003C9-B02F-2F84-C99B-05A260212C8F}"/>
              </a:ext>
            </a:extLst>
          </p:cNvPr>
          <p:cNvPicPr>
            <a:picLocks noChangeAspect="1"/>
          </p:cNvPicPr>
          <p:nvPr/>
        </p:nvPicPr>
        <p:blipFill>
          <a:blip r:embed="rId12"/>
          <a:stretch>
            <a:fillRect/>
          </a:stretch>
        </p:blipFill>
        <p:spPr>
          <a:xfrm flipH="1">
            <a:off x="-146983" y="2852087"/>
            <a:ext cx="2449946" cy="1829584"/>
          </a:xfrm>
          <a:prstGeom prst="rect">
            <a:avLst/>
          </a:prstGeom>
          <a:ln>
            <a:noFill/>
          </a:ln>
        </p:spPr>
      </p:pic>
      <p:sp>
        <p:nvSpPr>
          <p:cNvPr id="9" name="テキスト ボックス 8">
            <a:extLst>
              <a:ext uri="{FF2B5EF4-FFF2-40B4-BE49-F238E27FC236}">
                <a16:creationId xmlns:a16="http://schemas.microsoft.com/office/drawing/2014/main" id="{B1954473-0601-E578-2F19-784A9E22B335}"/>
              </a:ext>
            </a:extLst>
          </p:cNvPr>
          <p:cNvSpPr txBox="1"/>
          <p:nvPr/>
        </p:nvSpPr>
        <p:spPr>
          <a:xfrm>
            <a:off x="147387" y="3218383"/>
            <a:ext cx="2153881"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prstClr val="black"/>
                </a:solidFill>
                <a:effectLst/>
                <a:uLnTx/>
                <a:uFillTx/>
                <a:latin typeface="+mn-ea"/>
                <a:cs typeface="+mn-cs"/>
              </a:rPr>
              <a:t>男性も稀ですが、</a:t>
            </a:r>
            <a:endParaRPr kumimoji="0" lang="en-US" altLang="ja-JP" sz="1400" b="1" i="0" u="none" strike="noStrike" kern="1200" cap="none" spc="0" normalizeH="0" baseline="0" noProof="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prstClr val="black"/>
                </a:solidFill>
                <a:effectLst/>
                <a:uLnTx/>
                <a:uFillTx/>
                <a:latin typeface="+mn-ea"/>
                <a:cs typeface="+mn-cs"/>
              </a:rPr>
              <a:t>（乳がん全体の約</a:t>
            </a:r>
            <a:r>
              <a:rPr kumimoji="0" lang="en-US" altLang="ja-JP" sz="1400" b="1" i="0" u="none" strike="noStrike" kern="1200" cap="none" spc="0" normalizeH="0" baseline="0" noProof="0">
                <a:ln>
                  <a:noFill/>
                </a:ln>
                <a:solidFill>
                  <a:prstClr val="black"/>
                </a:solidFill>
                <a:effectLst/>
                <a:uLnTx/>
                <a:uFillTx/>
                <a:latin typeface="+mn-ea"/>
                <a:cs typeface="+mn-cs"/>
              </a:rPr>
              <a:t>1</a:t>
            </a:r>
            <a:r>
              <a:rPr kumimoji="0" lang="ja-JP" altLang="en-US" sz="1400" b="1" i="0" u="none" strike="noStrike" kern="1200" cap="none" spc="0" normalizeH="0" baseline="0" noProof="0">
                <a:ln>
                  <a:noFill/>
                </a:ln>
                <a:solidFill>
                  <a:prstClr val="black"/>
                </a:solidFill>
                <a:effectLst/>
                <a:uLnTx/>
                <a:uFillTx/>
                <a:latin typeface="+mn-ea"/>
                <a:cs typeface="+mn-cs"/>
              </a:rPr>
              <a:t>％）乳がんになることがあります</a:t>
            </a:r>
            <a:endParaRPr kumimoji="0" lang="ja-JP" altLang="en-US" sz="1200" b="1" i="0" u="none" strike="noStrike" kern="1200" cap="none" spc="0" normalizeH="0" baseline="0" noProof="0">
              <a:ln>
                <a:noFill/>
              </a:ln>
              <a:solidFill>
                <a:prstClr val="black"/>
              </a:solidFill>
              <a:effectLst/>
              <a:uLnTx/>
              <a:uFillTx/>
              <a:latin typeface="+mn-ea"/>
              <a:cs typeface="Rounded Mplus 1c" panose="020B0502020203020207" pitchFamily="34" charset="-128"/>
            </a:endParaRPr>
          </a:p>
        </p:txBody>
      </p:sp>
      <p:pic>
        <p:nvPicPr>
          <p:cNvPr id="11" name="図 10">
            <a:extLst>
              <a:ext uri="{FF2B5EF4-FFF2-40B4-BE49-F238E27FC236}">
                <a16:creationId xmlns:a16="http://schemas.microsoft.com/office/drawing/2014/main" id="{E267BD85-641F-811F-89A9-8A5024B589A2}"/>
              </a:ext>
            </a:extLst>
          </p:cNvPr>
          <p:cNvPicPr>
            <a:picLocks noChangeAspect="1"/>
          </p:cNvPicPr>
          <p:nvPr/>
        </p:nvPicPr>
        <p:blipFill>
          <a:blip r:embed="rId1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771667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D75F8-E0E0-9148-4187-8B80E39CC6DE}"/>
            </a:ext>
          </a:extLst>
        </p:cNvPr>
        <p:cNvGrpSpPr/>
        <p:nvPr/>
      </p:nvGrpSpPr>
      <p:grpSpPr>
        <a:xfrm>
          <a:off x="0" y="0"/>
          <a:ext cx="0" cy="0"/>
          <a:chOff x="0" y="0"/>
          <a:chExt cx="0" cy="0"/>
        </a:xfrm>
      </p:grpSpPr>
      <p:pic>
        <p:nvPicPr>
          <p:cNvPr id="28" name="図 27" descr="図形, 正方形&#10;&#10;AI 生成コンテンツは誤りを含む可能性があります。">
            <a:extLst>
              <a:ext uri="{FF2B5EF4-FFF2-40B4-BE49-F238E27FC236}">
                <a16:creationId xmlns:a16="http://schemas.microsoft.com/office/drawing/2014/main" id="{810BA83C-A14B-F79C-56A1-B5925FE00C95}"/>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691813" cy="7563133"/>
          </a:xfrm>
          <a:prstGeom prst="rect">
            <a:avLst/>
          </a:prstGeom>
        </p:spPr>
      </p:pic>
      <p:sp>
        <p:nvSpPr>
          <p:cNvPr id="10" name="テキスト ボックス 9">
            <a:extLst>
              <a:ext uri="{FF2B5EF4-FFF2-40B4-BE49-F238E27FC236}">
                <a16:creationId xmlns:a16="http://schemas.microsoft.com/office/drawing/2014/main" id="{F0818D11-7A90-9B72-79E5-4B56FBC52A6D}"/>
              </a:ext>
            </a:extLst>
          </p:cNvPr>
          <p:cNvSpPr txBox="1"/>
          <p:nvPr/>
        </p:nvSpPr>
        <p:spPr>
          <a:xfrm>
            <a:off x="4796192" y="6806182"/>
            <a:ext cx="4468654" cy="21563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rPr>
              <a:t>厚生労働省リーフレット​　小学校６年～高校１年の女の子と保護者の方へ大切なお知らせより​</a:t>
            </a:r>
          </a:p>
        </p:txBody>
      </p:sp>
      <p:pic>
        <p:nvPicPr>
          <p:cNvPr id="11" name="図 10" descr="図形, 正方形&#10;&#10;AI 生成コンテンツは誤りを含む可能性があります。">
            <a:extLst>
              <a:ext uri="{FF2B5EF4-FFF2-40B4-BE49-F238E27FC236}">
                <a16:creationId xmlns:a16="http://schemas.microsoft.com/office/drawing/2014/main" id="{7553A7C1-F41D-8C20-6786-7A98694C9BF1}"/>
              </a:ext>
            </a:extLst>
          </p:cNvPr>
          <p:cNvPicPr>
            <a:picLocks noChangeAspect="1"/>
          </p:cNvPicPr>
          <p:nvPr/>
        </p:nvPicPr>
        <p:blipFill>
          <a:blip r:embed="rId4"/>
          <a:stretch>
            <a:fillRect/>
          </a:stretch>
        </p:blipFill>
        <p:spPr>
          <a:xfrm>
            <a:off x="1364007" y="2272544"/>
            <a:ext cx="2687370" cy="2766080"/>
          </a:xfrm>
          <a:prstGeom prst="rect">
            <a:avLst/>
          </a:prstGeom>
        </p:spPr>
      </p:pic>
      <p:sp>
        <p:nvSpPr>
          <p:cNvPr id="12" name="テキスト ボックス 11">
            <a:extLst>
              <a:ext uri="{FF2B5EF4-FFF2-40B4-BE49-F238E27FC236}">
                <a16:creationId xmlns:a16="http://schemas.microsoft.com/office/drawing/2014/main" id="{71C9C0D0-7838-421B-78A9-EF11F03F1F4D}"/>
              </a:ext>
            </a:extLst>
          </p:cNvPr>
          <p:cNvSpPr txBox="1"/>
          <p:nvPr/>
        </p:nvSpPr>
        <p:spPr>
          <a:xfrm>
            <a:off x="2703412" y="5981751"/>
            <a:ext cx="513213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ja-JP" sz="1200" b="0" i="0" u="none" strike="noStrike" kern="1200" cap="none" spc="0" normalizeH="0" baseline="0" noProof="0">
                <a:ln>
                  <a:noFill/>
                </a:ln>
                <a:solidFill>
                  <a:prstClr val="black"/>
                </a:solidFill>
                <a:effectLst/>
                <a:uLnTx/>
                <a:uFillTx/>
                <a:latin typeface="+mn-ea"/>
                <a:cs typeface="+mn-cs"/>
              </a:rPr>
              <a:t>The New England Journal of Medicine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ja-JP" sz="1200" b="0" i="0" u="none" strike="noStrike" kern="1200" cap="none" spc="0" normalizeH="0" baseline="0" noProof="0">
                <a:ln>
                  <a:noFill/>
                </a:ln>
                <a:solidFill>
                  <a:prstClr val="black"/>
                </a:solidFill>
                <a:effectLst/>
                <a:uLnTx/>
                <a:uFillTx/>
                <a:latin typeface="+mn-ea"/>
                <a:cs typeface="+mn-cs"/>
              </a:rPr>
              <a:t>HPV Vaccination and the Risk of Invasive Cervical Cancer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ja-JP" sz="1200" b="0" i="0" u="none" strike="noStrike" kern="1200" cap="none" spc="0" normalizeH="0" baseline="0" noProof="0">
                <a:ln>
                  <a:noFill/>
                </a:ln>
                <a:solidFill>
                  <a:prstClr val="black"/>
                </a:solidFill>
                <a:effectLst/>
                <a:uLnTx/>
                <a:uFillTx/>
                <a:latin typeface="+mn-ea"/>
                <a:cs typeface="+mn-cs"/>
              </a:rPr>
              <a:t>(Lei Jiayao, 2020)</a:t>
            </a:r>
            <a:endParaRPr kumimoji="0" lang="ja-JP" altLang="en-US" sz="1200" b="0" i="0" u="none" strike="noStrike" kern="1200" cap="none" spc="0" normalizeH="0" baseline="0" noProof="0">
              <a:ln>
                <a:noFill/>
              </a:ln>
              <a:solidFill>
                <a:prstClr val="black"/>
              </a:solidFill>
              <a:effectLst/>
              <a:uLnTx/>
              <a:uFillTx/>
              <a:latin typeface="+mn-ea"/>
              <a:cs typeface="+mn-cs"/>
            </a:endParaRPr>
          </a:p>
        </p:txBody>
      </p:sp>
      <p:pic>
        <p:nvPicPr>
          <p:cNvPr id="14" name="図 13" descr="図形, 正方形&#10;&#10;AI 生成コンテンツは誤りを含む可能性があります。">
            <a:extLst>
              <a:ext uri="{FF2B5EF4-FFF2-40B4-BE49-F238E27FC236}">
                <a16:creationId xmlns:a16="http://schemas.microsoft.com/office/drawing/2014/main" id="{37871819-EC0E-6B7A-2106-7A5A8D9FA92E}"/>
              </a:ext>
            </a:extLst>
          </p:cNvPr>
          <p:cNvPicPr>
            <a:picLocks noChangeAspect="1"/>
          </p:cNvPicPr>
          <p:nvPr/>
        </p:nvPicPr>
        <p:blipFill>
          <a:blip r:embed="rId4"/>
          <a:stretch>
            <a:fillRect/>
          </a:stretch>
        </p:blipFill>
        <p:spPr>
          <a:xfrm>
            <a:off x="6716295" y="2272544"/>
            <a:ext cx="2687370" cy="2766080"/>
          </a:xfrm>
          <a:prstGeom prst="rect">
            <a:avLst/>
          </a:prstGeom>
        </p:spPr>
      </p:pic>
      <p:sp>
        <p:nvSpPr>
          <p:cNvPr id="20" name="テキスト ボックス 19">
            <a:extLst>
              <a:ext uri="{FF2B5EF4-FFF2-40B4-BE49-F238E27FC236}">
                <a16:creationId xmlns:a16="http://schemas.microsoft.com/office/drawing/2014/main" id="{64A1C590-DD02-F4B9-7D2A-35F82EB91075}"/>
              </a:ext>
            </a:extLst>
          </p:cNvPr>
          <p:cNvSpPr txBox="1"/>
          <p:nvPr/>
        </p:nvSpPr>
        <p:spPr>
          <a:xfrm>
            <a:off x="1477368" y="2553555"/>
            <a:ext cx="2496218" cy="160043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400" b="1" i="0" u="none" strike="noStrike" kern="1200" cap="none" spc="0" normalizeH="0" baseline="0" noProof="0">
                <a:ln>
                  <a:noFill/>
                </a:ln>
                <a:solidFill>
                  <a:prstClr val="black"/>
                </a:solidFill>
                <a:effectLst/>
                <a:uLnTx/>
                <a:uFillTx/>
                <a:latin typeface="+mn-ea"/>
                <a:cs typeface="Rounded Mplus 1c" panose="020B0502020203020207" pitchFamily="34" charset="-128"/>
              </a:rPr>
              <a:t>HPV</a:t>
            </a: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ワクチンを</a:t>
            </a:r>
            <a:r>
              <a:rPr kumimoji="0" lang="ja-JP" altLang="en-US" sz="1400" b="1" i="0" u="none" strike="noStrike" kern="1200" cap="none" spc="0" normalizeH="0" baseline="0" noProof="0">
                <a:ln>
                  <a:noFill/>
                </a:ln>
                <a:solidFill>
                  <a:srgbClr val="E96F8F"/>
                </a:solidFill>
                <a:effectLst/>
                <a:uLnTx/>
                <a:uFillTx/>
                <a:latin typeface="+mn-ea"/>
                <a:cs typeface="Rounded Mplus 1c" panose="020B0502020203020207" pitchFamily="34" charset="-128"/>
              </a:rPr>
              <a:t>接種しなかった人達が、子宮頸がんになるリスクが一番高かった。</a:t>
            </a:r>
            <a:r>
              <a:rPr kumimoji="0" lang="en-US" altLang="ja-JP" sz="1400" b="1" i="0" u="none" strike="noStrike" kern="1200" cap="none" spc="0" normalizeH="0" baseline="0" noProof="0">
                <a:ln>
                  <a:noFill/>
                </a:ln>
                <a:solidFill>
                  <a:srgbClr val="E96F8F"/>
                </a:solidFill>
                <a:effectLst/>
                <a:uLnTx/>
                <a:uFillTx/>
                <a:latin typeface="+mn-ea"/>
                <a:cs typeface="Rounded Mplus 1c" panose="020B0502020203020207" pitchFamily="34" charset="-128"/>
              </a:rPr>
              <a:t>17</a:t>
            </a:r>
            <a:r>
              <a:rPr kumimoji="0" lang="ja-JP" altLang="en-US" sz="1400" b="1" i="0" u="none" strike="noStrike" kern="1200" cap="none" spc="0" normalizeH="0" baseline="0" noProof="0">
                <a:ln>
                  <a:noFill/>
                </a:ln>
                <a:solidFill>
                  <a:srgbClr val="E96F8F"/>
                </a:solidFill>
                <a:effectLst/>
                <a:uLnTx/>
                <a:uFillTx/>
                <a:latin typeface="+mn-ea"/>
                <a:cs typeface="Rounded Mplus 1c" panose="020B0502020203020207" pitchFamily="34" charset="-128"/>
              </a:rPr>
              <a:t>歳以前</a:t>
            </a: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に接種した人達は、</a:t>
            </a:r>
            <a:r>
              <a:rPr kumimoji="0" lang="en-US" altLang="ja-JP" sz="1400" b="1" i="0" u="none" strike="noStrike" kern="1200" cap="none" spc="0" normalizeH="0" baseline="0" noProof="0">
                <a:ln>
                  <a:noFill/>
                </a:ln>
                <a:solidFill>
                  <a:prstClr val="black"/>
                </a:solidFill>
                <a:effectLst/>
                <a:uLnTx/>
                <a:uFillTx/>
                <a:latin typeface="+mn-ea"/>
                <a:cs typeface="Rounded Mplus 1c" panose="020B0502020203020207" pitchFamily="34" charset="-128"/>
              </a:rPr>
              <a:t>17</a:t>
            </a: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歳～</a:t>
            </a:r>
            <a:r>
              <a:rPr kumimoji="0" lang="en-US" altLang="ja-JP" sz="1400" b="1" i="0" u="none" strike="noStrike" kern="1200" cap="none" spc="0" normalizeH="0" baseline="0" noProof="0">
                <a:ln>
                  <a:noFill/>
                </a:ln>
                <a:solidFill>
                  <a:prstClr val="black"/>
                </a:solidFill>
                <a:effectLst/>
                <a:uLnTx/>
                <a:uFillTx/>
                <a:latin typeface="+mn-ea"/>
                <a:cs typeface="Rounded Mplus 1c" panose="020B0502020203020207" pitchFamily="34" charset="-128"/>
              </a:rPr>
              <a:t>30</a:t>
            </a: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歳に接種した人達よりも、</a:t>
            </a:r>
            <a:r>
              <a:rPr kumimoji="0" lang="ja-JP" altLang="en-US" sz="1400" b="1" i="0" u="none" strike="noStrike" kern="1200" cap="none" spc="0" normalizeH="0" baseline="0" noProof="0">
                <a:ln>
                  <a:noFill/>
                </a:ln>
                <a:solidFill>
                  <a:srgbClr val="E96F8F"/>
                </a:solidFill>
                <a:effectLst/>
                <a:uLnTx/>
                <a:uFillTx/>
                <a:latin typeface="+mn-ea"/>
                <a:cs typeface="Rounded Mplus 1c" panose="020B0502020203020207" pitchFamily="34" charset="-128"/>
              </a:rPr>
              <a:t>子宮頸がんになるリスクが低かった</a:t>
            </a:r>
          </a:p>
        </p:txBody>
      </p:sp>
      <p:cxnSp>
        <p:nvCxnSpPr>
          <p:cNvPr id="21" name="直線コネクタ 20">
            <a:extLst>
              <a:ext uri="{FF2B5EF4-FFF2-40B4-BE49-F238E27FC236}">
                <a16:creationId xmlns:a16="http://schemas.microsoft.com/office/drawing/2014/main" id="{639AAE48-AB35-96B3-97C1-F13D2E335D67}"/>
              </a:ext>
            </a:extLst>
          </p:cNvPr>
          <p:cNvCxnSpPr>
            <a:cxnSpLocks/>
          </p:cNvCxnSpPr>
          <p:nvPr/>
        </p:nvCxnSpPr>
        <p:spPr>
          <a:xfrm>
            <a:off x="1477367" y="4143416"/>
            <a:ext cx="2452090" cy="0"/>
          </a:xfrm>
          <a:prstGeom prst="line">
            <a:avLst/>
          </a:prstGeom>
          <a:ln w="19050">
            <a:solidFill>
              <a:srgbClr val="E36538"/>
            </a:solidFill>
          </a:ln>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7869B4D8-5D57-DFD5-DCE0-5DC239697D2D}"/>
              </a:ext>
            </a:extLst>
          </p:cNvPr>
          <p:cNvSpPr txBox="1"/>
          <p:nvPr/>
        </p:nvSpPr>
        <p:spPr>
          <a:xfrm>
            <a:off x="1590729" y="4291485"/>
            <a:ext cx="249621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若いうちに</a:t>
            </a:r>
            <a:r>
              <a:rPr kumimoji="0" lang="en" altLang="ja-JP" sz="1400" b="1" i="0" u="none" strike="noStrike" kern="1200" cap="none" spc="0" normalizeH="0" baseline="0" noProof="0">
                <a:ln>
                  <a:noFill/>
                </a:ln>
                <a:solidFill>
                  <a:prstClr val="black"/>
                </a:solidFill>
                <a:effectLst/>
                <a:uLnTx/>
                <a:uFillTx/>
                <a:latin typeface="+mn-ea"/>
                <a:cs typeface="Rounded Mplus 1c" panose="020B0502020203020207" pitchFamily="34" charset="-128"/>
              </a:rPr>
              <a:t>HPV</a:t>
            </a: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ワクチンを</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打った方が効果が高い</a:t>
            </a:r>
            <a:endParaRPr kumimoji="0" lang="ja-JP" altLang="en-US" sz="1400" b="1" i="0" u="none" strike="noStrike" kern="1200" cap="none" spc="0" normalizeH="0" baseline="0" noProof="0">
              <a:ln>
                <a:noFill/>
              </a:ln>
              <a:solidFill>
                <a:srgbClr val="E96F8F"/>
              </a:solidFill>
              <a:effectLst/>
              <a:uLnTx/>
              <a:uFillTx/>
              <a:latin typeface="+mn-ea"/>
              <a:cs typeface="Rounded Mplus 1c" panose="020B0502020203020207" pitchFamily="34" charset="-128"/>
            </a:endParaRPr>
          </a:p>
        </p:txBody>
      </p:sp>
      <p:sp>
        <p:nvSpPr>
          <p:cNvPr id="23" name="テキスト ボックス 22">
            <a:extLst>
              <a:ext uri="{FF2B5EF4-FFF2-40B4-BE49-F238E27FC236}">
                <a16:creationId xmlns:a16="http://schemas.microsoft.com/office/drawing/2014/main" id="{5949FDFE-E865-4DAC-EE07-66B8E31F5070}"/>
              </a:ext>
            </a:extLst>
          </p:cNvPr>
          <p:cNvSpPr txBox="1"/>
          <p:nvPr/>
        </p:nvSpPr>
        <p:spPr>
          <a:xfrm>
            <a:off x="6777289" y="2870754"/>
            <a:ext cx="2565382" cy="178510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400" b="1" i="0" u="none" strike="noStrike" kern="1200" cap="none" spc="0" normalizeH="0" baseline="0" noProof="0">
                <a:ln>
                  <a:noFill/>
                </a:ln>
                <a:solidFill>
                  <a:prstClr val="black"/>
                </a:solidFill>
                <a:effectLst/>
                <a:uLnTx/>
                <a:uFillTx/>
                <a:latin typeface="+mn-ea"/>
                <a:cs typeface="Rounded Mplus 1c" panose="020B0502020203020207" pitchFamily="34" charset="-128"/>
              </a:rPr>
              <a:t>HPV</a:t>
            </a: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ワクチンの接種で、</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prstClr val="black"/>
                </a:solidFill>
                <a:effectLst/>
                <a:uLnTx/>
                <a:uFillTx/>
                <a:latin typeface="+mn-ea"/>
                <a:cs typeface="Rounded Mplus 1c" panose="020B0502020203020207" pitchFamily="34" charset="-128"/>
              </a:rPr>
              <a:t>59</a:t>
            </a: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a:t>
            </a:r>
            <a:r>
              <a:rPr kumimoji="0" lang="en-US" altLang="ja-JP" sz="1400" b="1" i="0" u="none" strike="noStrike" kern="1200" cap="none" spc="0" normalizeH="0" baseline="0" noProof="0">
                <a:ln>
                  <a:noFill/>
                </a:ln>
                <a:solidFill>
                  <a:prstClr val="black"/>
                </a:solidFill>
                <a:effectLst/>
                <a:uLnTx/>
                <a:uFillTx/>
                <a:latin typeface="+mn-ea"/>
                <a:cs typeface="Rounded Mplus 1c" panose="020B0502020203020207" pitchFamily="34" charset="-128"/>
              </a:rPr>
              <a:t>86</a:t>
            </a: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人</a:t>
            </a:r>
            <a:r>
              <a:rPr kumimoji="0" lang="en-US" altLang="ja-JP" sz="1400" b="1" i="0" u="none" strike="noStrike" kern="1200" cap="none" spc="0" normalizeH="0" baseline="0" noProof="0">
                <a:ln>
                  <a:noFill/>
                </a:ln>
                <a:solidFill>
                  <a:prstClr val="black"/>
                </a:solidFill>
                <a:effectLst/>
                <a:uLnTx/>
                <a:uFillTx/>
                <a:latin typeface="+mn-ea"/>
                <a:cs typeface="Rounded Mplus 1c" panose="020B0502020203020207" pitchFamily="34" charset="-128"/>
              </a:rPr>
              <a:t>/1</a:t>
            </a: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万人が</a:t>
            </a:r>
            <a:r>
              <a:rPr kumimoji="0" lang="ja-JP" altLang="en-US" sz="1400" b="1" i="0" u="none" strike="noStrike" kern="1200" cap="none" spc="0" normalizeH="0" baseline="0" noProof="0">
                <a:ln>
                  <a:noFill/>
                </a:ln>
                <a:solidFill>
                  <a:srgbClr val="E96F8F"/>
                </a:solidFill>
                <a:effectLst/>
                <a:uLnTx/>
                <a:uFillTx/>
                <a:latin typeface="+mn-ea"/>
                <a:cs typeface="Rounded Mplus 1c" panose="020B0502020203020207" pitchFamily="34" charset="-128"/>
              </a:rPr>
              <a:t>子宮頸</a:t>
            </a:r>
            <a:endParaRPr kumimoji="0" lang="en-US" altLang="ja-JP" sz="1400" b="1" i="0" u="none" strike="noStrike" kern="1200" cap="none" spc="0" normalizeH="0" baseline="0" noProof="0">
              <a:ln>
                <a:noFill/>
              </a:ln>
              <a:solidFill>
                <a:srgbClr val="E96F8F"/>
              </a:solidFill>
              <a:effectLst/>
              <a:uLnTx/>
              <a:uFillTx/>
              <a:latin typeface="+mn-ea"/>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E96F8F"/>
                </a:solidFill>
                <a:effectLst/>
                <a:uLnTx/>
                <a:uFillTx/>
                <a:latin typeface="+mn-ea"/>
                <a:cs typeface="Rounded Mplus 1c" panose="020B0502020203020207" pitchFamily="34" charset="-128"/>
              </a:rPr>
              <a:t>がんになること</a:t>
            </a: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を</a:t>
            </a:r>
            <a:r>
              <a:rPr kumimoji="0" lang="ja-JP" altLang="en-US" sz="1400" b="1" i="0" u="none" strike="noStrike" kern="1200" cap="none" spc="0" normalizeH="0" baseline="0" noProof="0">
                <a:ln>
                  <a:noFill/>
                </a:ln>
                <a:solidFill>
                  <a:srgbClr val="E96F8F"/>
                </a:solidFill>
                <a:effectLst/>
                <a:uLnTx/>
                <a:uFillTx/>
                <a:latin typeface="+mn-ea"/>
                <a:cs typeface="Rounded Mplus 1c" panose="020B0502020203020207" pitchFamily="34" charset="-128"/>
              </a:rPr>
              <a:t>回避</a:t>
            </a: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できる</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400" b="1"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prstClr val="black"/>
                </a:solidFill>
                <a:effectLst/>
                <a:uLnTx/>
                <a:uFillTx/>
                <a:latin typeface="+mn-ea"/>
                <a:cs typeface="Rounded Mplus 1c" panose="020B0502020203020207" pitchFamily="34" charset="-128"/>
              </a:rPr>
              <a:t>14</a:t>
            </a: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a:t>
            </a:r>
            <a:r>
              <a:rPr kumimoji="0" lang="en-US" altLang="ja-JP" sz="1400" b="1" i="0" u="none" strike="noStrike" kern="1200" cap="none" spc="0" normalizeH="0" baseline="0" noProof="0">
                <a:ln>
                  <a:noFill/>
                </a:ln>
                <a:solidFill>
                  <a:prstClr val="black"/>
                </a:solidFill>
                <a:effectLst/>
                <a:uLnTx/>
                <a:uFillTx/>
                <a:latin typeface="+mn-ea"/>
                <a:cs typeface="Rounded Mplus 1c" panose="020B0502020203020207" pitchFamily="34" charset="-128"/>
              </a:rPr>
              <a:t>21</a:t>
            </a: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人</a:t>
            </a:r>
            <a:r>
              <a:rPr kumimoji="0" lang="en-US" altLang="ja-JP" sz="1400" b="1" i="0" u="none" strike="noStrike" kern="1200" cap="none" spc="0" normalizeH="0" baseline="0" noProof="0">
                <a:ln>
                  <a:noFill/>
                </a:ln>
                <a:solidFill>
                  <a:prstClr val="black"/>
                </a:solidFill>
                <a:effectLst/>
                <a:uLnTx/>
                <a:uFillTx/>
                <a:latin typeface="+mn-ea"/>
                <a:cs typeface="Rounded Mplus 1c" panose="020B0502020203020207" pitchFamily="34" charset="-128"/>
              </a:rPr>
              <a:t>/1</a:t>
            </a: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万人が</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prstClr val="black"/>
                </a:solidFill>
                <a:effectLst/>
                <a:uLnTx/>
                <a:uFillTx/>
                <a:latin typeface="+mn-ea"/>
                <a:cs typeface="Rounded Mplus 1c" panose="020B0502020203020207" pitchFamily="34" charset="-128"/>
              </a:rPr>
              <a:t>子宮頸がんによる死亡を回避できるといわれています</a:t>
            </a:r>
            <a:endParaRPr kumimoji="0" lang="ja-JP" altLang="en-US" sz="1400" b="1" i="0" u="none" strike="noStrike" kern="1200" cap="none" spc="0" normalizeH="0" baseline="0" noProof="0">
              <a:ln>
                <a:noFill/>
              </a:ln>
              <a:solidFill>
                <a:srgbClr val="E96F8F"/>
              </a:solidFill>
              <a:effectLst/>
              <a:uLnTx/>
              <a:uFillTx/>
              <a:latin typeface="+mn-ea"/>
              <a:cs typeface="Rounded Mplus 1c" panose="020B0502020203020207" pitchFamily="34" charset="-128"/>
            </a:endParaRPr>
          </a:p>
        </p:txBody>
      </p:sp>
      <p:sp>
        <p:nvSpPr>
          <p:cNvPr id="24" name="テキスト ボックス 23">
            <a:extLst>
              <a:ext uri="{FF2B5EF4-FFF2-40B4-BE49-F238E27FC236}">
                <a16:creationId xmlns:a16="http://schemas.microsoft.com/office/drawing/2014/main" id="{E08DD012-7058-CC4F-1146-32E7179E43DA}"/>
              </a:ext>
            </a:extLst>
          </p:cNvPr>
          <p:cNvSpPr txBox="1"/>
          <p:nvPr/>
        </p:nvSpPr>
        <p:spPr>
          <a:xfrm>
            <a:off x="1659573" y="857246"/>
            <a:ext cx="7372663" cy="584775"/>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ja-JP" sz="3200" i="0" u="none" strike="noStrike" kern="1200" cap="none" spc="0" normalizeH="0" baseline="0" noProof="0">
                <a:ln>
                  <a:noFill/>
                </a:ln>
                <a:solidFill>
                  <a:srgbClr val="008C00"/>
                </a:solidFill>
                <a:effectLst/>
                <a:uLnTx/>
                <a:uFillTx/>
                <a:latin typeface="+mn-ea"/>
                <a:cs typeface="Rounded Mplus 1c" panose="020B0502020203020207" pitchFamily="34" charset="-128"/>
              </a:rPr>
              <a:t>HPV</a:t>
            </a:r>
            <a:r>
              <a:rPr kumimoji="0" lang="ja-JP" altLang="en-US" sz="3200" i="0" u="none" strike="noStrike" kern="1200" cap="none" spc="0" normalizeH="0" baseline="0" noProof="0">
                <a:ln>
                  <a:noFill/>
                </a:ln>
                <a:solidFill>
                  <a:srgbClr val="008C00"/>
                </a:solidFill>
                <a:effectLst/>
                <a:uLnTx/>
                <a:uFillTx/>
                <a:latin typeface="+mn-ea"/>
                <a:cs typeface="Rounded Mplus 1c" panose="020B0502020203020207" pitchFamily="34" charset="-128"/>
              </a:rPr>
              <a:t>ワクチンについて知ってください</a:t>
            </a:r>
          </a:p>
        </p:txBody>
      </p:sp>
      <p:pic>
        <p:nvPicPr>
          <p:cNvPr id="25" name="図 24" descr="おもちゃ, 人形, 座る, 女性 が含まれている画像&#10;&#10;AI 生成コンテンツは誤りを含む可能性があります。">
            <a:extLst>
              <a:ext uri="{FF2B5EF4-FFF2-40B4-BE49-F238E27FC236}">
                <a16:creationId xmlns:a16="http://schemas.microsoft.com/office/drawing/2014/main" id="{125A5018-03AA-1EEF-C9F9-FD1825646E60}"/>
              </a:ext>
            </a:extLst>
          </p:cNvPr>
          <p:cNvPicPr>
            <a:picLocks noChangeAspect="1"/>
          </p:cNvPicPr>
          <p:nvPr/>
        </p:nvPicPr>
        <p:blipFill>
          <a:blip r:embed="rId5"/>
          <a:stretch>
            <a:fillRect/>
          </a:stretch>
        </p:blipFill>
        <p:spPr>
          <a:xfrm>
            <a:off x="3898952" y="2150217"/>
            <a:ext cx="2896996" cy="3665587"/>
          </a:xfrm>
          <a:prstGeom prst="rect">
            <a:avLst/>
          </a:prstGeom>
        </p:spPr>
      </p:pic>
      <p:pic>
        <p:nvPicPr>
          <p:cNvPr id="3" name="図 2">
            <a:extLst>
              <a:ext uri="{FF2B5EF4-FFF2-40B4-BE49-F238E27FC236}">
                <a16:creationId xmlns:a16="http://schemas.microsoft.com/office/drawing/2014/main" id="{F7F0CD5F-E81C-6463-575C-4D2217567459}"/>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599898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C7AE4-32B7-7C9E-E165-2240B1BC0C1E}"/>
            </a:ext>
          </a:extLst>
        </p:cNvPr>
        <p:cNvGrpSpPr/>
        <p:nvPr/>
      </p:nvGrpSpPr>
      <p:grpSpPr>
        <a:xfrm>
          <a:off x="0" y="0"/>
          <a:ext cx="0" cy="0"/>
          <a:chOff x="0" y="0"/>
          <a:chExt cx="0" cy="0"/>
        </a:xfrm>
      </p:grpSpPr>
      <p:pic>
        <p:nvPicPr>
          <p:cNvPr id="28" name="図 27" descr="図形, 正方形&#10;&#10;AI 生成コンテンツは誤りを含む可能性があります。">
            <a:extLst>
              <a:ext uri="{FF2B5EF4-FFF2-40B4-BE49-F238E27FC236}">
                <a16:creationId xmlns:a16="http://schemas.microsoft.com/office/drawing/2014/main" id="{B2FD068A-0725-80F7-0737-52423FDF57ED}"/>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691813" cy="7563133"/>
          </a:xfrm>
          <a:prstGeom prst="rect">
            <a:avLst/>
          </a:prstGeom>
        </p:spPr>
      </p:pic>
      <p:sp>
        <p:nvSpPr>
          <p:cNvPr id="2" name="テキスト ボックス 1">
            <a:extLst>
              <a:ext uri="{FF2B5EF4-FFF2-40B4-BE49-F238E27FC236}">
                <a16:creationId xmlns:a16="http://schemas.microsoft.com/office/drawing/2014/main" id="{4C8874FC-CD9A-5D23-0038-1768AAC73DA3}"/>
              </a:ext>
            </a:extLst>
          </p:cNvPr>
          <p:cNvSpPr txBox="1"/>
          <p:nvPr/>
        </p:nvSpPr>
        <p:spPr>
          <a:xfrm>
            <a:off x="1256257" y="957995"/>
            <a:ext cx="8191998" cy="584775"/>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i="0" u="none" strike="noStrike" kern="1200" cap="none" spc="0" normalizeH="0" baseline="0" noProof="0">
                <a:ln>
                  <a:noFill/>
                </a:ln>
                <a:solidFill>
                  <a:srgbClr val="008C00"/>
                </a:solidFill>
                <a:effectLst/>
                <a:uLnTx/>
                <a:uFillTx/>
                <a:latin typeface="+mn-ea"/>
                <a:cs typeface="Rounded Mplus 1c" panose="020B0502020203020207" pitchFamily="34" charset="-128"/>
              </a:rPr>
              <a:t>子宮頸がんで苦しまないためにできること</a:t>
            </a:r>
          </a:p>
        </p:txBody>
      </p:sp>
      <p:pic>
        <p:nvPicPr>
          <p:cNvPr id="3" name="図 2" descr="アイコン&#10;&#10;AI 生成コンテンツは誤りを含む可能性があります。">
            <a:extLst>
              <a:ext uri="{FF2B5EF4-FFF2-40B4-BE49-F238E27FC236}">
                <a16:creationId xmlns:a16="http://schemas.microsoft.com/office/drawing/2014/main" id="{486FED61-1094-BA00-496B-8731ABB64D28}"/>
              </a:ext>
            </a:extLst>
          </p:cNvPr>
          <p:cNvPicPr>
            <a:picLocks noChangeAspect="1"/>
          </p:cNvPicPr>
          <p:nvPr/>
        </p:nvPicPr>
        <p:blipFill>
          <a:blip r:embed="rId4"/>
          <a:stretch>
            <a:fillRect/>
          </a:stretch>
        </p:blipFill>
        <p:spPr>
          <a:xfrm>
            <a:off x="1447004" y="1784719"/>
            <a:ext cx="7772400" cy="4848836"/>
          </a:xfrm>
          <a:prstGeom prst="rect">
            <a:avLst/>
          </a:prstGeom>
        </p:spPr>
      </p:pic>
      <p:sp>
        <p:nvSpPr>
          <p:cNvPr id="4" name="テキスト ボックス 3">
            <a:extLst>
              <a:ext uri="{FF2B5EF4-FFF2-40B4-BE49-F238E27FC236}">
                <a16:creationId xmlns:a16="http://schemas.microsoft.com/office/drawing/2014/main" id="{65A99B54-1808-CC66-A08A-2C7D00C8A536}"/>
              </a:ext>
            </a:extLst>
          </p:cNvPr>
          <p:cNvSpPr txBox="1"/>
          <p:nvPr/>
        </p:nvSpPr>
        <p:spPr>
          <a:xfrm>
            <a:off x="2419086" y="2662361"/>
            <a:ext cx="5828235" cy="461665"/>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ja-JP" sz="2400" i="0" u="none" strike="noStrike" kern="1200" cap="none" spc="0" normalizeH="0" baseline="0" noProof="0">
                <a:ln>
                  <a:noFill/>
                </a:ln>
                <a:solidFill>
                  <a:prstClr val="black"/>
                </a:solidFill>
                <a:effectLst/>
                <a:uLnTx/>
                <a:uFillTx/>
                <a:latin typeface="+mn-ea"/>
                <a:cs typeface="Rounded Mplus 1c" panose="020B0502020203020207" pitchFamily="34" charset="-128"/>
              </a:rPr>
              <a:t>HPV</a:t>
            </a:r>
            <a:r>
              <a:rPr kumimoji="0" lang="ja-JP" altLang="en-US" sz="2400" i="0" u="none" strike="noStrike" kern="1200" cap="none" spc="0" normalizeH="0" baseline="0" noProof="0">
                <a:ln>
                  <a:noFill/>
                </a:ln>
                <a:solidFill>
                  <a:prstClr val="black"/>
                </a:solidFill>
                <a:effectLst/>
                <a:uLnTx/>
                <a:uFillTx/>
                <a:latin typeface="+mn-ea"/>
                <a:cs typeface="Rounded Mplus 1c" panose="020B0502020203020207" pitchFamily="34" charset="-128"/>
              </a:rPr>
              <a:t>ワクチンで</a:t>
            </a:r>
            <a:r>
              <a:rPr kumimoji="0" lang="en-US" altLang="ja-JP" sz="2400" i="0" u="none" strike="noStrike" kern="1200" cap="none" spc="0" normalizeH="0" baseline="0" noProof="0">
                <a:ln>
                  <a:noFill/>
                </a:ln>
                <a:solidFill>
                  <a:prstClr val="black"/>
                </a:solidFill>
                <a:effectLst/>
                <a:uLnTx/>
                <a:uFillTx/>
                <a:latin typeface="+mn-ea"/>
                <a:cs typeface="Rounded Mplus 1c" panose="020B0502020203020207" pitchFamily="34" charset="-128"/>
              </a:rPr>
              <a:t>HPV</a:t>
            </a:r>
            <a:r>
              <a:rPr kumimoji="0" lang="ja-JP" altLang="en-US" sz="2400" i="0" u="none" strike="noStrike" kern="1200" cap="none" spc="0" normalizeH="0" baseline="0" noProof="0">
                <a:ln>
                  <a:noFill/>
                </a:ln>
                <a:solidFill>
                  <a:prstClr val="black"/>
                </a:solidFill>
                <a:effectLst/>
                <a:uLnTx/>
                <a:uFillTx/>
                <a:latin typeface="+mn-ea"/>
                <a:cs typeface="Rounded Mplus 1c" panose="020B0502020203020207" pitchFamily="34" charset="-128"/>
              </a:rPr>
              <a:t>の感染を予防</a:t>
            </a:r>
          </a:p>
        </p:txBody>
      </p:sp>
      <p:sp>
        <p:nvSpPr>
          <p:cNvPr id="5" name="テキスト ボックス 4">
            <a:extLst>
              <a:ext uri="{FF2B5EF4-FFF2-40B4-BE49-F238E27FC236}">
                <a16:creationId xmlns:a16="http://schemas.microsoft.com/office/drawing/2014/main" id="{9436CB2B-A5F8-B09D-E44F-D65E9D225E74}"/>
              </a:ext>
            </a:extLst>
          </p:cNvPr>
          <p:cNvSpPr txBox="1"/>
          <p:nvPr/>
        </p:nvSpPr>
        <p:spPr>
          <a:xfrm>
            <a:off x="2153993" y="5325239"/>
            <a:ext cx="6396526" cy="461665"/>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i="0" u="none" strike="noStrike" kern="1200" cap="none" spc="0" normalizeH="0" baseline="0" noProof="0">
                <a:ln>
                  <a:noFill/>
                </a:ln>
                <a:solidFill>
                  <a:prstClr val="black"/>
                </a:solidFill>
                <a:effectLst/>
                <a:uLnTx/>
                <a:uFillTx/>
                <a:latin typeface="+mn-ea"/>
                <a:cs typeface="Rounded Mplus 1c" panose="020B0502020203020207" pitchFamily="34" charset="-128"/>
              </a:rPr>
              <a:t>子宮頸がん検診でがんの早期発見、早期治療</a:t>
            </a:r>
          </a:p>
        </p:txBody>
      </p:sp>
      <p:pic>
        <p:nvPicPr>
          <p:cNvPr id="7" name="図 6">
            <a:extLst>
              <a:ext uri="{FF2B5EF4-FFF2-40B4-BE49-F238E27FC236}">
                <a16:creationId xmlns:a16="http://schemas.microsoft.com/office/drawing/2014/main" id="{F272C6EA-50C3-AC1C-1C80-2E31157FB29A}"/>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851514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D1BCF-3FB7-580F-9820-A6466B03F7EC}"/>
            </a:ext>
          </a:extLst>
        </p:cNvPr>
        <p:cNvGrpSpPr/>
        <p:nvPr/>
      </p:nvGrpSpPr>
      <p:grpSpPr>
        <a:xfrm>
          <a:off x="0" y="0"/>
          <a:ext cx="0" cy="0"/>
          <a:chOff x="0" y="0"/>
          <a:chExt cx="0" cy="0"/>
        </a:xfrm>
      </p:grpSpPr>
      <p:pic>
        <p:nvPicPr>
          <p:cNvPr id="5" name="図 4" descr="マップ が含まれている画像&#10;&#10;AI 生成コンテンツは誤りを含む可能性があります。">
            <a:extLst>
              <a:ext uri="{FF2B5EF4-FFF2-40B4-BE49-F238E27FC236}">
                <a16:creationId xmlns:a16="http://schemas.microsoft.com/office/drawing/2014/main" id="{48AB62F9-C120-2EA0-477F-629ADF328BDF}"/>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787743" cy="7560000"/>
          </a:xfrm>
          <a:prstGeom prst="rect">
            <a:avLst/>
          </a:prstGeom>
        </p:spPr>
      </p:pic>
      <p:sp>
        <p:nvSpPr>
          <p:cNvPr id="4" name="テキスト ボックス 3">
            <a:extLst>
              <a:ext uri="{FF2B5EF4-FFF2-40B4-BE49-F238E27FC236}">
                <a16:creationId xmlns:a16="http://schemas.microsoft.com/office/drawing/2014/main" id="{4964DBFE-453C-D97B-E297-3759E96ED154}"/>
              </a:ext>
            </a:extLst>
          </p:cNvPr>
          <p:cNvSpPr txBox="1"/>
          <p:nvPr/>
        </p:nvSpPr>
        <p:spPr>
          <a:xfrm>
            <a:off x="1758784" y="2918063"/>
            <a:ext cx="7174234"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5000" b="1" i="0" u="none" strike="noStrike" kern="1200" cap="none" spc="0" normalizeH="0" baseline="0" noProof="0">
                <a:ln>
                  <a:noFill/>
                </a:ln>
                <a:solidFill>
                  <a:prstClr val="white"/>
                </a:solidFill>
                <a:effectLst/>
                <a:uLnTx/>
                <a:uFillTx/>
                <a:latin typeface="+mn-ea"/>
                <a:cs typeface="Rounded Mplus 1c" panose="020B0502020203020207" pitchFamily="34" charset="-128"/>
              </a:rPr>
              <a:t>参考資料</a:t>
            </a:r>
          </a:p>
        </p:txBody>
      </p:sp>
      <p:pic>
        <p:nvPicPr>
          <p:cNvPr id="3" name="図 2">
            <a:extLst>
              <a:ext uri="{FF2B5EF4-FFF2-40B4-BE49-F238E27FC236}">
                <a16:creationId xmlns:a16="http://schemas.microsoft.com/office/drawing/2014/main" id="{195D36C3-2697-F170-5ED2-96EC4EAFCB1B}"/>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9814440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CD015768-D228-84C6-2E44-2DC70C92A8A5}"/>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C45AFB9A-C8BD-3FBB-3682-E34530E94004}"/>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　性感染症</a:t>
            </a:r>
          </a:p>
        </p:txBody>
      </p:sp>
      <p:sp>
        <p:nvSpPr>
          <p:cNvPr id="16" name="テキスト ボックス 15">
            <a:extLst>
              <a:ext uri="{FF2B5EF4-FFF2-40B4-BE49-F238E27FC236}">
                <a16:creationId xmlns:a16="http://schemas.microsoft.com/office/drawing/2014/main" id="{BBCFB28B-2474-6B38-1869-DFBDC376AC63}"/>
              </a:ext>
            </a:extLst>
          </p:cNvPr>
          <p:cNvSpPr txBox="1"/>
          <p:nvPr/>
        </p:nvSpPr>
        <p:spPr>
          <a:xfrm>
            <a:off x="374634" y="1339063"/>
            <a:ext cx="9870192" cy="542321"/>
          </a:xfrm>
          <a:prstGeom prst="rect">
            <a:avLst/>
          </a:prstGeom>
          <a:noFill/>
        </p:spPr>
        <p:txBody>
          <a:bodyPr wrap="square" lIns="53459" tIns="26730" rIns="53459" bIns="26730" anchor="ctr">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2338"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性感染症とは</a:t>
            </a:r>
          </a:p>
        </p:txBody>
      </p:sp>
      <p:sp>
        <p:nvSpPr>
          <p:cNvPr id="6" name="TextBox 5">
            <a:extLst>
              <a:ext uri="{FF2B5EF4-FFF2-40B4-BE49-F238E27FC236}">
                <a16:creationId xmlns:a16="http://schemas.microsoft.com/office/drawing/2014/main" id="{179BB2BE-7C01-BC55-1A50-C4E0A378414A}"/>
              </a:ext>
            </a:extLst>
          </p:cNvPr>
          <p:cNvSpPr txBox="1"/>
          <p:nvPr/>
        </p:nvSpPr>
        <p:spPr>
          <a:xfrm>
            <a:off x="1651393" y="1829551"/>
            <a:ext cx="7310679" cy="233903"/>
          </a:xfrm>
          <a:prstGeom prst="rect">
            <a:avLst/>
          </a:prstGeom>
          <a:noFill/>
        </p:spPr>
        <p:txBody>
          <a:bodyPr rot="0" spcFirstLastPara="0" vertOverflow="overflow" horzOverflow="overflow" vert="horz" wrap="square" lIns="53459" tIns="26730" rIns="53459" bIns="26730" numCol="1" spcCol="0" rtlCol="0" fromWordArt="0" anchor="ctr" anchorCtr="0" forceAA="0" compatLnSpc="1">
            <a:prstTxWarp prst="textNoShape">
              <a:avLst/>
            </a:prstTxWarp>
            <a:sp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en-US" sz="1169" b="1" i="0" u="none" strike="noStrike" kern="0" cap="none" spc="0" normalizeH="0" baseline="0" noProof="0">
                <a:ln>
                  <a:noFill/>
                </a:ln>
                <a:solidFill>
                  <a:srgbClr val="FFFFFF">
                    <a:lumMod val="50000"/>
                  </a:srgbClr>
                </a:solidFill>
                <a:effectLst/>
                <a:uLnTx/>
                <a:uFillTx/>
                <a:latin typeface="Yu Gothic"/>
                <a:ea typeface="Yu Gothic"/>
                <a:cs typeface="Arial"/>
                <a:sym typeface="Arial"/>
              </a:rPr>
              <a:t>sexually transmitted </a:t>
            </a:r>
            <a:r>
              <a:rPr kumimoji="0" lang="en-US" sz="1169" b="1" i="0" u="none" strike="noStrike" kern="0" cap="none" spc="0" normalizeH="0" baseline="0" noProof="0" err="1">
                <a:ln>
                  <a:noFill/>
                </a:ln>
                <a:solidFill>
                  <a:srgbClr val="FFFFFF">
                    <a:lumMod val="50000"/>
                  </a:srgbClr>
                </a:solidFill>
                <a:effectLst/>
                <a:uLnTx/>
                <a:uFillTx/>
                <a:latin typeface="Yu Gothic"/>
                <a:ea typeface="Yu Gothic"/>
                <a:cs typeface="Arial"/>
                <a:sym typeface="Arial"/>
              </a:rPr>
              <a:t>infection:STI</a:t>
            </a:r>
            <a:r>
              <a:rPr kumimoji="0" lang="en-US" sz="1169" b="1" i="0" u="none" strike="noStrike" kern="0" cap="none" spc="0" normalizeH="0" baseline="0" noProof="0">
                <a:ln>
                  <a:noFill/>
                </a:ln>
                <a:solidFill>
                  <a:srgbClr val="FFFFFF">
                    <a:lumMod val="50000"/>
                  </a:srgbClr>
                </a:solidFill>
                <a:effectLst/>
                <a:uLnTx/>
                <a:uFillTx/>
                <a:latin typeface="Yu Gothic"/>
                <a:ea typeface="Yu Gothic"/>
                <a:cs typeface="Arial"/>
                <a:sym typeface="Arial"/>
              </a:rPr>
              <a:t>, sexually transmitted </a:t>
            </a:r>
            <a:r>
              <a:rPr kumimoji="0" lang="en-US" sz="1169" b="1" i="0" u="none" strike="noStrike" kern="0" cap="none" spc="0" normalizeH="0" baseline="0" noProof="0" err="1">
                <a:ln>
                  <a:noFill/>
                </a:ln>
                <a:solidFill>
                  <a:srgbClr val="FFFFFF">
                    <a:lumMod val="50000"/>
                  </a:srgbClr>
                </a:solidFill>
                <a:effectLst/>
                <a:uLnTx/>
                <a:uFillTx/>
                <a:latin typeface="Yu Gothic"/>
                <a:ea typeface="Yu Gothic"/>
                <a:cs typeface="Arial"/>
                <a:sym typeface="Arial"/>
              </a:rPr>
              <a:t>disease:STD</a:t>
            </a:r>
            <a:endParaRPr kumimoji="0" lang="en-US" sz="702" b="0" i="0" u="none" strike="noStrike" kern="0" cap="none" spc="0" normalizeH="0" baseline="0" noProof="0">
              <a:ln>
                <a:noFill/>
              </a:ln>
              <a:solidFill>
                <a:srgbClr val="FFFFFF">
                  <a:lumMod val="50000"/>
                </a:srgbClr>
              </a:solidFill>
              <a:effectLst/>
              <a:uLnTx/>
              <a:uFillTx/>
              <a:latin typeface="Yu Gothic"/>
              <a:ea typeface="Yu Gothic"/>
              <a:cs typeface="Arial"/>
              <a:sym typeface="Arial"/>
            </a:endParaRPr>
          </a:p>
        </p:txBody>
      </p:sp>
      <p:sp>
        <p:nvSpPr>
          <p:cNvPr id="8" name="TextBox 7">
            <a:extLst>
              <a:ext uri="{FF2B5EF4-FFF2-40B4-BE49-F238E27FC236}">
                <a16:creationId xmlns:a16="http://schemas.microsoft.com/office/drawing/2014/main" id="{DD64CD15-369E-A502-2AAD-A5D6E95BB0BF}"/>
              </a:ext>
            </a:extLst>
          </p:cNvPr>
          <p:cNvSpPr txBox="1"/>
          <p:nvPr/>
        </p:nvSpPr>
        <p:spPr>
          <a:xfrm>
            <a:off x="4877285" y="6022744"/>
            <a:ext cx="4339017" cy="197868"/>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935" b="1" i="0" u="none" strike="noStrike" kern="0" cap="none" spc="0" normalizeH="0" baseline="0" noProof="0">
                <a:ln>
                  <a:noFill/>
                </a:ln>
                <a:solidFill>
                  <a:srgbClr val="404040"/>
                </a:solidFill>
                <a:effectLst/>
                <a:uLnTx/>
                <a:uFillTx/>
                <a:latin typeface="游ゴシック" panose="020B0400000000000000" pitchFamily="50" charset="-128"/>
                <a:ea typeface="游ゴシック" panose="020B0400000000000000" pitchFamily="50" charset="-128"/>
                <a:cs typeface="Arial"/>
                <a:sym typeface="Arial"/>
              </a:rPr>
              <a:t>主な感染部位。性器・体液がつく、あるいは手が触れられる粘膜があるところ</a:t>
            </a:r>
          </a:p>
        </p:txBody>
      </p:sp>
      <p:sp>
        <p:nvSpPr>
          <p:cNvPr id="10" name="テキスト ボックス 3">
            <a:extLst>
              <a:ext uri="{FF2B5EF4-FFF2-40B4-BE49-F238E27FC236}">
                <a16:creationId xmlns:a16="http://schemas.microsoft.com/office/drawing/2014/main" id="{9308F72A-97D8-6F03-8C25-8EA7C1125949}"/>
              </a:ext>
            </a:extLst>
          </p:cNvPr>
          <p:cNvSpPr txBox="1"/>
          <p:nvPr/>
        </p:nvSpPr>
        <p:spPr>
          <a:xfrm>
            <a:off x="781469" y="6324689"/>
            <a:ext cx="10263390" cy="341753"/>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参考：厚生労働省「性感染症」　2025年</a:t>
            </a: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10</a:t>
            </a: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月</a:t>
            </a: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14</a:t>
            </a: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日アクセス</a:t>
            </a:r>
            <a:endParaRPr kumimoji="0" lang="ja-JP" altLang="en-US" sz="935" b="0" i="0" u="none" strike="noStrike" kern="0" cap="none" spc="0" normalizeH="0" baseline="0" noProof="0">
              <a:ln>
                <a:noFill/>
              </a:ln>
              <a:solidFill>
                <a:srgbClr val="FFFFFF">
                  <a:lumMod val="50000"/>
                </a:srgbClr>
              </a:solidFill>
              <a:effectLst/>
              <a:uLnTx/>
              <a:uFillTx/>
              <a:latin typeface="Yu Gothic"/>
              <a:ea typeface="Yu Gothic"/>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　　　https://www.mhlw.go.jp/stf/seisakunitsuite/bunya/kenkou_iryou/kenkou/kekkaku-kansenshou/seikansenshou/index.html</a:t>
            </a:r>
            <a:endParaRPr kumimoji="0" lang="ja-JP" altLang="en-US" sz="935" b="0" i="0" u="none" strike="noStrike" kern="0" cap="none" spc="0" normalizeH="0" baseline="0" noProof="0">
              <a:ln>
                <a:noFill/>
              </a:ln>
              <a:solidFill>
                <a:srgbClr val="FFFFFF">
                  <a:lumMod val="50000"/>
                </a:srgbClr>
              </a:solidFill>
              <a:effectLst/>
              <a:uLnTx/>
              <a:uFillTx/>
              <a:latin typeface="Yu Gothic"/>
              <a:ea typeface="Yu Gothic"/>
              <a:cs typeface="Arial"/>
              <a:sym typeface="Arial"/>
            </a:endParaRPr>
          </a:p>
        </p:txBody>
      </p:sp>
      <p:sp>
        <p:nvSpPr>
          <p:cNvPr id="4" name="テキスト ボックス 3">
            <a:extLst>
              <a:ext uri="{FF2B5EF4-FFF2-40B4-BE49-F238E27FC236}">
                <a16:creationId xmlns:a16="http://schemas.microsoft.com/office/drawing/2014/main" id="{39A5F337-DA92-BF16-7547-925A256D30EB}"/>
              </a:ext>
            </a:extLst>
          </p:cNvPr>
          <p:cNvSpPr txBox="1"/>
          <p:nvPr/>
        </p:nvSpPr>
        <p:spPr>
          <a:xfrm>
            <a:off x="1909326" y="2148129"/>
            <a:ext cx="7398179" cy="668132"/>
          </a:xfrm>
          <a:prstGeom prst="rect">
            <a:avLst/>
          </a:prstGeom>
          <a:solidFill>
            <a:schemeClr val="bg1"/>
          </a:solidFill>
        </p:spPr>
        <p:txBody>
          <a:bodyPr wrap="none" rtlCol="0">
            <a:sp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1871" b="1" i="0" u="none" strike="noStrike" kern="0" cap="none" spc="0" normalizeH="0" baseline="0" noProof="0">
                <a:ln>
                  <a:noFill/>
                </a:ln>
                <a:solidFill>
                  <a:srgbClr val="404040"/>
                </a:solidFill>
                <a:effectLst/>
                <a:uLnTx/>
                <a:uFillTx/>
                <a:latin typeface="游ゴシック" panose="020B0400000000000000" pitchFamily="50" charset="-128"/>
                <a:ea typeface="游ゴシック" panose="020B0400000000000000" pitchFamily="50" charset="-128"/>
                <a:cs typeface="Arial"/>
                <a:sym typeface="Arial"/>
              </a:rPr>
              <a:t>セックスやそれに準ずるオーラルセックスやアナルセックスなどの</a:t>
            </a:r>
            <a:endParaRPr kumimoji="1" lang="en-US" altLang="ja-JP" sz="1871" b="1" i="0" u="none" strike="noStrike" kern="0" cap="none" spc="0" normalizeH="0" baseline="0" noProof="0">
              <a:ln>
                <a:noFill/>
              </a:ln>
              <a:solidFill>
                <a:srgbClr val="404040"/>
              </a:solidFill>
              <a:effectLst/>
              <a:uLnTx/>
              <a:uFillTx/>
              <a:latin typeface="游ゴシック" panose="020B0400000000000000" pitchFamily="50" charset="-128"/>
              <a:ea typeface="游ゴシック" panose="020B0400000000000000" pitchFamily="50" charset="-128"/>
              <a:cs typeface="Arial"/>
              <a:sym typeface="Arial"/>
            </a:endParaRPr>
          </a:p>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1871" b="1" i="0" u="none" strike="noStrike" kern="0" cap="none" spc="0" normalizeH="0" baseline="0" noProof="0">
                <a:ln>
                  <a:noFill/>
                </a:ln>
                <a:solidFill>
                  <a:srgbClr val="404040"/>
                </a:solidFill>
                <a:effectLst/>
                <a:uLnTx/>
                <a:uFillTx/>
                <a:latin typeface="游ゴシック" panose="020B0400000000000000" pitchFamily="50" charset="-128"/>
                <a:ea typeface="游ゴシック" panose="020B0400000000000000" pitchFamily="50" charset="-128"/>
                <a:cs typeface="Arial"/>
                <a:sym typeface="Arial"/>
              </a:rPr>
              <a:t>行為によって感染する病気のこと</a:t>
            </a:r>
          </a:p>
        </p:txBody>
      </p:sp>
      <p:pic>
        <p:nvPicPr>
          <p:cNvPr id="1026" name="Picture 2">
            <a:extLst>
              <a:ext uri="{FF2B5EF4-FFF2-40B4-BE49-F238E27FC236}">
                <a16:creationId xmlns:a16="http://schemas.microsoft.com/office/drawing/2014/main" id="{061A0AB4-F058-F724-89ED-C39A58BD9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775" y="1960897"/>
            <a:ext cx="7681953" cy="4626032"/>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423ACF2B-A1D1-9421-32DD-6920D3E6BAE7}"/>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8812028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CD6CE6ED-1FC2-90DF-DF2D-28D1C99DCC3C}"/>
            </a:ext>
          </a:extLst>
        </p:cNvPr>
        <p:cNvGrpSpPr/>
        <p:nvPr/>
      </p:nvGrpSpPr>
      <p:grpSpPr>
        <a:xfrm>
          <a:off x="0" y="0"/>
          <a:ext cx="0" cy="0"/>
          <a:chOff x="0" y="0"/>
          <a:chExt cx="0" cy="0"/>
        </a:xfrm>
      </p:grpSpPr>
      <p:pic>
        <p:nvPicPr>
          <p:cNvPr id="9" name="図 8" descr="グラフ, 折れ線グラフ&#10;&#10;AI 生成コンテンツは誤りを含む可能性があります。">
            <a:extLst>
              <a:ext uri="{FF2B5EF4-FFF2-40B4-BE49-F238E27FC236}">
                <a16:creationId xmlns:a16="http://schemas.microsoft.com/office/drawing/2014/main" id="{AFCDDA9C-20EE-DB6F-0739-4D1EC046A531}"/>
              </a:ext>
            </a:extLst>
          </p:cNvPr>
          <p:cNvPicPr>
            <a:picLocks noChangeAspect="1"/>
          </p:cNvPicPr>
          <p:nvPr/>
        </p:nvPicPr>
        <p:blipFill>
          <a:blip r:embed="rId3"/>
          <a:stretch>
            <a:fillRect/>
          </a:stretch>
        </p:blipFill>
        <p:spPr>
          <a:xfrm>
            <a:off x="6999840" y="2035954"/>
            <a:ext cx="3200348" cy="3777350"/>
          </a:xfrm>
          <a:prstGeom prst="roundRect">
            <a:avLst>
              <a:gd name="adj" fmla="val 2490"/>
            </a:avLst>
          </a:prstGeom>
          <a:ln>
            <a:solidFill>
              <a:schemeClr val="bg1">
                <a:lumMod val="85000"/>
              </a:schemeClr>
            </a:solidFill>
          </a:ln>
        </p:spPr>
      </p:pic>
      <p:pic>
        <p:nvPicPr>
          <p:cNvPr id="6" name="図 5" descr="グラフ, 折れ線グラフ&#10;&#10;AI 生成コンテンツは誤りを含む可能性があります。">
            <a:extLst>
              <a:ext uri="{FF2B5EF4-FFF2-40B4-BE49-F238E27FC236}">
                <a16:creationId xmlns:a16="http://schemas.microsoft.com/office/drawing/2014/main" id="{BE2A2DFF-A9F6-640C-4248-3D965D15A8B9}"/>
              </a:ext>
            </a:extLst>
          </p:cNvPr>
          <p:cNvPicPr>
            <a:picLocks noChangeAspect="1"/>
          </p:cNvPicPr>
          <p:nvPr/>
        </p:nvPicPr>
        <p:blipFill>
          <a:blip r:embed="rId4"/>
          <a:stretch>
            <a:fillRect/>
          </a:stretch>
        </p:blipFill>
        <p:spPr>
          <a:xfrm>
            <a:off x="3752072" y="2035953"/>
            <a:ext cx="3200348" cy="3777350"/>
          </a:xfrm>
          <a:prstGeom prst="roundRect">
            <a:avLst>
              <a:gd name="adj" fmla="val 3380"/>
            </a:avLst>
          </a:prstGeom>
          <a:ln>
            <a:solidFill>
              <a:schemeClr val="bg1">
                <a:lumMod val="85000"/>
              </a:schemeClr>
            </a:solidFill>
          </a:ln>
        </p:spPr>
      </p:pic>
      <p:pic>
        <p:nvPicPr>
          <p:cNvPr id="17" name="Picture 16">
            <a:extLst>
              <a:ext uri="{FF2B5EF4-FFF2-40B4-BE49-F238E27FC236}">
                <a16:creationId xmlns:a16="http://schemas.microsoft.com/office/drawing/2014/main" id="{D8624E62-7C9C-8554-9601-5A749F7D36AA}"/>
              </a:ext>
            </a:extLst>
          </p:cNvPr>
          <p:cNvPicPr>
            <a:picLocks noChangeAspect="1"/>
          </p:cNvPicPr>
          <p:nvPr/>
        </p:nvPicPr>
        <p:blipFill>
          <a:blip r:embed="rId5"/>
          <a:stretch>
            <a:fillRect/>
          </a:stretch>
        </p:blipFill>
        <p:spPr>
          <a:xfrm>
            <a:off x="502746" y="2046477"/>
            <a:ext cx="3200348" cy="3773095"/>
          </a:xfrm>
          <a:prstGeom prst="roundRect">
            <a:avLst>
              <a:gd name="adj" fmla="val 3000"/>
            </a:avLst>
          </a:prstGeom>
          <a:ln>
            <a:solidFill>
              <a:schemeClr val="bg1">
                <a:lumMod val="85000"/>
              </a:schemeClr>
            </a:solidFill>
          </a:ln>
        </p:spPr>
      </p:pic>
      <p:sp>
        <p:nvSpPr>
          <p:cNvPr id="96" name="Google Shape;96;p2">
            <a:extLst>
              <a:ext uri="{FF2B5EF4-FFF2-40B4-BE49-F238E27FC236}">
                <a16:creationId xmlns:a16="http://schemas.microsoft.com/office/drawing/2014/main" id="{B4389F97-2A43-3A81-F814-89D915EA6505}"/>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　性感染症</a:t>
            </a:r>
          </a:p>
        </p:txBody>
      </p:sp>
      <p:sp>
        <p:nvSpPr>
          <p:cNvPr id="10" name="テキスト ボックス 9">
            <a:extLst>
              <a:ext uri="{FF2B5EF4-FFF2-40B4-BE49-F238E27FC236}">
                <a16:creationId xmlns:a16="http://schemas.microsoft.com/office/drawing/2014/main" id="{C6C3A0B9-B3FD-5D95-4A3B-60B91B83469B}"/>
              </a:ext>
            </a:extLst>
          </p:cNvPr>
          <p:cNvSpPr txBox="1"/>
          <p:nvPr/>
        </p:nvSpPr>
        <p:spPr>
          <a:xfrm>
            <a:off x="589607" y="1543609"/>
            <a:ext cx="2980746" cy="485767"/>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「梅毒」報告数の年次推移</a:t>
            </a:r>
            <a:br>
              <a:rPr kumimoji="1"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b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（全数報告）</a:t>
            </a:r>
            <a:r>
              <a:rPr kumimoji="0" lang="ja-JP" altLang="en-US" sz="1052"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a:t>
            </a:r>
            <a:endParaRPr kumimoji="0" lang="en-US" altLang="ja-JP" sz="1052" b="0" i="0" u="none" strike="noStrike" kern="0" cap="none" spc="0" normalizeH="0" baseline="0" noProof="0">
              <a:ln>
                <a:noFill/>
              </a:ln>
              <a:solidFill>
                <a:srgbClr val="000000">
                  <a:lumMod val="75000"/>
                  <a:lumOff val="25000"/>
                </a:srgbClr>
              </a:solidFill>
              <a:effectLst/>
              <a:uLnTx/>
              <a:uFillTx/>
              <a:latin typeface="Arial"/>
              <a:ea typeface="Yu Gothic"/>
              <a:cs typeface="Arial"/>
              <a:sym typeface="Arial"/>
            </a:endParaRPr>
          </a:p>
        </p:txBody>
      </p:sp>
      <p:sp>
        <p:nvSpPr>
          <p:cNvPr id="11" name="テキスト ボックス 10">
            <a:extLst>
              <a:ext uri="{FF2B5EF4-FFF2-40B4-BE49-F238E27FC236}">
                <a16:creationId xmlns:a16="http://schemas.microsoft.com/office/drawing/2014/main" id="{804D12FB-E8C9-352A-28C2-08EA30A46364}"/>
              </a:ext>
            </a:extLst>
          </p:cNvPr>
          <p:cNvSpPr txBox="1"/>
          <p:nvPr/>
        </p:nvSpPr>
        <p:spPr>
          <a:xfrm>
            <a:off x="3699732" y="1539850"/>
            <a:ext cx="3034396" cy="485767"/>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「性器クラミジア感染症」</a:t>
            </a: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報告数の年次推移（定点報告）</a:t>
            </a:r>
          </a:p>
        </p:txBody>
      </p:sp>
      <p:sp>
        <p:nvSpPr>
          <p:cNvPr id="12" name="テキスト ボックス 11">
            <a:extLst>
              <a:ext uri="{FF2B5EF4-FFF2-40B4-BE49-F238E27FC236}">
                <a16:creationId xmlns:a16="http://schemas.microsoft.com/office/drawing/2014/main" id="{6D168E33-03F1-339D-D9B5-CECCE378F697}"/>
              </a:ext>
            </a:extLst>
          </p:cNvPr>
          <p:cNvSpPr txBox="1"/>
          <p:nvPr/>
        </p:nvSpPr>
        <p:spPr>
          <a:xfrm>
            <a:off x="6906933" y="1519950"/>
            <a:ext cx="3193789" cy="485767"/>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「淋菌感染症」</a:t>
            </a: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報告数の年次推移</a:t>
            </a:r>
            <a:endParaRPr kumimoji="0" lang="en-US" altLang="ja-JP" sz="818" b="0" i="0" u="none" strike="noStrike" kern="0" cap="none" spc="0" normalizeH="0" baseline="0" noProof="0">
              <a:ln>
                <a:noFill/>
              </a:ln>
              <a:solidFill>
                <a:srgbClr val="000000">
                  <a:lumMod val="75000"/>
                  <a:lumOff val="25000"/>
                </a:srgbClr>
              </a:solidFill>
              <a:effectLst/>
              <a:uLnTx/>
              <a:uFillTx/>
              <a:latin typeface="Arial"/>
              <a:ea typeface="游ゴシック" panose="020B0400000000000000" pitchFamily="50" charset="-128"/>
              <a:cs typeface="Arial"/>
              <a:sym typeface="Arial"/>
            </a:endParaRPr>
          </a:p>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（定点報告）</a:t>
            </a:r>
            <a:endParaRPr kumimoji="0" lang="ja-JP" altLang="en-US" sz="818" b="0" i="0" u="none" strike="noStrike" kern="0" cap="none" spc="0" normalizeH="0" baseline="0" noProof="0">
              <a:ln>
                <a:noFill/>
              </a:ln>
              <a:solidFill>
                <a:srgbClr val="000000">
                  <a:lumMod val="75000"/>
                  <a:lumOff val="25000"/>
                </a:srgbClr>
              </a:solidFill>
              <a:effectLst/>
              <a:uLnTx/>
              <a:uFillTx/>
              <a:latin typeface="Arial"/>
              <a:ea typeface="游ゴシック" panose="020B0400000000000000" pitchFamily="50" charset="-128"/>
              <a:cs typeface="Arial"/>
              <a:sym typeface="Arial"/>
            </a:endParaRPr>
          </a:p>
        </p:txBody>
      </p:sp>
      <p:sp>
        <p:nvSpPr>
          <p:cNvPr id="3" name="テキスト ボックス 12">
            <a:extLst>
              <a:ext uri="{FF2B5EF4-FFF2-40B4-BE49-F238E27FC236}">
                <a16:creationId xmlns:a16="http://schemas.microsoft.com/office/drawing/2014/main" id="{2DA2ED1D-3678-E828-E84E-4B53C4D834AC}"/>
              </a:ext>
            </a:extLst>
          </p:cNvPr>
          <p:cNvSpPr txBox="1"/>
          <p:nvPr/>
        </p:nvSpPr>
        <p:spPr>
          <a:xfrm>
            <a:off x="640365" y="6148901"/>
            <a:ext cx="9738066" cy="485639"/>
          </a:xfrm>
          <a:prstGeom prst="rect">
            <a:avLst/>
          </a:prstGeom>
          <a:noFill/>
        </p:spPr>
        <p:txBody>
          <a:bodyPr wrap="square" lIns="53459" tIns="26730" rIns="53459" bIns="2673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534558"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srgbClr val="FFFFFF">
                    <a:lumMod val="49000"/>
                  </a:srgbClr>
                </a:solidFill>
                <a:effectLst/>
                <a:uLnTx/>
                <a:uFillTx/>
                <a:latin typeface="Yu Gothic"/>
                <a:ea typeface="Yu Gothic"/>
                <a:cs typeface="Arial"/>
                <a:sym typeface="Arial"/>
              </a:rPr>
              <a:t>※</a:t>
            </a:r>
            <a:r>
              <a:rPr kumimoji="0" lang="ja-JP" altLang="en-US" sz="935" b="1" i="0" u="none" strike="noStrike" kern="0" cap="none" spc="0" normalizeH="0" baseline="0" noProof="0">
                <a:ln>
                  <a:noFill/>
                </a:ln>
                <a:solidFill>
                  <a:srgbClr val="FFFFFF">
                    <a:lumMod val="49000"/>
                  </a:srgbClr>
                </a:solidFill>
                <a:effectLst/>
                <a:uLnTx/>
                <a:uFillTx/>
                <a:latin typeface="Arial"/>
                <a:ea typeface="Yu Gothic"/>
                <a:cs typeface="Arial"/>
                <a:sym typeface="Arial"/>
              </a:rPr>
              <a:t>「梅毒」の届出様式等は、平成</a:t>
            </a:r>
            <a:r>
              <a:rPr kumimoji="0" lang="en-US" altLang="ja-JP" sz="935" b="1" i="0" u="none" strike="noStrike" kern="0" cap="none" spc="0" normalizeH="0" baseline="0" noProof="0">
                <a:ln>
                  <a:noFill/>
                </a:ln>
                <a:solidFill>
                  <a:srgbClr val="FFFFFF">
                    <a:lumMod val="49000"/>
                  </a:srgbClr>
                </a:solidFill>
                <a:effectLst/>
                <a:uLnTx/>
                <a:uFillTx/>
                <a:latin typeface="Arial"/>
                <a:ea typeface="Yu Gothic"/>
                <a:cs typeface="Arial"/>
                <a:sym typeface="Arial"/>
              </a:rPr>
              <a:t>31</a:t>
            </a:r>
            <a:r>
              <a:rPr kumimoji="0" lang="ja-JP" altLang="en-US" sz="935" b="1" i="0" u="none" strike="noStrike" kern="0" cap="none" spc="0" normalizeH="0" baseline="0" noProof="0">
                <a:ln>
                  <a:noFill/>
                </a:ln>
                <a:solidFill>
                  <a:srgbClr val="FFFFFF">
                    <a:lumMod val="49000"/>
                  </a:srgbClr>
                </a:solidFill>
                <a:effectLst/>
                <a:uLnTx/>
                <a:uFillTx/>
                <a:latin typeface="Arial"/>
                <a:ea typeface="Yu Gothic"/>
                <a:cs typeface="Arial"/>
                <a:sym typeface="Arial"/>
              </a:rPr>
              <a:t>年１月１日から変更されています</a:t>
            </a:r>
            <a:endParaRPr kumimoji="0" lang="ja-JP" altLang="en-US" sz="935" b="1" i="0" u="none" strike="noStrike" kern="0" cap="none" spc="0" normalizeH="0" baseline="0" noProof="0">
              <a:ln>
                <a:noFill/>
              </a:ln>
              <a:solidFill>
                <a:srgbClr val="FFFFFF">
                  <a:lumMod val="49000"/>
                </a:srgbClr>
              </a:solidFill>
              <a:effectLst/>
              <a:uLnTx/>
              <a:uFillTx/>
              <a:latin typeface="Yu Gothic"/>
              <a:ea typeface="Yu Gothic"/>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 typeface="Arial"/>
              <a:buNone/>
              <a:tabLst/>
              <a:defRPr/>
            </a:pPr>
            <a:r>
              <a:rPr kumimoji="1" lang="ja-JP" altLang="en-US" sz="935" b="1" i="0" u="none" strike="noStrike" kern="0" cap="none" spc="0" normalizeH="0" baseline="0" noProof="0">
                <a:ln>
                  <a:noFill/>
                </a:ln>
                <a:solidFill>
                  <a:srgbClr val="FFFFFF">
                    <a:lumMod val="49000"/>
                  </a:srgbClr>
                </a:solidFill>
                <a:effectLst/>
                <a:uLnTx/>
                <a:uFillTx/>
                <a:latin typeface="Yu Gothic"/>
                <a:ea typeface="Yu Gothic"/>
                <a:cs typeface="Arial"/>
                <a:sym typeface="Arial"/>
              </a:rPr>
              <a:t>参考：厚生労働省「感染症発生動向調査」のデータを基に</a:t>
            </a:r>
            <a:r>
              <a:rPr kumimoji="0" lang="ja-JP" altLang="en-US" sz="935" b="1" i="0" u="none" strike="noStrike" kern="0" cap="none" spc="0" normalizeH="0" baseline="0" noProof="0">
                <a:ln>
                  <a:noFill/>
                </a:ln>
                <a:solidFill>
                  <a:srgbClr val="FFFFFF">
                    <a:lumMod val="49000"/>
                  </a:srgbClr>
                </a:solidFill>
                <a:effectLst/>
                <a:uLnTx/>
                <a:uFillTx/>
                <a:latin typeface="Yu Gothic"/>
                <a:ea typeface="Yu Gothic"/>
                <a:cs typeface="Arial"/>
                <a:sym typeface="Arial"/>
              </a:rPr>
              <a:t>作成</a:t>
            </a:r>
            <a:endParaRPr kumimoji="0" lang="en-US" altLang="ja-JP" sz="935" b="1" i="0" u="none" strike="noStrike" kern="0" cap="none" spc="0" normalizeH="0" baseline="0" noProof="0">
              <a:ln>
                <a:noFill/>
              </a:ln>
              <a:solidFill>
                <a:srgbClr val="FFFFFF">
                  <a:lumMod val="49000"/>
                </a:srgbClr>
              </a:solidFill>
              <a:effectLst/>
              <a:uLnTx/>
              <a:uFillTx/>
              <a:latin typeface="Yu Gothic"/>
              <a:ea typeface="Yu Gothic"/>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srgbClr val="FFFFFF">
                    <a:lumMod val="49000"/>
                  </a:srgbClr>
                </a:solidFill>
                <a:effectLst/>
                <a:uLnTx/>
                <a:uFillTx/>
                <a:latin typeface="Yu Gothic"/>
                <a:ea typeface="Yu Gothic"/>
                <a:cs typeface="Arial"/>
                <a:sym typeface="Arial"/>
              </a:rPr>
              <a:t>　　　</a:t>
            </a:r>
            <a:r>
              <a:rPr kumimoji="0" lang="en-US" altLang="ja-JP" sz="935" b="1" i="0" u="none" strike="noStrike" kern="0" cap="none" spc="0" normalizeH="0" baseline="0" noProof="0">
                <a:ln>
                  <a:noFill/>
                </a:ln>
                <a:solidFill>
                  <a:srgbClr val="FFFFFF">
                    <a:lumMod val="49000"/>
                  </a:srgbClr>
                </a:solidFill>
                <a:effectLst/>
                <a:uLnTx/>
                <a:uFillTx/>
                <a:latin typeface="Yu Gothic"/>
                <a:ea typeface="Yu Gothic"/>
                <a:cs typeface="Arial"/>
                <a:sym typeface="Arial"/>
              </a:rPr>
              <a:t>https://www.mhlw.go.jp/stf/seisakunitsuite/bunya/kenkou_iryou/kenkou/kekkaku-kansenshou/seikansenshou/houkokusuu.html</a:t>
            </a:r>
          </a:p>
        </p:txBody>
      </p:sp>
      <p:sp>
        <p:nvSpPr>
          <p:cNvPr id="8" name="テキスト ボックス 7">
            <a:extLst>
              <a:ext uri="{FF2B5EF4-FFF2-40B4-BE49-F238E27FC236}">
                <a16:creationId xmlns:a16="http://schemas.microsoft.com/office/drawing/2014/main" id="{544A740D-FBBB-AD85-7BDD-026D10D82D10}"/>
              </a:ext>
            </a:extLst>
          </p:cNvPr>
          <p:cNvSpPr txBox="1"/>
          <p:nvPr/>
        </p:nvSpPr>
        <p:spPr>
          <a:xfrm>
            <a:off x="506776" y="2159101"/>
            <a:ext cx="518331" cy="179850"/>
          </a:xfrm>
          <a:prstGeom prst="rect">
            <a:avLst/>
          </a:prstGeom>
          <a:noFill/>
        </p:spPr>
        <p:txBody>
          <a:bodyPr wrap="non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818" b="1" i="0" u="none" strike="noStrike" kern="0" cap="none" spc="0" normalizeH="0" baseline="0" noProof="0">
                <a:ln>
                  <a:noFill/>
                </a:ln>
                <a:solidFill>
                  <a:srgbClr val="FFFFFF">
                    <a:lumMod val="50000"/>
                  </a:srgbClr>
                </a:solidFill>
                <a:effectLst/>
                <a:uLnTx/>
                <a:uFillTx/>
                <a:latin typeface="Yu Gothic Medium" panose="020B0400000000000000" pitchFamily="34" charset="-128"/>
                <a:ea typeface="Yu Gothic Medium" panose="020B0400000000000000" pitchFamily="34" charset="-128"/>
                <a:cs typeface="Arial"/>
                <a:sym typeface="Arial"/>
              </a:rPr>
              <a:t>単位：人</a:t>
            </a:r>
          </a:p>
        </p:txBody>
      </p:sp>
      <p:sp>
        <p:nvSpPr>
          <p:cNvPr id="13" name="テキスト ボックス 7">
            <a:extLst>
              <a:ext uri="{FF2B5EF4-FFF2-40B4-BE49-F238E27FC236}">
                <a16:creationId xmlns:a16="http://schemas.microsoft.com/office/drawing/2014/main" id="{E75439FA-D605-8168-BCB3-CE9111284F27}"/>
              </a:ext>
            </a:extLst>
          </p:cNvPr>
          <p:cNvSpPr txBox="1"/>
          <p:nvPr/>
        </p:nvSpPr>
        <p:spPr>
          <a:xfrm>
            <a:off x="3802293" y="2158133"/>
            <a:ext cx="518331" cy="179850"/>
          </a:xfrm>
          <a:prstGeom prst="rect">
            <a:avLst/>
          </a:prstGeom>
          <a:noFill/>
        </p:spPr>
        <p:txBody>
          <a:bodyPr wrap="non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818" b="1" i="0" u="none" strike="noStrike" kern="0" cap="none" spc="0" normalizeH="0" baseline="0" noProof="0">
                <a:ln>
                  <a:noFill/>
                </a:ln>
                <a:solidFill>
                  <a:srgbClr val="FFFFFF">
                    <a:lumMod val="50000"/>
                  </a:srgbClr>
                </a:solidFill>
                <a:effectLst/>
                <a:uLnTx/>
                <a:uFillTx/>
                <a:latin typeface="Yu Gothic Medium" panose="020B0400000000000000" pitchFamily="34" charset="-128"/>
                <a:ea typeface="Yu Gothic Medium" panose="020B0400000000000000" pitchFamily="34" charset="-128"/>
                <a:cs typeface="Arial"/>
                <a:sym typeface="Arial"/>
              </a:rPr>
              <a:t>単位：人</a:t>
            </a:r>
          </a:p>
        </p:txBody>
      </p:sp>
      <p:sp>
        <p:nvSpPr>
          <p:cNvPr id="14" name="テキスト ボックス 7">
            <a:extLst>
              <a:ext uri="{FF2B5EF4-FFF2-40B4-BE49-F238E27FC236}">
                <a16:creationId xmlns:a16="http://schemas.microsoft.com/office/drawing/2014/main" id="{EDE3AFD6-F228-8C37-E42B-5E2C1CEF7CAD}"/>
              </a:ext>
            </a:extLst>
          </p:cNvPr>
          <p:cNvSpPr txBox="1"/>
          <p:nvPr/>
        </p:nvSpPr>
        <p:spPr>
          <a:xfrm>
            <a:off x="7042849" y="2167292"/>
            <a:ext cx="843123" cy="179850"/>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818" b="1" i="0" u="none" strike="noStrike" kern="0" cap="none" spc="0" normalizeH="0" baseline="0" noProof="0">
                <a:ln>
                  <a:noFill/>
                </a:ln>
                <a:solidFill>
                  <a:srgbClr val="FFFFFF">
                    <a:lumMod val="50000"/>
                  </a:srgbClr>
                </a:solidFill>
                <a:effectLst/>
                <a:uLnTx/>
                <a:uFillTx/>
                <a:latin typeface="Yu Gothic Medium" panose="020B0400000000000000" pitchFamily="34" charset="-128"/>
                <a:ea typeface="Yu Gothic Medium" panose="020B0400000000000000" pitchFamily="34" charset="-128"/>
                <a:cs typeface="Arial"/>
                <a:sym typeface="Arial"/>
              </a:rPr>
              <a:t>単位：人</a:t>
            </a:r>
          </a:p>
        </p:txBody>
      </p:sp>
      <p:pic>
        <p:nvPicPr>
          <p:cNvPr id="4" name="図 3">
            <a:extLst>
              <a:ext uri="{FF2B5EF4-FFF2-40B4-BE49-F238E27FC236}">
                <a16:creationId xmlns:a16="http://schemas.microsoft.com/office/drawing/2014/main" id="{2791748E-F4F4-2311-D2F7-4B83C1B7306A}"/>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5097273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54E9153B-055E-54EE-516F-895106B66BE0}"/>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88283A65-2AD7-F2E9-C145-576E4DCC32FD}"/>
              </a:ext>
            </a:extLst>
          </p:cNvPr>
          <p:cNvSpPr txBox="1"/>
          <p:nvPr/>
        </p:nvSpPr>
        <p:spPr>
          <a:xfrm>
            <a:off x="508239" y="925137"/>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　性感染症</a:t>
            </a:r>
          </a:p>
        </p:txBody>
      </p:sp>
      <p:sp>
        <p:nvSpPr>
          <p:cNvPr id="8" name="テキスト ボックス 7">
            <a:extLst>
              <a:ext uri="{FF2B5EF4-FFF2-40B4-BE49-F238E27FC236}">
                <a16:creationId xmlns:a16="http://schemas.microsoft.com/office/drawing/2014/main" id="{5CECFF75-1D4C-4746-593C-F2423C41B253}"/>
              </a:ext>
            </a:extLst>
          </p:cNvPr>
          <p:cNvSpPr txBox="1"/>
          <p:nvPr/>
        </p:nvSpPr>
        <p:spPr>
          <a:xfrm>
            <a:off x="357101" y="1406833"/>
            <a:ext cx="9870192" cy="538923"/>
          </a:xfrm>
          <a:prstGeom prst="rect">
            <a:avLst/>
          </a:prstGeom>
          <a:noFill/>
        </p:spPr>
        <p:txBody>
          <a:bodyPr wrap="square" lIns="53459" tIns="26730" rIns="53459" bIns="26730" anchor="ctr">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2338"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なぜ性感染症に気をつけなければならないのか？​</a:t>
            </a:r>
          </a:p>
        </p:txBody>
      </p:sp>
      <p:sp>
        <p:nvSpPr>
          <p:cNvPr id="14" name="テキスト ボックス 3">
            <a:extLst>
              <a:ext uri="{FF2B5EF4-FFF2-40B4-BE49-F238E27FC236}">
                <a16:creationId xmlns:a16="http://schemas.microsoft.com/office/drawing/2014/main" id="{33F37E7D-32DC-3F9E-FB96-AD6CF126D91D}"/>
              </a:ext>
            </a:extLst>
          </p:cNvPr>
          <p:cNvSpPr txBox="1"/>
          <p:nvPr/>
        </p:nvSpPr>
        <p:spPr>
          <a:xfrm>
            <a:off x="477066" y="6175890"/>
            <a:ext cx="10288606" cy="917295"/>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a:t>
            </a: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参照：厚生労働省「性感染症」　2025年10月14日アクセス</a:t>
            </a:r>
            <a:endParaRPr kumimoji="1" lang="ja-JP" altLang="en-US" sz="935" b="0" i="0" u="none" strike="noStrike" kern="0" cap="none" spc="0" normalizeH="0" baseline="0" noProof="0">
              <a:ln>
                <a:noFill/>
              </a:ln>
              <a:solidFill>
                <a:srgbClr val="FFFFFF">
                  <a:lumMod val="50000"/>
                </a:srgbClr>
              </a:solidFill>
              <a:effectLst/>
              <a:uLnTx/>
              <a:uFillTx/>
              <a:latin typeface="Yu Gothic"/>
              <a:ea typeface="Yu Gothic"/>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　　　</a:t>
            </a: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hlinkClick r:id="rId3">
                  <a:extLst>
                    <a:ext uri="{A12FA001-AC4F-418D-AE19-62706E023703}">
                      <ahyp:hlinkClr xmlns:ahyp="http://schemas.microsoft.com/office/drawing/2018/hyperlinkcolor" val="tx"/>
                    </a:ext>
                  </a:extLst>
                </a:hlinkClick>
              </a:rPr>
              <a:t>https://www.mhlw.go.jp/stf/seisakunitsuite/bunya/kenkou_iryou/kenkou/kekkaku-kansenshou/seikansenshou/index.html</a:t>
            </a:r>
            <a:endPar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a:t>
            </a: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出典：産婦人科診療ガイドライン </a:t>
            </a: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 </a:t>
            </a: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婦人科外来編 </a:t>
            </a: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2023</a:t>
            </a:r>
            <a:endParaRPr kumimoji="0"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	</a:t>
            </a: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hlinkClick r:id="rId4">
                  <a:extLst>
                    <a:ext uri="{A12FA001-AC4F-418D-AE19-62706E023703}">
                      <ahyp:hlinkClr xmlns:ahyp="http://schemas.microsoft.com/office/drawing/2018/hyperlinkcolor" val="tx"/>
                    </a:ext>
                  </a:extLst>
                </a:hlinkClick>
              </a:rPr>
              <a:t>https://www.jsog.or.jp/activity/pdf/gl_fujinka_2023.pdf</a:t>
            </a:r>
            <a:endPar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a:t>
            </a: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出典：</a:t>
            </a:r>
            <a:r>
              <a:rPr kumimoji="1" lang="zh-CN"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日本性感染症学会誌</a:t>
            </a: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　</a:t>
            </a: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Vol.27,No.</a:t>
            </a: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１性感染症 診断・治療 ガイドライン </a:t>
            </a: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2016 </a:t>
            </a: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hlinkClick r:id="rId5">
                  <a:extLst>
                    <a:ext uri="{A12FA001-AC4F-418D-AE19-62706E023703}">
                      <ahyp:hlinkClr xmlns:ahyp="http://schemas.microsoft.com/office/drawing/2018/hyperlinkcolor" val="tx"/>
                    </a:ext>
                  </a:extLst>
                </a:hlinkClick>
              </a:rPr>
              <a:t>https://jssti.jp/pdf/guideline-2016.pdf</a:t>
            </a:r>
            <a:endParaRPr kumimoji="0" lang="ja-JP" altLang="en-US" sz="935" b="0" i="0" u="none" strike="noStrike" kern="0" cap="none" spc="0" normalizeH="0" baseline="0" noProof="0">
              <a:ln>
                <a:noFill/>
              </a:ln>
              <a:solidFill>
                <a:srgbClr val="FFFFFF">
                  <a:lumMod val="50000"/>
                </a:srgbClr>
              </a:solidFill>
              <a:effectLst/>
              <a:uLnTx/>
              <a:uFillTx/>
              <a:latin typeface="Yu Gothic"/>
              <a:ea typeface="Yu Gothic"/>
              <a:cs typeface="Arial"/>
              <a:sym typeface="Arial"/>
              <a:hlinkClick r:id="rId5">
                <a:extLst>
                  <a:ext uri="{A12FA001-AC4F-418D-AE19-62706E023703}">
                    <ahyp:hlinkClr xmlns:ahyp="http://schemas.microsoft.com/office/drawing/2018/hyperlinkcolor" val="tx"/>
                  </a:ext>
                </a:extLst>
              </a:hlinkClick>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endParaRPr kumimoji="0"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endParaRPr>
          </a:p>
        </p:txBody>
      </p:sp>
      <p:graphicFrame>
        <p:nvGraphicFramePr>
          <p:cNvPr id="15" name="Google Shape;144;g3455face7c0_0_0">
            <a:extLst>
              <a:ext uri="{FF2B5EF4-FFF2-40B4-BE49-F238E27FC236}">
                <a16:creationId xmlns:a16="http://schemas.microsoft.com/office/drawing/2014/main" id="{41120FEF-4A1E-F106-B7DD-F3BB0DD9DADA}"/>
              </a:ext>
            </a:extLst>
          </p:cNvPr>
          <p:cNvGraphicFramePr/>
          <p:nvPr/>
        </p:nvGraphicFramePr>
        <p:xfrm>
          <a:off x="477066" y="2153698"/>
          <a:ext cx="9740087" cy="3989042"/>
        </p:xfrm>
        <a:graphic>
          <a:graphicData uri="http://schemas.openxmlformats.org/drawingml/2006/table">
            <a:tbl>
              <a:tblPr>
                <a:noFill/>
              </a:tblPr>
              <a:tblGrid>
                <a:gridCol w="2944432">
                  <a:extLst>
                    <a:ext uri="{9D8B030D-6E8A-4147-A177-3AD203B41FA5}">
                      <a16:colId xmlns:a16="http://schemas.microsoft.com/office/drawing/2014/main" val="20000"/>
                    </a:ext>
                  </a:extLst>
                </a:gridCol>
                <a:gridCol w="6795655">
                  <a:extLst>
                    <a:ext uri="{9D8B030D-6E8A-4147-A177-3AD203B41FA5}">
                      <a16:colId xmlns:a16="http://schemas.microsoft.com/office/drawing/2014/main" val="20001"/>
                    </a:ext>
                  </a:extLst>
                </a:gridCol>
              </a:tblGrid>
              <a:tr h="1091732">
                <a:tc>
                  <a:txBody>
                    <a:bodyPr/>
                    <a:lstStyle/>
                    <a:p>
                      <a:pPr lvl="0" algn="l">
                        <a:lnSpc>
                          <a:spcPct val="115000"/>
                        </a:lnSpc>
                      </a:pPr>
                      <a:r>
                        <a:rPr lang="en-US" altLang="ja-JP" sz="1600" b="1">
                          <a:solidFill>
                            <a:schemeClr val="tx1">
                              <a:lumMod val="75000"/>
                              <a:lumOff val="25000"/>
                            </a:schemeClr>
                          </a:solidFill>
                          <a:latin typeface="Yu Gothic"/>
                          <a:ea typeface="Yu Gothic"/>
                          <a:cs typeface="Kosugi"/>
                        </a:rPr>
                        <a:t>① </a:t>
                      </a:r>
                      <a:r>
                        <a:rPr lang="ja-JP" altLang="en-US" sz="1600" b="1">
                          <a:solidFill>
                            <a:schemeClr val="tx1">
                              <a:lumMod val="75000"/>
                              <a:lumOff val="25000"/>
                            </a:schemeClr>
                          </a:solidFill>
                          <a:latin typeface="Yu Gothic"/>
                          <a:ea typeface="Yu Gothic"/>
                          <a:cs typeface="Kosugi"/>
                        </a:rPr>
                        <a:t>無症状での進行*</a:t>
                      </a:r>
                    </a:p>
                  </a:txBody>
                  <a:tcPr marL="168375" marR="53450" marT="53450" marB="53450" anchor="ctr">
                    <a:solidFill>
                      <a:srgbClr val="F5F3ED"/>
                    </a:solidFill>
                  </a:tcPr>
                </a:tc>
                <a:tc>
                  <a:txBody>
                    <a:bodyPr/>
                    <a:lstStyle/>
                    <a:p>
                      <a:pPr marL="285750" indent="-285750">
                        <a:lnSpc>
                          <a:spcPts val="3680"/>
                        </a:lnSpc>
                      </a:pPr>
                      <a:r>
                        <a:rPr lang="ja-JP" altLang="ja-JP" sz="1400" b="1">
                          <a:solidFill>
                            <a:schemeClr val="tx1">
                              <a:lumMod val="75000"/>
                              <a:lumOff val="25000"/>
                            </a:schemeClr>
                          </a:solidFill>
                          <a:ea typeface="Yu Gothic"/>
                        </a:rPr>
                        <a:t>感染しても、比較的軽い症状にとどまる場合や無症状</a:t>
                      </a:r>
                      <a:r>
                        <a:rPr lang="ja-JP" altLang="en-US" sz="1400" b="1">
                          <a:solidFill>
                            <a:schemeClr val="tx1">
                              <a:lumMod val="75000"/>
                              <a:lumOff val="25000"/>
                            </a:schemeClr>
                          </a:solidFill>
                          <a:ea typeface="Yu Gothic"/>
                        </a:rPr>
                        <a:t>の場合</a:t>
                      </a:r>
                      <a:r>
                        <a:rPr lang="ja-JP" altLang="ja-JP" sz="1400" b="1">
                          <a:solidFill>
                            <a:schemeClr val="tx1">
                              <a:lumMod val="75000"/>
                              <a:lumOff val="25000"/>
                            </a:schemeClr>
                          </a:solidFill>
                          <a:ea typeface="Yu Gothic"/>
                        </a:rPr>
                        <a:t>もあ</a:t>
                      </a:r>
                      <a:r>
                        <a:rPr lang="ja-JP" altLang="en-US" sz="1400" b="1">
                          <a:solidFill>
                            <a:schemeClr val="tx1">
                              <a:lumMod val="75000"/>
                              <a:lumOff val="25000"/>
                            </a:schemeClr>
                          </a:solidFill>
                          <a:ea typeface="Yu Gothic"/>
                        </a:rPr>
                        <a:t>り、</a:t>
                      </a:r>
                      <a:endParaRPr lang="en-US" altLang="ja-JP" sz="1400" b="1">
                        <a:solidFill>
                          <a:schemeClr val="tx1">
                            <a:lumMod val="75000"/>
                            <a:lumOff val="25000"/>
                          </a:schemeClr>
                        </a:solidFill>
                        <a:latin typeface="Yu Gothic"/>
                        <a:ea typeface="Yu Gothic"/>
                      </a:endParaRPr>
                    </a:p>
                    <a:p>
                      <a:pPr marL="285750" marR="0" lvl="0" indent="-285750" algn="l">
                        <a:lnSpc>
                          <a:spcPts val="3680"/>
                        </a:lnSpc>
                        <a:spcBef>
                          <a:spcPts val="0"/>
                        </a:spcBef>
                        <a:spcAft>
                          <a:spcPts val="0"/>
                        </a:spcAft>
                        <a:buNone/>
                      </a:pPr>
                      <a:r>
                        <a:rPr lang="ja-JP" altLang="en-US" sz="1400" b="1" u="none" strike="noStrike" cap="none">
                          <a:solidFill>
                            <a:schemeClr val="tx1">
                              <a:lumMod val="75000"/>
                              <a:lumOff val="25000"/>
                            </a:schemeClr>
                          </a:solidFill>
                          <a:latin typeface="Yu Gothic"/>
                          <a:ea typeface="Yu Gothic"/>
                          <a:sym typeface="Arial"/>
                        </a:rPr>
                        <a:t>知らない間に感染し他人に移す可能性がある</a:t>
                      </a:r>
                      <a:endParaRPr lang="en-US" altLang="ja-JP" sz="1400" b="1" u="none" strike="noStrike" cap="none">
                        <a:solidFill>
                          <a:schemeClr val="tx1">
                            <a:lumMod val="75000"/>
                            <a:lumOff val="25000"/>
                          </a:schemeClr>
                        </a:solidFill>
                        <a:latin typeface="Yu Gothic"/>
                        <a:ea typeface="Yu Gothic"/>
                      </a:endParaRPr>
                    </a:p>
                  </a:txBody>
                  <a:tcPr marL="105234" marR="53450" marT="53450" marB="53450" anchor="ctr"/>
                </a:tc>
                <a:extLst>
                  <a:ext uri="{0D108BD9-81ED-4DB2-BD59-A6C34878D82A}">
                    <a16:rowId xmlns:a16="http://schemas.microsoft.com/office/drawing/2014/main" val="10000"/>
                  </a:ext>
                </a:extLst>
              </a:tr>
              <a:tr h="1135570">
                <a:tc>
                  <a:txBody>
                    <a:bodyPr/>
                    <a:lstStyle/>
                    <a:p>
                      <a:pPr marL="0" marR="0" lvl="0" indent="0" algn="l" defTabSz="914400" rtl="0" eaLnBrk="1" fontAlgn="auto" latinLnBrk="0" hangingPunct="1">
                        <a:lnSpc>
                          <a:spcPts val="3600"/>
                        </a:lnSpc>
                        <a:spcBef>
                          <a:spcPts val="0"/>
                        </a:spcBef>
                        <a:spcAft>
                          <a:spcPts val="0"/>
                        </a:spcAft>
                        <a:buClr>
                          <a:srgbClr val="000000"/>
                        </a:buClr>
                        <a:buSzPts val="3000"/>
                        <a:buFont typeface="Arial"/>
                        <a:buNone/>
                        <a:tabLst/>
                        <a:defRPr/>
                      </a:pPr>
                      <a:r>
                        <a:rPr lang="en-US" altLang="ja-JP" sz="1600" b="1">
                          <a:solidFill>
                            <a:schemeClr val="tx1">
                              <a:lumMod val="75000"/>
                              <a:lumOff val="25000"/>
                            </a:schemeClr>
                          </a:solidFill>
                          <a:latin typeface="Yu Gothic"/>
                          <a:ea typeface="Yu Gothic"/>
                          <a:cs typeface="Kosugi"/>
                        </a:rPr>
                        <a:t>② </a:t>
                      </a:r>
                      <a:r>
                        <a:rPr lang="ja-JP" altLang="en-US" sz="1600" b="1">
                          <a:solidFill>
                            <a:schemeClr val="tx1">
                              <a:lumMod val="75000"/>
                              <a:lumOff val="25000"/>
                            </a:schemeClr>
                          </a:solidFill>
                          <a:latin typeface="Yu Gothic"/>
                          <a:ea typeface="Yu Gothic"/>
                          <a:cs typeface="Kosugi"/>
                        </a:rPr>
                        <a:t>不妊症等の原因となりうる</a:t>
                      </a:r>
                    </a:p>
                  </a:txBody>
                  <a:tcPr marL="168375" marR="53450" marT="53450" marB="53450" anchor="ctr">
                    <a:solidFill>
                      <a:srgbClr val="F5F3ED"/>
                    </a:solidFill>
                  </a:tcPr>
                </a:tc>
                <a:tc>
                  <a:txBody>
                    <a:bodyPr/>
                    <a:lstStyle/>
                    <a:p>
                      <a:pPr marL="285750" indent="-285750">
                        <a:lnSpc>
                          <a:spcPts val="3680"/>
                        </a:lnSpc>
                        <a:buSzPts val="2300"/>
                      </a:pPr>
                      <a:r>
                        <a:rPr lang="ja-JP" altLang="en-US" sz="1400" b="1">
                          <a:solidFill>
                            <a:schemeClr val="tx1">
                              <a:lumMod val="75000"/>
                              <a:lumOff val="25000"/>
                            </a:schemeClr>
                          </a:solidFill>
                          <a:latin typeface="Yu Gothic"/>
                          <a:ea typeface="Yu Gothic"/>
                        </a:rPr>
                        <a:t>性器</a:t>
                      </a:r>
                      <a:r>
                        <a:rPr lang="ja-JP" altLang="en-US" sz="1400" b="1" u="none" strike="noStrike" cap="none">
                          <a:solidFill>
                            <a:schemeClr val="tx1">
                              <a:lumMod val="75000"/>
                              <a:lumOff val="25000"/>
                            </a:schemeClr>
                          </a:solidFill>
                          <a:latin typeface="Yu Gothic"/>
                          <a:ea typeface="Yu Gothic"/>
                          <a:sym typeface="Arial"/>
                        </a:rPr>
                        <a:t>クラミジア</a:t>
                      </a:r>
                      <a:r>
                        <a:rPr lang="ja-JP" altLang="en-US" sz="1400" b="1">
                          <a:solidFill>
                            <a:schemeClr val="tx1">
                              <a:lumMod val="75000"/>
                              <a:lumOff val="25000"/>
                            </a:schemeClr>
                          </a:solidFill>
                          <a:latin typeface="Yu Gothic"/>
                          <a:ea typeface="Yu Gothic"/>
                        </a:rPr>
                        <a:t>感染症</a:t>
                      </a:r>
                      <a:r>
                        <a:rPr lang="ja-JP" altLang="en-US" sz="1400" b="1" u="none" strike="noStrike" cap="none">
                          <a:solidFill>
                            <a:schemeClr val="tx1">
                              <a:lumMod val="75000"/>
                              <a:lumOff val="25000"/>
                            </a:schemeClr>
                          </a:solidFill>
                          <a:latin typeface="Yu Gothic"/>
                          <a:ea typeface="Yu Gothic"/>
                          <a:sym typeface="Arial"/>
                        </a:rPr>
                        <a:t>や淋菌</a:t>
                      </a:r>
                      <a:r>
                        <a:rPr lang="ja-JP" altLang="en-US" sz="1400" b="1">
                          <a:solidFill>
                            <a:schemeClr val="tx1">
                              <a:lumMod val="75000"/>
                              <a:lumOff val="25000"/>
                            </a:schemeClr>
                          </a:solidFill>
                          <a:latin typeface="Yu Gothic"/>
                          <a:ea typeface="Yu Gothic"/>
                        </a:rPr>
                        <a:t>感染症</a:t>
                      </a:r>
                      <a:r>
                        <a:rPr lang="ja-JP" altLang="en-US" sz="1400" b="1" u="none" strike="noStrike" cap="none">
                          <a:solidFill>
                            <a:schemeClr val="tx1">
                              <a:lumMod val="75000"/>
                              <a:lumOff val="25000"/>
                            </a:schemeClr>
                          </a:solidFill>
                          <a:latin typeface="Yu Gothic"/>
                          <a:ea typeface="Yu Gothic"/>
                          <a:sym typeface="Arial"/>
                        </a:rPr>
                        <a:t>、マイコプラズマ・ジェニタリウム感染症等、</a:t>
                      </a:r>
                      <a:endParaRPr lang="en-US" altLang="ja-JP" sz="1400" b="1">
                        <a:solidFill>
                          <a:schemeClr val="tx1">
                            <a:lumMod val="75000"/>
                            <a:lumOff val="25000"/>
                          </a:schemeClr>
                        </a:solidFill>
                        <a:latin typeface="Yu Gothic"/>
                        <a:ea typeface="Yu Gothic"/>
                      </a:endParaRPr>
                    </a:p>
                    <a:p>
                      <a:pPr marL="285750" indent="-285750">
                        <a:lnSpc>
                          <a:spcPts val="3680"/>
                        </a:lnSpc>
                        <a:buSzPts val="2300"/>
                      </a:pPr>
                      <a:r>
                        <a:rPr lang="ja-JP" altLang="en-US" sz="1400" b="1" u="none" strike="noStrike" cap="none">
                          <a:solidFill>
                            <a:schemeClr val="tx1">
                              <a:lumMod val="75000"/>
                              <a:lumOff val="25000"/>
                            </a:schemeClr>
                          </a:solidFill>
                          <a:latin typeface="Yu Gothic"/>
                          <a:ea typeface="Yu Gothic"/>
                          <a:sym typeface="Arial"/>
                        </a:rPr>
                        <a:t>一部の</a:t>
                      </a:r>
                      <a:r>
                        <a:rPr lang="en" altLang="ja-JP" sz="1400" b="1" u="none" strike="noStrike" cap="none">
                          <a:solidFill>
                            <a:schemeClr val="tx1">
                              <a:lumMod val="75000"/>
                              <a:lumOff val="25000"/>
                            </a:schemeClr>
                          </a:solidFill>
                          <a:latin typeface="Yu Gothic"/>
                          <a:ea typeface="Yu Gothic"/>
                          <a:sym typeface="Arial"/>
                        </a:rPr>
                        <a:t>STI</a:t>
                      </a:r>
                      <a:r>
                        <a:rPr lang="ja-JP" altLang="en-US" sz="1400" b="1" u="none" strike="noStrike" cap="none">
                          <a:solidFill>
                            <a:schemeClr val="tx1">
                              <a:lumMod val="75000"/>
                              <a:lumOff val="25000"/>
                            </a:schemeClr>
                          </a:solidFill>
                          <a:latin typeface="Yu Gothic"/>
                          <a:ea typeface="Yu Gothic"/>
                          <a:sym typeface="Arial"/>
                        </a:rPr>
                        <a:t>では</a:t>
                      </a:r>
                      <a:r>
                        <a:rPr lang="ja-JP" altLang="ja-JP" sz="1400" b="1">
                          <a:solidFill>
                            <a:schemeClr val="tx1">
                              <a:lumMod val="75000"/>
                              <a:lumOff val="25000"/>
                            </a:schemeClr>
                          </a:solidFill>
                          <a:ea typeface="Yu Gothic"/>
                        </a:rPr>
                        <a:t>異所性</a:t>
                      </a:r>
                      <a:r>
                        <a:rPr lang="ja-JP" altLang="ja-JP" sz="1400" b="1" u="none" strike="noStrike" cap="none">
                          <a:solidFill>
                            <a:schemeClr val="tx1">
                              <a:lumMod val="75000"/>
                              <a:lumOff val="25000"/>
                            </a:schemeClr>
                          </a:solidFill>
                          <a:ea typeface="Yu Gothic"/>
                          <a:sym typeface="Arial"/>
                        </a:rPr>
                        <a:t>妊娠</a:t>
                      </a:r>
                      <a:r>
                        <a:rPr lang="ja-JP" altLang="en-US" sz="1400" b="1" u="none" strike="noStrike" cap="none">
                          <a:solidFill>
                            <a:schemeClr val="tx1">
                              <a:lumMod val="75000"/>
                              <a:lumOff val="25000"/>
                            </a:schemeClr>
                          </a:solidFill>
                          <a:latin typeface="Yu Gothic"/>
                          <a:ea typeface="Yu Gothic"/>
                          <a:sym typeface="Arial"/>
                        </a:rPr>
                        <a:t>や不妊症・慢性下腹部痛と強く関連していると</a:t>
                      </a:r>
                      <a:endParaRPr lang="en-US" altLang="ja-JP" sz="1400" b="1">
                        <a:solidFill>
                          <a:schemeClr val="tx1">
                            <a:lumMod val="75000"/>
                            <a:lumOff val="25000"/>
                          </a:schemeClr>
                        </a:solidFill>
                        <a:latin typeface="Yu Gothic"/>
                        <a:ea typeface="Yu Gothic"/>
                      </a:endParaRPr>
                    </a:p>
                    <a:p>
                      <a:pPr marL="285750" marR="0" lvl="0" indent="-285750" algn="l">
                        <a:lnSpc>
                          <a:spcPts val="3680"/>
                        </a:lnSpc>
                        <a:spcBef>
                          <a:spcPts val="0"/>
                        </a:spcBef>
                        <a:spcAft>
                          <a:spcPts val="0"/>
                        </a:spcAft>
                        <a:buSzPts val="2300"/>
                        <a:buFont typeface="Arial"/>
                        <a:buNone/>
                      </a:pPr>
                      <a:r>
                        <a:rPr lang="ja-JP" altLang="en-US" sz="1400" b="1" u="none" strike="noStrike" cap="none">
                          <a:solidFill>
                            <a:schemeClr val="tx1">
                              <a:lumMod val="75000"/>
                              <a:lumOff val="25000"/>
                            </a:schemeClr>
                          </a:solidFill>
                          <a:latin typeface="Yu Gothic"/>
                          <a:ea typeface="Yu Gothic"/>
                          <a:sym typeface="Arial"/>
                        </a:rPr>
                        <a:t>言われている**</a:t>
                      </a:r>
                      <a:endParaRPr lang="en-US" altLang="ja-JP" sz="1400" b="1" u="none" strike="noStrike" cap="none">
                        <a:solidFill>
                          <a:schemeClr val="tx1">
                            <a:lumMod val="75000"/>
                            <a:lumOff val="25000"/>
                          </a:schemeClr>
                        </a:solidFill>
                        <a:latin typeface="Yu Gothic"/>
                        <a:ea typeface="Yu Gothic"/>
                      </a:endParaRPr>
                    </a:p>
                  </a:txBody>
                  <a:tcPr marL="105234" marR="53450" marT="53450" marB="53450" anchor="ctr"/>
                </a:tc>
                <a:extLst>
                  <a:ext uri="{0D108BD9-81ED-4DB2-BD59-A6C34878D82A}">
                    <a16:rowId xmlns:a16="http://schemas.microsoft.com/office/drawing/2014/main" val="10001"/>
                  </a:ext>
                </a:extLst>
              </a:tr>
              <a:tr h="1135570">
                <a:tc>
                  <a:txBody>
                    <a:bodyPr/>
                    <a:lstStyle/>
                    <a:p>
                      <a:pPr marL="0" marR="0" lvl="0" indent="0" algn="l" defTabSz="914400" rtl="0" eaLnBrk="1" fontAlgn="auto" latinLnBrk="0" hangingPunct="1">
                        <a:lnSpc>
                          <a:spcPts val="3600"/>
                        </a:lnSpc>
                        <a:spcBef>
                          <a:spcPts val="0"/>
                        </a:spcBef>
                        <a:spcAft>
                          <a:spcPts val="0"/>
                        </a:spcAft>
                        <a:buClr>
                          <a:srgbClr val="000000"/>
                        </a:buClr>
                        <a:buSzPts val="3000"/>
                        <a:buFont typeface="Arial"/>
                        <a:buNone/>
                        <a:tabLst/>
                        <a:defRPr/>
                      </a:pPr>
                      <a:r>
                        <a:rPr lang="en-US" altLang="ja-JP" sz="1600" b="1">
                          <a:solidFill>
                            <a:schemeClr val="tx1">
                              <a:lumMod val="75000"/>
                              <a:lumOff val="25000"/>
                            </a:schemeClr>
                          </a:solidFill>
                          <a:latin typeface="Yu Gothic"/>
                          <a:ea typeface="Yu Gothic"/>
                          <a:cs typeface="Kosugi"/>
                        </a:rPr>
                        <a:t>③ </a:t>
                      </a:r>
                      <a:r>
                        <a:rPr lang="ja-JP" altLang="en-US" sz="1600" b="1">
                          <a:solidFill>
                            <a:schemeClr val="tx1">
                              <a:lumMod val="75000"/>
                              <a:lumOff val="25000"/>
                            </a:schemeClr>
                          </a:solidFill>
                          <a:latin typeface="Yu Gothic"/>
                          <a:ea typeface="Yu Gothic"/>
                          <a:cs typeface="Kosugi"/>
                        </a:rPr>
                        <a:t>胎児や赤ちゃんへの影響</a:t>
                      </a:r>
                    </a:p>
                  </a:txBody>
                  <a:tcPr marL="168375" marR="53450" marT="53450" marB="53450" anchor="ctr">
                    <a:solidFill>
                      <a:srgbClr val="F5F3ED"/>
                    </a:solidFill>
                  </a:tcPr>
                </a:tc>
                <a:tc>
                  <a:txBody>
                    <a:bodyPr/>
                    <a:lstStyle/>
                    <a:p>
                      <a:pPr marL="285750" marR="0" lvl="0" indent="-285750" algn="l" rtl="0">
                        <a:lnSpc>
                          <a:spcPts val="3680"/>
                        </a:lnSpc>
                        <a:spcBef>
                          <a:spcPts val="0"/>
                        </a:spcBef>
                        <a:spcAft>
                          <a:spcPts val="0"/>
                        </a:spcAft>
                        <a:buClr>
                          <a:srgbClr val="000000"/>
                        </a:buClr>
                        <a:buSzPts val="2300"/>
                        <a:buFont typeface="Arial"/>
                        <a:buNone/>
                      </a:pPr>
                      <a:r>
                        <a:rPr lang="ja-JP" altLang="en-US" sz="1400" b="1" u="none" strike="noStrike" cap="none" dirty="0">
                          <a:solidFill>
                            <a:schemeClr val="tx1">
                              <a:lumMod val="75000"/>
                              <a:lumOff val="25000"/>
                            </a:schemeClr>
                          </a:solidFill>
                          <a:latin typeface="Yu Gothic"/>
                          <a:ea typeface="Yu Gothic"/>
                          <a:sym typeface="Arial"/>
                        </a:rPr>
                        <a:t>性器クラミジア感染症は、胎児が</a:t>
                      </a:r>
                      <a:r>
                        <a:rPr lang="ja-JP" altLang="en-US" sz="1400" b="1" u="none" strike="noStrike" cap="none" dirty="0">
                          <a:solidFill>
                            <a:schemeClr val="tx1">
                              <a:lumMod val="75000"/>
                              <a:lumOff val="25000"/>
                            </a:schemeClr>
                          </a:solidFill>
                          <a:latin typeface="Yu Gothic"/>
                          <a:ea typeface="Yu Gothic"/>
                        </a:rPr>
                        <a:t>産道</a:t>
                      </a:r>
                      <a:r>
                        <a:rPr lang="ja-JP" altLang="en-US" sz="1400" b="1" u="none" strike="noStrike" cap="none" dirty="0">
                          <a:solidFill>
                            <a:schemeClr val="tx1">
                              <a:lumMod val="75000"/>
                              <a:lumOff val="25000"/>
                            </a:schemeClr>
                          </a:solidFill>
                          <a:latin typeface="Yu Gothic"/>
                          <a:ea typeface="Yu Gothic"/>
                          <a:sym typeface="Arial"/>
                        </a:rPr>
                        <a:t>を通るとき母親から感染し、結膜炎、</a:t>
                      </a:r>
                    </a:p>
                    <a:p>
                      <a:pPr marL="285750" marR="0" lvl="0" indent="-285750" algn="l" rtl="0">
                        <a:lnSpc>
                          <a:spcPts val="3680"/>
                        </a:lnSpc>
                        <a:spcBef>
                          <a:spcPts val="0"/>
                        </a:spcBef>
                        <a:spcAft>
                          <a:spcPts val="0"/>
                        </a:spcAft>
                        <a:buClr>
                          <a:srgbClr val="000000"/>
                        </a:buClr>
                        <a:buSzPts val="2300"/>
                        <a:buFont typeface="Arial"/>
                        <a:buNone/>
                      </a:pPr>
                      <a:r>
                        <a:rPr lang="ja-JP" altLang="en-US" sz="1400" b="1" u="none" strike="noStrike" cap="none" dirty="0">
                          <a:solidFill>
                            <a:schemeClr val="tx1">
                              <a:lumMod val="75000"/>
                              <a:lumOff val="25000"/>
                            </a:schemeClr>
                          </a:solidFill>
                          <a:latin typeface="Yu Gothic"/>
                          <a:ea typeface="Yu Gothic"/>
                          <a:sym typeface="Arial"/>
                        </a:rPr>
                        <a:t>咽頭炎、肺炎などを起こす。梅毒に関しては梅毒報告者数の増加に伴い、</a:t>
                      </a:r>
                      <a:endParaRPr lang="en-US" altLang="ja-JP" sz="1400" b="1" u="none" strike="noStrike" cap="none" dirty="0">
                        <a:solidFill>
                          <a:schemeClr val="tx1">
                            <a:lumMod val="75000"/>
                            <a:lumOff val="25000"/>
                          </a:schemeClr>
                        </a:solidFill>
                        <a:latin typeface="Yu Gothic"/>
                        <a:ea typeface="Yu Gothic"/>
                        <a:sym typeface="Arial"/>
                      </a:endParaRPr>
                    </a:p>
                    <a:p>
                      <a:pPr marL="285750" marR="0" lvl="0" indent="-285750" algn="l" rtl="0">
                        <a:lnSpc>
                          <a:spcPts val="3680"/>
                        </a:lnSpc>
                        <a:spcBef>
                          <a:spcPts val="0"/>
                        </a:spcBef>
                        <a:spcAft>
                          <a:spcPts val="0"/>
                        </a:spcAft>
                        <a:buClr>
                          <a:srgbClr val="000000"/>
                        </a:buClr>
                        <a:buSzPts val="2300"/>
                        <a:buFont typeface="Arial"/>
                        <a:buNone/>
                      </a:pPr>
                      <a:r>
                        <a:rPr lang="ja-JP" altLang="en-US" sz="1400" b="1" u="none" strike="noStrike" cap="none" dirty="0">
                          <a:solidFill>
                            <a:schemeClr val="tx1">
                              <a:lumMod val="75000"/>
                              <a:lumOff val="25000"/>
                            </a:schemeClr>
                          </a:solidFill>
                          <a:latin typeface="Yu Gothic"/>
                          <a:ea typeface="Yu Gothic"/>
                          <a:sym typeface="Arial"/>
                        </a:rPr>
                        <a:t>先天梅毒も増加している</a:t>
                      </a:r>
                      <a:r>
                        <a:rPr lang="en-US" altLang="ja-JP" sz="1400" b="1" u="none" strike="noStrike" cap="none" dirty="0">
                          <a:solidFill>
                            <a:schemeClr val="tx1">
                              <a:lumMod val="75000"/>
                              <a:lumOff val="25000"/>
                            </a:schemeClr>
                          </a:solidFill>
                          <a:latin typeface="Yu Gothic"/>
                          <a:ea typeface="Yu Gothic"/>
                          <a:sym typeface="Arial"/>
                        </a:rPr>
                        <a:t>***</a:t>
                      </a:r>
                      <a:endParaRPr lang="ja-JP" altLang="en-US" sz="1400" b="1" u="none" strike="noStrike" cap="none" dirty="0">
                        <a:solidFill>
                          <a:schemeClr val="tx1">
                            <a:lumMod val="75000"/>
                            <a:lumOff val="25000"/>
                          </a:schemeClr>
                        </a:solidFill>
                        <a:latin typeface="Yu Gothic"/>
                        <a:ea typeface="Yu Gothic"/>
                        <a:sym typeface="Arial"/>
                      </a:endParaRPr>
                    </a:p>
                  </a:txBody>
                  <a:tcPr marL="105234" marR="53450" marT="53450" marB="53450" anchor="ctr"/>
                </a:tc>
                <a:extLst>
                  <a:ext uri="{0D108BD9-81ED-4DB2-BD59-A6C34878D82A}">
                    <a16:rowId xmlns:a16="http://schemas.microsoft.com/office/drawing/2014/main" val="10002"/>
                  </a:ext>
                </a:extLst>
              </a:tr>
            </a:tbl>
          </a:graphicData>
        </a:graphic>
      </p:graphicFrame>
      <p:pic>
        <p:nvPicPr>
          <p:cNvPr id="3" name="図 2">
            <a:extLst>
              <a:ext uri="{FF2B5EF4-FFF2-40B4-BE49-F238E27FC236}">
                <a16:creationId xmlns:a16="http://schemas.microsoft.com/office/drawing/2014/main" id="{53EE7B51-47DA-62DA-451A-EEE2BD828D0E}"/>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9402536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849CD7B9-0B47-E4CA-4CC5-BC7F86E2156A}"/>
            </a:ext>
          </a:extLst>
        </p:cNvPr>
        <p:cNvGrpSpPr/>
        <p:nvPr/>
      </p:nvGrpSpPr>
      <p:grpSpPr>
        <a:xfrm>
          <a:off x="0" y="0"/>
          <a:ext cx="0" cy="0"/>
          <a:chOff x="0" y="0"/>
          <a:chExt cx="0" cy="0"/>
        </a:xfrm>
      </p:grpSpPr>
      <p:sp>
        <p:nvSpPr>
          <p:cNvPr id="3" name="角丸四角形 3">
            <a:extLst>
              <a:ext uri="{FF2B5EF4-FFF2-40B4-BE49-F238E27FC236}">
                <a16:creationId xmlns:a16="http://schemas.microsoft.com/office/drawing/2014/main" id="{5D97B1E6-E563-F7D6-97BB-7D3C521DC152}"/>
              </a:ext>
            </a:extLst>
          </p:cNvPr>
          <p:cNvSpPr/>
          <p:nvPr/>
        </p:nvSpPr>
        <p:spPr>
          <a:xfrm>
            <a:off x="823279" y="4647266"/>
            <a:ext cx="8972902" cy="1760553"/>
          </a:xfrm>
          <a:prstGeom prst="roundRect">
            <a:avLst>
              <a:gd name="adj" fmla="val 6322"/>
            </a:avLst>
          </a:prstGeom>
          <a:solidFill>
            <a:schemeClr val="bg1">
              <a:lumMod val="95000"/>
              <a:alpha val="52691"/>
            </a:schemeClr>
          </a:solidFill>
          <a:ln w="50800">
            <a:solidFill>
              <a:srgbClr val="5DC2D0">
                <a:alpha val="49697"/>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l" defTabSz="534558" rtl="0" eaLnBrk="1" fontAlgn="auto" latinLnBrk="0" hangingPunct="1">
              <a:lnSpc>
                <a:spcPct val="115000"/>
              </a:lnSpc>
              <a:spcBef>
                <a:spcPts val="0"/>
              </a:spcBef>
              <a:spcAft>
                <a:spcPts val="0"/>
              </a:spcAft>
              <a:buClr>
                <a:srgbClr val="000000"/>
              </a:buClr>
              <a:buSzPts val="6000"/>
              <a:buFont typeface="Arial"/>
              <a:buNone/>
              <a:tabLst/>
              <a:defRPr/>
            </a:pPr>
            <a:endParaRPr kumimoji="0" lang="ja-JP" altLang="en-US" sz="1403" b="0" i="0" u="none" strike="noStrike" kern="0" cap="none" spc="0" normalizeH="0" baseline="0" noProof="0">
              <a:ln>
                <a:noFill/>
              </a:ln>
              <a:solidFill>
                <a:srgbClr val="5DC2D0"/>
              </a:solidFill>
              <a:effectLst/>
              <a:uLnTx/>
              <a:uFillTx/>
              <a:latin typeface="Arial"/>
              <a:ea typeface="Arial"/>
              <a:cs typeface="Arial"/>
              <a:sym typeface="Arial"/>
            </a:endParaRPr>
          </a:p>
        </p:txBody>
      </p:sp>
      <p:sp>
        <p:nvSpPr>
          <p:cNvPr id="96" name="Google Shape;96;p2">
            <a:extLst>
              <a:ext uri="{FF2B5EF4-FFF2-40B4-BE49-F238E27FC236}">
                <a16:creationId xmlns:a16="http://schemas.microsoft.com/office/drawing/2014/main" id="{C57C1AD4-E76E-572D-913A-6FECC84DD020}"/>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　性感染症</a:t>
            </a:r>
          </a:p>
        </p:txBody>
      </p:sp>
      <p:sp>
        <p:nvSpPr>
          <p:cNvPr id="18" name="テキスト ボックス 17">
            <a:extLst>
              <a:ext uri="{FF2B5EF4-FFF2-40B4-BE49-F238E27FC236}">
                <a16:creationId xmlns:a16="http://schemas.microsoft.com/office/drawing/2014/main" id="{901700FD-490A-3B36-8015-61EA9A09A95A}"/>
              </a:ext>
            </a:extLst>
          </p:cNvPr>
          <p:cNvSpPr txBox="1"/>
          <p:nvPr/>
        </p:nvSpPr>
        <p:spPr>
          <a:xfrm>
            <a:off x="1458469" y="2177278"/>
            <a:ext cx="7969735" cy="1907631"/>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50000"/>
              </a:lnSpc>
              <a:spcBef>
                <a:spcPts val="0"/>
              </a:spcBef>
              <a:spcAft>
                <a:spcPts val="0"/>
              </a:spcAft>
              <a:buClr>
                <a:srgbClr val="000000"/>
              </a:buClr>
              <a:buSzPts val="2500"/>
              <a:buFontTx/>
              <a:buNone/>
              <a:tabLst/>
              <a:defRPr/>
            </a:pPr>
            <a:r>
              <a:rPr kumimoji="0" lang="en-US" altLang="ja-JP"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①</a:t>
            </a: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セックスの最初から最後までコンドームを確実に使用すること</a:t>
            </a:r>
            <a:br>
              <a:rPr kumimoji="0" lang="ja-JP" altLang="en-US" sz="1637" b="1"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rPr>
            </a:br>
            <a:r>
              <a:rPr kumimoji="0" lang="ja-JP" altLang="en-US" sz="1637" b="1" i="0" u="none" strike="noStrike" kern="0" cap="none" spc="0" normalizeH="0" baseline="0" noProof="0">
                <a:ln>
                  <a:noFill/>
                </a:ln>
                <a:solidFill>
                  <a:srgbClr val="000000"/>
                </a:solidFill>
                <a:effectLst/>
                <a:uLnTx/>
                <a:uFillTx/>
                <a:latin typeface="Yu Gothic"/>
                <a:ea typeface="Yu Gothic"/>
                <a:cs typeface="Arial"/>
                <a:sym typeface="Arial"/>
              </a:rPr>
              <a:t>　</a:t>
            </a: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オーラルセックスやアナルセックスの時も</a:t>
            </a:r>
            <a:r>
              <a:rPr kumimoji="0" lang="en" altLang="ja-JP"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STI</a:t>
            </a: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予防のためにはコンドームは必要</a:t>
            </a:r>
          </a:p>
          <a:p>
            <a:pPr marL="0" marR="0" lvl="0" indent="0" algn="l" defTabSz="534558" rtl="0" eaLnBrk="1" fontAlgn="auto" latinLnBrk="0" hangingPunct="1">
              <a:lnSpc>
                <a:spcPct val="150000"/>
              </a:lnSpc>
              <a:spcBef>
                <a:spcPts val="0"/>
              </a:spcBef>
              <a:spcAft>
                <a:spcPts val="0"/>
              </a:spcAft>
              <a:buClr>
                <a:srgbClr val="000000"/>
              </a:buClr>
              <a:buSzPts val="2500"/>
              <a:buFontTx/>
              <a:buNone/>
              <a:tabLst/>
              <a:defRPr/>
            </a:pPr>
            <a:endParaRPr kumimoji="0" lang="ja-JP" altLang="en-US" sz="1637"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endParaRPr>
          </a:p>
          <a:p>
            <a:pPr marL="0" marR="0" lvl="0" indent="0" algn="l" defTabSz="534558" rtl="0" eaLnBrk="1" fontAlgn="auto" latinLnBrk="0" hangingPunct="1">
              <a:lnSpc>
                <a:spcPct val="150000"/>
              </a:lnSpc>
              <a:spcBef>
                <a:spcPts val="0"/>
              </a:spcBef>
              <a:spcAft>
                <a:spcPts val="0"/>
              </a:spcAft>
              <a:buClr>
                <a:srgbClr val="000000"/>
              </a:buClr>
              <a:buSzPts val="2500"/>
              <a:buFontTx/>
              <a:buNone/>
              <a:tabLst/>
              <a:defRPr/>
            </a:pPr>
            <a:r>
              <a:rPr kumimoji="0" lang="en-US" altLang="ja-JP"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②</a:t>
            </a: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皮膚や粘膜に異常があった場合は、性的な接触を控え、</a:t>
            </a:r>
            <a:br>
              <a:rPr kumimoji="0" lang="ja-JP" altLang="en-US" sz="1637" b="1"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rPr>
            </a:b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　産婦人科、泌尿器科等を受診して相談すること</a:t>
            </a:r>
          </a:p>
        </p:txBody>
      </p:sp>
      <p:pic>
        <p:nvPicPr>
          <p:cNvPr id="8" name="図 7" descr="アイコン&#10;&#10;AI 生成コンテンツは誤りを含む可能性があります。">
            <a:extLst>
              <a:ext uri="{FF2B5EF4-FFF2-40B4-BE49-F238E27FC236}">
                <a16:creationId xmlns:a16="http://schemas.microsoft.com/office/drawing/2014/main" id="{D947CB07-5FE5-63C1-149B-15812E8BA1C9}"/>
              </a:ext>
            </a:extLst>
          </p:cNvPr>
          <p:cNvPicPr>
            <a:picLocks noChangeAspect="1"/>
          </p:cNvPicPr>
          <p:nvPr/>
        </p:nvPicPr>
        <p:blipFill>
          <a:blip r:embed="rId3"/>
          <a:stretch>
            <a:fillRect/>
          </a:stretch>
        </p:blipFill>
        <p:spPr>
          <a:xfrm>
            <a:off x="1911492" y="5102020"/>
            <a:ext cx="488067" cy="488067"/>
          </a:xfrm>
          <a:prstGeom prst="rect">
            <a:avLst/>
          </a:prstGeom>
        </p:spPr>
      </p:pic>
      <p:pic>
        <p:nvPicPr>
          <p:cNvPr id="12" name="図 11" descr="アイコン&#10;&#10;AI 生成コンテンツは誤りを含む可能性があります。">
            <a:extLst>
              <a:ext uri="{FF2B5EF4-FFF2-40B4-BE49-F238E27FC236}">
                <a16:creationId xmlns:a16="http://schemas.microsoft.com/office/drawing/2014/main" id="{A11A6F58-BB82-E7BF-CC01-A1306966F249}"/>
              </a:ext>
            </a:extLst>
          </p:cNvPr>
          <p:cNvPicPr>
            <a:picLocks noChangeAspect="1"/>
          </p:cNvPicPr>
          <p:nvPr/>
        </p:nvPicPr>
        <p:blipFill>
          <a:blip r:embed="rId3"/>
          <a:stretch>
            <a:fillRect/>
          </a:stretch>
        </p:blipFill>
        <p:spPr>
          <a:xfrm>
            <a:off x="1911492" y="5835672"/>
            <a:ext cx="488067" cy="488067"/>
          </a:xfrm>
          <a:prstGeom prst="rect">
            <a:avLst/>
          </a:prstGeom>
        </p:spPr>
      </p:pic>
      <p:sp>
        <p:nvSpPr>
          <p:cNvPr id="6" name="テキスト ボックス 9">
            <a:extLst>
              <a:ext uri="{FF2B5EF4-FFF2-40B4-BE49-F238E27FC236}">
                <a16:creationId xmlns:a16="http://schemas.microsoft.com/office/drawing/2014/main" id="{70C27EE1-A2A6-04B4-EEEE-FC9F03C95C35}"/>
              </a:ext>
            </a:extLst>
          </p:cNvPr>
          <p:cNvSpPr txBox="1"/>
          <p:nvPr/>
        </p:nvSpPr>
        <p:spPr>
          <a:xfrm>
            <a:off x="2468408" y="5134851"/>
            <a:ext cx="8007695" cy="697556"/>
          </a:xfrm>
          <a:prstGeom prst="rect">
            <a:avLst/>
          </a:prstGeom>
          <a:noFill/>
        </p:spPr>
        <p:txBody>
          <a:bodyPr wrap="square" lIns="53459" tIns="26730" rIns="53459" bIns="2673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534558" rtl="0" eaLnBrk="1" fontAlgn="auto" latinLnBrk="0" hangingPunct="1">
              <a:lnSpc>
                <a:spcPct val="115000"/>
              </a:lnSpc>
              <a:spcBef>
                <a:spcPts val="0"/>
              </a:spcBef>
              <a:spcAft>
                <a:spcPts val="0"/>
              </a:spcAft>
              <a:buClr>
                <a:srgbClr val="000000"/>
              </a:buClr>
              <a:buSzPts val="2500"/>
              <a:buFont typeface="Arial"/>
              <a:buNone/>
              <a:tabLst/>
              <a:defRPr/>
            </a:pPr>
            <a:r>
              <a:rPr kumimoji="0" lang="ja-JP" altLang="en-US" sz="1871"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感染症を完全に治すため、パートナーと検査・治療を</a:t>
            </a:r>
            <a:endParaRPr kumimoji="0" lang="en-US" altLang="ja-JP" sz="818" b="0" i="0" u="none" strike="noStrike" kern="0" cap="none" spc="0" normalizeH="0" baseline="0" noProof="0">
              <a:ln>
                <a:noFill/>
              </a:ln>
              <a:solidFill>
                <a:srgbClr val="000000">
                  <a:lumMod val="75000"/>
                  <a:lumOff val="25000"/>
                </a:srgbClr>
              </a:solidFill>
              <a:effectLst/>
              <a:uLnTx/>
              <a:uFillTx/>
              <a:latin typeface="Arial"/>
              <a:cs typeface="Arial"/>
              <a:sym typeface="Arial"/>
            </a:endParaRPr>
          </a:p>
          <a:p>
            <a:pPr marL="0" marR="0" lvl="0" indent="0" algn="l" defTabSz="534558" rtl="0" eaLnBrk="1" fontAlgn="auto" latinLnBrk="0" hangingPunct="1">
              <a:lnSpc>
                <a:spcPct val="114999"/>
              </a:lnSpc>
              <a:spcBef>
                <a:spcPts val="0"/>
              </a:spcBef>
              <a:spcAft>
                <a:spcPts val="0"/>
              </a:spcAft>
              <a:buClr>
                <a:srgbClr val="000000"/>
              </a:buClr>
              <a:buSzPts val="2500"/>
              <a:buFont typeface="Arial"/>
              <a:buNone/>
              <a:tabLst/>
              <a:defRPr/>
            </a:pPr>
            <a:r>
              <a:rPr kumimoji="0" lang="ja-JP" altLang="en-US" sz="1871"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受けましょう</a:t>
            </a:r>
            <a:endParaRPr kumimoji="0" lang="ja-JP" altLang="en-US" sz="818" b="0" i="0" u="none" strike="noStrike" kern="0" cap="none" spc="0" normalizeH="0" baseline="0" noProof="0">
              <a:ln>
                <a:noFill/>
              </a:ln>
              <a:solidFill>
                <a:srgbClr val="000000">
                  <a:lumMod val="75000"/>
                  <a:lumOff val="25000"/>
                </a:srgbClr>
              </a:solidFill>
              <a:effectLst/>
              <a:uLnTx/>
              <a:uFillTx/>
              <a:latin typeface="Arial"/>
              <a:cs typeface="Arial"/>
              <a:sym typeface="Arial"/>
            </a:endParaRPr>
          </a:p>
        </p:txBody>
      </p:sp>
      <p:sp>
        <p:nvSpPr>
          <p:cNvPr id="9" name="Google Shape;382;p43">
            <a:extLst>
              <a:ext uri="{FF2B5EF4-FFF2-40B4-BE49-F238E27FC236}">
                <a16:creationId xmlns:a16="http://schemas.microsoft.com/office/drawing/2014/main" id="{E75767FF-C935-4C70-8036-684C4F41F5A7}"/>
              </a:ext>
            </a:extLst>
          </p:cNvPr>
          <p:cNvSpPr/>
          <p:nvPr/>
        </p:nvSpPr>
        <p:spPr>
          <a:xfrm>
            <a:off x="3476178" y="4488866"/>
            <a:ext cx="3667103" cy="385120"/>
          </a:xfrm>
          <a:prstGeom prst="roundRect">
            <a:avLst>
              <a:gd name="adj" fmla="val 50000"/>
            </a:avLst>
          </a:prstGeom>
          <a:solidFill>
            <a:srgbClr val="5DC2D0"/>
          </a:solidFill>
          <a:ln>
            <a:noFill/>
          </a:ln>
        </p:spPr>
        <p:txBody>
          <a:bodyPr spcFirstLastPara="1" wrap="square" lIns="53450"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ct val="115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srgbClr val="FFFFFF"/>
                </a:solidFill>
                <a:effectLst/>
                <a:uLnTx/>
                <a:uFillTx/>
                <a:latin typeface="Yu Gothic"/>
                <a:ea typeface="Yu Gothic"/>
                <a:cs typeface="Kosugi"/>
                <a:sym typeface="Kosugi"/>
              </a:rPr>
              <a:t>もしも感染がわかったら？</a:t>
            </a:r>
          </a:p>
        </p:txBody>
      </p:sp>
      <p:sp>
        <p:nvSpPr>
          <p:cNvPr id="11" name="テキスト ボックス 6">
            <a:extLst>
              <a:ext uri="{FF2B5EF4-FFF2-40B4-BE49-F238E27FC236}">
                <a16:creationId xmlns:a16="http://schemas.microsoft.com/office/drawing/2014/main" id="{4E02E493-4B73-BA3D-ECB5-4CA3863CCD72}"/>
              </a:ext>
            </a:extLst>
          </p:cNvPr>
          <p:cNvSpPr txBox="1"/>
          <p:nvPr/>
        </p:nvSpPr>
        <p:spPr>
          <a:xfrm>
            <a:off x="2468408" y="5865106"/>
            <a:ext cx="8007695" cy="40748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534558" rtl="0" eaLnBrk="1" fontAlgn="auto" latinLnBrk="0" hangingPunct="1">
              <a:lnSpc>
                <a:spcPct val="115000"/>
              </a:lnSpc>
              <a:spcBef>
                <a:spcPts val="0"/>
              </a:spcBef>
              <a:spcAft>
                <a:spcPts val="0"/>
              </a:spcAft>
              <a:buClr>
                <a:srgbClr val="000000"/>
              </a:buClr>
              <a:buSzPts val="2500"/>
              <a:buFont typeface="Arial"/>
              <a:buNone/>
              <a:tabLst/>
              <a:defRPr/>
            </a:pPr>
            <a:r>
              <a:rPr kumimoji="0" lang="ja-JP" altLang="en-US" sz="1871"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治療中は性交渉を避けましょう</a:t>
            </a:r>
          </a:p>
        </p:txBody>
      </p:sp>
      <p:sp>
        <p:nvSpPr>
          <p:cNvPr id="4" name="テキスト ボックス 3">
            <a:extLst>
              <a:ext uri="{FF2B5EF4-FFF2-40B4-BE49-F238E27FC236}">
                <a16:creationId xmlns:a16="http://schemas.microsoft.com/office/drawing/2014/main" id="{33D51564-8E4A-9FAA-E54D-1244C9D7BC51}"/>
              </a:ext>
            </a:extLst>
          </p:cNvPr>
          <p:cNvSpPr txBox="1"/>
          <p:nvPr/>
        </p:nvSpPr>
        <p:spPr>
          <a:xfrm>
            <a:off x="357101" y="1405134"/>
            <a:ext cx="9870192" cy="542321"/>
          </a:xfrm>
          <a:prstGeom prst="rect">
            <a:avLst/>
          </a:prstGeom>
          <a:noFill/>
        </p:spPr>
        <p:txBody>
          <a:bodyPr wrap="square" lIns="53459" tIns="26730" rIns="53459" bIns="26730" anchor="ctr">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2338"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予防と対応</a:t>
            </a:r>
          </a:p>
        </p:txBody>
      </p:sp>
      <p:pic>
        <p:nvPicPr>
          <p:cNvPr id="5" name="図 4">
            <a:extLst>
              <a:ext uri="{FF2B5EF4-FFF2-40B4-BE49-F238E27FC236}">
                <a16:creationId xmlns:a16="http://schemas.microsoft.com/office/drawing/2014/main" id="{A44D251C-1A2C-0C96-0F5A-A247A29DD80C}"/>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5444753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E8D2D670-8BC8-15A7-62AE-D5B67F98877C}"/>
            </a:ext>
          </a:extLst>
        </p:cNvPr>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71045289-84D9-E768-46FC-80ADC9F18521}"/>
              </a:ext>
            </a:extLst>
          </p:cNvPr>
          <p:cNvSpPr txBox="1"/>
          <p:nvPr/>
        </p:nvSpPr>
        <p:spPr>
          <a:xfrm>
            <a:off x="410809" y="1388696"/>
            <a:ext cx="9870192" cy="580672"/>
          </a:xfrm>
          <a:prstGeom prst="rect">
            <a:avLst/>
          </a:prstGeom>
          <a:noFill/>
        </p:spPr>
        <p:txBody>
          <a:bodyPr wrap="square">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2338"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子宮頸がん</a:t>
            </a:r>
          </a:p>
        </p:txBody>
      </p:sp>
      <p:sp>
        <p:nvSpPr>
          <p:cNvPr id="3" name="テキスト ボックス 2">
            <a:extLst>
              <a:ext uri="{FF2B5EF4-FFF2-40B4-BE49-F238E27FC236}">
                <a16:creationId xmlns:a16="http://schemas.microsoft.com/office/drawing/2014/main" id="{2D56DB63-62C0-C33A-7038-754AE069C8EF}"/>
              </a:ext>
            </a:extLst>
          </p:cNvPr>
          <p:cNvSpPr txBox="1"/>
          <p:nvPr/>
        </p:nvSpPr>
        <p:spPr>
          <a:xfrm>
            <a:off x="659392" y="1915058"/>
            <a:ext cx="9373027" cy="434286"/>
          </a:xfrm>
          <a:prstGeom prst="rect">
            <a:avLst/>
          </a:prstGeom>
          <a:noFill/>
        </p:spPr>
        <p:txBody>
          <a:bodyPr wrap="square">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子宮頸がんは性交渉によるヒトパピローマウイルス（</a:t>
            </a:r>
            <a:r>
              <a:rPr kumimoji="0" lang="en-US" altLang="ja-JP" sz="1637"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HPV</a:t>
            </a:r>
            <a:r>
              <a:rPr kumimoji="0" lang="ja-JP" altLang="en-US" sz="1637"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）感染によって起こる。</a:t>
            </a:r>
          </a:p>
        </p:txBody>
      </p:sp>
      <p:sp>
        <p:nvSpPr>
          <p:cNvPr id="4" name="Google Shape;223;g3755c30e891_0_75">
            <a:extLst>
              <a:ext uri="{FF2B5EF4-FFF2-40B4-BE49-F238E27FC236}">
                <a16:creationId xmlns:a16="http://schemas.microsoft.com/office/drawing/2014/main" id="{18343B37-9095-2298-8201-B11D8AFC61AA}"/>
              </a:ext>
            </a:extLst>
          </p:cNvPr>
          <p:cNvSpPr txBox="1"/>
          <p:nvPr/>
        </p:nvSpPr>
        <p:spPr>
          <a:xfrm>
            <a:off x="659392" y="6302492"/>
            <a:ext cx="8606060" cy="254797"/>
          </a:xfrm>
          <a:prstGeom prst="rect">
            <a:avLst/>
          </a:prstGeom>
          <a:noFill/>
          <a:ln>
            <a:noFill/>
          </a:ln>
        </p:spPr>
        <p:txBody>
          <a:bodyPr spcFirstLastPara="1" wrap="square" lIns="53450" tIns="53450" rIns="53450" bIns="534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534558" rtl="0" eaLnBrk="1" fontAlgn="auto" latinLnBrk="0" hangingPunct="1">
              <a:lnSpc>
                <a:spcPct val="115000"/>
              </a:lnSpc>
              <a:spcBef>
                <a:spcPts val="0"/>
              </a:spcBef>
              <a:spcAft>
                <a:spcPts val="0"/>
              </a:spcAft>
              <a:buClr>
                <a:srgbClr val="000000"/>
              </a:buClr>
              <a:buSzPts val="3600"/>
              <a:buFont typeface="Arial"/>
              <a:buNone/>
              <a:tabLst/>
              <a:defRPr/>
            </a:pPr>
            <a:r>
              <a:rPr kumimoji="0" lang="ja-JP" altLang="en-US" sz="935"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出典：「厚生労働省リーフレット「小学校６年</a:t>
            </a:r>
            <a:r>
              <a:rPr kumimoji="0" lang="en-US" altLang="ja-JP" sz="935"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a:t>
            </a:r>
            <a:r>
              <a:rPr kumimoji="0" lang="ja-JP" altLang="en-US" sz="935"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高校１年」相当の女の子と保護者の方へ大切なお知らせ」をもとに作成</a:t>
            </a:r>
            <a:endParaRPr kumimoji="0" lang="en-US" altLang="ja-JP" sz="935"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endParaRPr>
          </a:p>
        </p:txBody>
      </p:sp>
      <p:sp>
        <p:nvSpPr>
          <p:cNvPr id="7" name="Google Shape;96;p2">
            <a:extLst>
              <a:ext uri="{FF2B5EF4-FFF2-40B4-BE49-F238E27FC236}">
                <a16:creationId xmlns:a16="http://schemas.microsoft.com/office/drawing/2014/main" id="{B457B28E-69D5-56DD-52B0-42133E98FC57}"/>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　受けるべきがん検診：子宮頸がん</a:t>
            </a:r>
          </a:p>
        </p:txBody>
      </p:sp>
      <p:grpSp>
        <p:nvGrpSpPr>
          <p:cNvPr id="11" name="グループ化 10">
            <a:extLst>
              <a:ext uri="{FF2B5EF4-FFF2-40B4-BE49-F238E27FC236}">
                <a16:creationId xmlns:a16="http://schemas.microsoft.com/office/drawing/2014/main" id="{5A1DDCBA-0FDC-6689-5783-B990010A7AD5}"/>
              </a:ext>
            </a:extLst>
          </p:cNvPr>
          <p:cNvGrpSpPr/>
          <p:nvPr/>
        </p:nvGrpSpPr>
        <p:grpSpPr>
          <a:xfrm>
            <a:off x="1917641" y="2338224"/>
            <a:ext cx="6856530" cy="3774534"/>
            <a:chOff x="3280063" y="2677666"/>
            <a:chExt cx="11727873" cy="6456219"/>
          </a:xfrm>
        </p:grpSpPr>
        <p:grpSp>
          <p:nvGrpSpPr>
            <p:cNvPr id="10" name="グループ化 9">
              <a:extLst>
                <a:ext uri="{FF2B5EF4-FFF2-40B4-BE49-F238E27FC236}">
                  <a16:creationId xmlns:a16="http://schemas.microsoft.com/office/drawing/2014/main" id="{336CA7CC-FF88-163E-3BF7-EFD674C641A8}"/>
                </a:ext>
              </a:extLst>
            </p:cNvPr>
            <p:cNvGrpSpPr/>
            <p:nvPr/>
          </p:nvGrpSpPr>
          <p:grpSpPr>
            <a:xfrm>
              <a:off x="3280063" y="2677666"/>
              <a:ext cx="11727873" cy="6456219"/>
              <a:chOff x="3280063" y="2887942"/>
              <a:chExt cx="11727873" cy="6456219"/>
            </a:xfrm>
          </p:grpSpPr>
          <p:pic>
            <p:nvPicPr>
              <p:cNvPr id="8" name="Picture 7">
                <a:extLst>
                  <a:ext uri="{FF2B5EF4-FFF2-40B4-BE49-F238E27FC236}">
                    <a16:creationId xmlns:a16="http://schemas.microsoft.com/office/drawing/2014/main" id="{BCEDCEDA-97BF-1BE8-5640-AEDB0BCC71B0}"/>
                  </a:ext>
                </a:extLst>
              </p:cNvPr>
              <p:cNvPicPr>
                <a:picLocks noChangeAspect="1"/>
              </p:cNvPicPr>
              <p:nvPr/>
            </p:nvPicPr>
            <p:blipFill>
              <a:blip r:embed="rId3"/>
              <a:stretch>
                <a:fillRect/>
              </a:stretch>
            </p:blipFill>
            <p:spPr>
              <a:xfrm>
                <a:off x="3280063" y="2887942"/>
                <a:ext cx="11727873" cy="6456219"/>
              </a:xfrm>
              <a:prstGeom prst="rect">
                <a:avLst/>
              </a:prstGeom>
              <a:ln>
                <a:noFill/>
              </a:ln>
            </p:spPr>
          </p:pic>
          <p:sp>
            <p:nvSpPr>
              <p:cNvPr id="6" name="正方形/長方形 5">
                <a:extLst>
                  <a:ext uri="{FF2B5EF4-FFF2-40B4-BE49-F238E27FC236}">
                    <a16:creationId xmlns:a16="http://schemas.microsoft.com/office/drawing/2014/main" id="{A71D91AD-F58F-5E86-5BFC-6BA4570F3D9A}"/>
                  </a:ext>
                </a:extLst>
              </p:cNvPr>
              <p:cNvSpPr>
                <a:spLocks/>
              </p:cNvSpPr>
              <p:nvPr/>
            </p:nvSpPr>
            <p:spPr>
              <a:xfrm>
                <a:off x="5872644" y="4198961"/>
                <a:ext cx="2002114" cy="76695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760" b="1" i="0" u="none" strike="noStrike" kern="0" cap="none" spc="0" normalizeH="0" baseline="0" noProof="0">
                    <a:ln>
                      <a:noFill/>
                    </a:ln>
                    <a:solidFill>
                      <a:srgbClr val="000000">
                        <a:lumMod val="75000"/>
                        <a:lumOff val="25000"/>
                      </a:srgbClr>
                    </a:solidFill>
                    <a:effectLst/>
                    <a:uLnTx/>
                    <a:uFillTx/>
                    <a:latin typeface="游ゴシック Medium" panose="020B0500000000000000" pitchFamily="50" charset="-128"/>
                    <a:ea typeface="游ゴシック Medium" panose="020B0500000000000000" pitchFamily="50" charset="-128"/>
                    <a:cs typeface="+mn-cs"/>
                    <a:sym typeface="Arial"/>
                  </a:rPr>
                  <a:t>正常な子宮頸部の細胞に</a:t>
                </a:r>
                <a:r>
                  <a:rPr kumimoji="1" lang="en-US" altLang="ja-JP" sz="760" b="1" i="0" u="none" strike="noStrike" kern="0" cap="none" spc="0" normalizeH="0" baseline="0" noProof="0">
                    <a:ln>
                      <a:noFill/>
                    </a:ln>
                    <a:solidFill>
                      <a:srgbClr val="000000">
                        <a:lumMod val="75000"/>
                        <a:lumOff val="25000"/>
                      </a:srgbClr>
                    </a:solidFill>
                    <a:effectLst/>
                    <a:uLnTx/>
                    <a:uFillTx/>
                    <a:latin typeface="游ゴシック Medium" panose="020B0500000000000000" pitchFamily="50" charset="-128"/>
                    <a:ea typeface="游ゴシック Medium" panose="020B0500000000000000" pitchFamily="50" charset="-128"/>
                    <a:cs typeface="+mn-cs"/>
                    <a:sym typeface="Arial"/>
                  </a:rPr>
                  <a:t>HPV</a:t>
                </a:r>
                <a:r>
                  <a:rPr kumimoji="1" lang="ja-JP" altLang="en-US" sz="760" b="1" i="0" u="none" strike="noStrike" kern="0" cap="none" spc="0" normalizeH="0" baseline="0" noProof="0">
                    <a:ln>
                      <a:noFill/>
                    </a:ln>
                    <a:solidFill>
                      <a:srgbClr val="000000">
                        <a:lumMod val="75000"/>
                        <a:lumOff val="25000"/>
                      </a:srgbClr>
                    </a:solidFill>
                    <a:effectLst/>
                    <a:uLnTx/>
                    <a:uFillTx/>
                    <a:latin typeface="游ゴシック Medium" panose="020B0500000000000000" pitchFamily="50" charset="-128"/>
                    <a:ea typeface="游ゴシック Medium" panose="020B0500000000000000" pitchFamily="50" charset="-128"/>
                    <a:cs typeface="+mn-cs"/>
                    <a:sym typeface="Arial"/>
                  </a:rPr>
                  <a:t>が感染する</a:t>
                </a:r>
              </a:p>
            </p:txBody>
          </p:sp>
        </p:grpSp>
        <p:sp>
          <p:nvSpPr>
            <p:cNvPr id="5" name="テキスト ボックス 4">
              <a:extLst>
                <a:ext uri="{FF2B5EF4-FFF2-40B4-BE49-F238E27FC236}">
                  <a16:creationId xmlns:a16="http://schemas.microsoft.com/office/drawing/2014/main" id="{F60C371A-A9AD-1E3E-722A-4D5A7D74BF8B}"/>
                </a:ext>
              </a:extLst>
            </p:cNvPr>
            <p:cNvSpPr txBox="1"/>
            <p:nvPr/>
          </p:nvSpPr>
          <p:spPr>
            <a:xfrm>
              <a:off x="5872645" y="5080170"/>
              <a:ext cx="1371492" cy="527539"/>
            </a:xfrm>
            <a:prstGeom prst="rect">
              <a:avLst/>
            </a:prstGeom>
            <a:solidFill>
              <a:schemeClr val="bg1"/>
            </a:solidFill>
          </p:spPr>
          <p:txBody>
            <a:bodyPr wrap="none" rtlCol="0">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702" b="1" i="0" u="none" strike="noStrike" kern="0" cap="none" spc="0" normalizeH="0" baseline="0" noProof="0">
                  <a:ln>
                    <a:noFill/>
                  </a:ln>
                  <a:solidFill>
                    <a:srgbClr val="000000">
                      <a:lumMod val="75000"/>
                      <a:lumOff val="25000"/>
                    </a:srgbClr>
                  </a:solidFill>
                  <a:effectLst/>
                  <a:uLnTx/>
                  <a:uFillTx/>
                  <a:latin typeface="游ゴシック Medium" panose="020B0500000000000000" pitchFamily="50" charset="-128"/>
                  <a:ea typeface="游ゴシック Medium" panose="020B0500000000000000" pitchFamily="50" charset="-128"/>
                  <a:cs typeface="Arial"/>
                  <a:sym typeface="Arial"/>
                </a:rPr>
                <a:t>ヒトパピローマ</a:t>
              </a:r>
              <a:endParaRPr kumimoji="0" lang="en-US" altLang="ja-JP" sz="702" b="1" i="0" u="none" strike="noStrike" kern="0" cap="none" spc="0" normalizeH="0" baseline="0" noProof="0">
                <a:ln>
                  <a:noFill/>
                </a:ln>
                <a:solidFill>
                  <a:srgbClr val="000000">
                    <a:lumMod val="75000"/>
                    <a:lumOff val="25000"/>
                  </a:srgbClr>
                </a:solidFill>
                <a:effectLst/>
                <a:uLnTx/>
                <a:uFillTx/>
                <a:latin typeface="游ゴシック Medium" panose="020B0500000000000000" pitchFamily="50" charset="-128"/>
                <a:ea typeface="游ゴシック Medium" panose="020B0500000000000000" pitchFamily="50" charset="-128"/>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702" b="1" i="0" u="none" strike="noStrike" kern="0" cap="none" spc="0" normalizeH="0" baseline="0" noProof="0">
                  <a:ln>
                    <a:noFill/>
                  </a:ln>
                  <a:solidFill>
                    <a:srgbClr val="000000">
                      <a:lumMod val="75000"/>
                      <a:lumOff val="25000"/>
                    </a:srgbClr>
                  </a:solidFill>
                  <a:effectLst/>
                  <a:uLnTx/>
                  <a:uFillTx/>
                  <a:latin typeface="游ゴシック Medium" panose="020B0500000000000000" pitchFamily="50" charset="-128"/>
                  <a:ea typeface="游ゴシック Medium" panose="020B0500000000000000" pitchFamily="50" charset="-128"/>
                  <a:cs typeface="Arial"/>
                  <a:sym typeface="Arial"/>
                </a:rPr>
                <a:t>ウイルス感染</a:t>
              </a:r>
              <a:endParaRPr kumimoji="1" lang="ja-JP" altLang="en-US" sz="702" b="1" i="0" u="none" strike="noStrike" kern="0" cap="none" spc="0" normalizeH="0" baseline="0" noProof="0">
                <a:ln>
                  <a:noFill/>
                </a:ln>
                <a:solidFill>
                  <a:srgbClr val="000000"/>
                </a:solidFill>
                <a:effectLst/>
                <a:uLnTx/>
                <a:uFillTx/>
                <a:latin typeface="游ゴシック Medium" panose="020B0500000000000000" pitchFamily="50" charset="-128"/>
                <a:ea typeface="游ゴシック Medium" panose="020B0500000000000000" pitchFamily="50" charset="-128"/>
                <a:cs typeface="Arial"/>
                <a:sym typeface="Arial"/>
              </a:endParaRPr>
            </a:p>
          </p:txBody>
        </p:sp>
      </p:grpSp>
      <p:pic>
        <p:nvPicPr>
          <p:cNvPr id="9" name="図 8">
            <a:extLst>
              <a:ext uri="{FF2B5EF4-FFF2-40B4-BE49-F238E27FC236}">
                <a16:creationId xmlns:a16="http://schemas.microsoft.com/office/drawing/2014/main" id="{272A355A-9CE2-7247-F536-F3F9241AFAB0}"/>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4936913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9A5D4223-286A-8AA1-C7CF-ADDF6C147C54}"/>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09DB30A3-CB9E-5754-405E-F5D25935F7F8}"/>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　受けるべきがん検診：子宮頸がん</a:t>
            </a:r>
          </a:p>
        </p:txBody>
      </p:sp>
      <p:sp>
        <p:nvSpPr>
          <p:cNvPr id="16" name="テキスト ボックス 15">
            <a:extLst>
              <a:ext uri="{FF2B5EF4-FFF2-40B4-BE49-F238E27FC236}">
                <a16:creationId xmlns:a16="http://schemas.microsoft.com/office/drawing/2014/main" id="{FF5DF764-31D1-89F6-A8AD-F3C19A546F9F}"/>
              </a:ext>
            </a:extLst>
          </p:cNvPr>
          <p:cNvSpPr txBox="1"/>
          <p:nvPr/>
        </p:nvSpPr>
        <p:spPr>
          <a:xfrm>
            <a:off x="374634" y="1535978"/>
            <a:ext cx="9870192" cy="580672"/>
          </a:xfrm>
          <a:prstGeom prst="rect">
            <a:avLst/>
          </a:prstGeom>
          <a:noFill/>
        </p:spPr>
        <p:txBody>
          <a:bodyPr wrap="square">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en" altLang="ja-JP" sz="2338"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HPV</a:t>
            </a:r>
            <a:r>
              <a:rPr kumimoji="0" lang="ja-JP" altLang="en-US" sz="2338"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ワクチン</a:t>
            </a:r>
          </a:p>
        </p:txBody>
      </p:sp>
      <p:sp>
        <p:nvSpPr>
          <p:cNvPr id="3" name="テキスト ボックス 2">
            <a:extLst>
              <a:ext uri="{FF2B5EF4-FFF2-40B4-BE49-F238E27FC236}">
                <a16:creationId xmlns:a16="http://schemas.microsoft.com/office/drawing/2014/main" id="{1F866586-4C5F-4EAA-EE53-C280B6FC11B7}"/>
              </a:ext>
            </a:extLst>
          </p:cNvPr>
          <p:cNvSpPr txBox="1"/>
          <p:nvPr/>
        </p:nvSpPr>
        <p:spPr>
          <a:xfrm>
            <a:off x="756822" y="2096416"/>
            <a:ext cx="9373027" cy="434286"/>
          </a:xfrm>
          <a:prstGeom prst="rect">
            <a:avLst/>
          </a:prstGeom>
          <a:noFill/>
        </p:spPr>
        <p:txBody>
          <a:bodyPr wrap="square">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子宮頸がん・その前がん病変の原因となる</a:t>
            </a:r>
            <a:r>
              <a:rPr kumimoji="0" lang="en" altLang="ja-JP" sz="1637"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HPV</a:t>
            </a:r>
            <a:r>
              <a:rPr kumimoji="0" lang="ja-JP" altLang="en-US" sz="1637"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の感染を予防できる。</a:t>
            </a:r>
          </a:p>
        </p:txBody>
      </p:sp>
      <p:pic>
        <p:nvPicPr>
          <p:cNvPr id="7" name="Picture 6">
            <a:extLst>
              <a:ext uri="{FF2B5EF4-FFF2-40B4-BE49-F238E27FC236}">
                <a16:creationId xmlns:a16="http://schemas.microsoft.com/office/drawing/2014/main" id="{7D07C3A1-E538-FCCD-751F-AA75938D8718}"/>
              </a:ext>
            </a:extLst>
          </p:cNvPr>
          <p:cNvPicPr>
            <a:picLocks noChangeAspect="1"/>
          </p:cNvPicPr>
          <p:nvPr/>
        </p:nvPicPr>
        <p:blipFill>
          <a:blip r:embed="rId3"/>
          <a:stretch>
            <a:fillRect/>
          </a:stretch>
        </p:blipFill>
        <p:spPr>
          <a:xfrm>
            <a:off x="450554" y="2597626"/>
            <a:ext cx="4859176" cy="3255296"/>
          </a:xfrm>
          <a:prstGeom prst="rect">
            <a:avLst/>
          </a:prstGeom>
        </p:spPr>
      </p:pic>
      <p:sp>
        <p:nvSpPr>
          <p:cNvPr id="4" name="Google Shape;382;p43">
            <a:extLst>
              <a:ext uri="{FF2B5EF4-FFF2-40B4-BE49-F238E27FC236}">
                <a16:creationId xmlns:a16="http://schemas.microsoft.com/office/drawing/2014/main" id="{6A9A80D8-A3DE-62A5-4840-B07DFE81C9A3}"/>
              </a:ext>
            </a:extLst>
          </p:cNvPr>
          <p:cNvSpPr/>
          <p:nvPr/>
        </p:nvSpPr>
        <p:spPr>
          <a:xfrm>
            <a:off x="7915163" y="2743276"/>
            <a:ext cx="2067685" cy="505209"/>
          </a:xfrm>
          <a:prstGeom prst="roundRect">
            <a:avLst>
              <a:gd name="adj" fmla="val 18087"/>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FFFFFF"/>
                </a:solidFill>
                <a:effectLst/>
                <a:uLnTx/>
                <a:uFillTx/>
                <a:latin typeface="Yu Gothic Medium" panose="020B0400000000000000" pitchFamily="34" charset="-128"/>
                <a:ea typeface="Yu Gothic Medium" panose="020B0400000000000000" pitchFamily="34" charset="-128"/>
                <a:cs typeface="Arial"/>
                <a:sym typeface="Arial"/>
              </a:rPr>
              <a:t>９価ワクチン</a:t>
            </a:r>
          </a:p>
        </p:txBody>
      </p:sp>
      <p:sp>
        <p:nvSpPr>
          <p:cNvPr id="6" name="テキスト ボックス 5">
            <a:extLst>
              <a:ext uri="{FF2B5EF4-FFF2-40B4-BE49-F238E27FC236}">
                <a16:creationId xmlns:a16="http://schemas.microsoft.com/office/drawing/2014/main" id="{91054AA9-C3B2-E6D3-FBD2-F57D2EB9459C}"/>
              </a:ext>
            </a:extLst>
          </p:cNvPr>
          <p:cNvSpPr txBox="1"/>
          <p:nvPr/>
        </p:nvSpPr>
        <p:spPr>
          <a:xfrm>
            <a:off x="7915163" y="3355972"/>
            <a:ext cx="2220338" cy="485767"/>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子宮頸がんの原因の</a:t>
            </a:r>
            <a:endParaRPr kumimoji="1" lang="en-US" altLang="ja-JP" sz="818"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endParaRPr>
          </a:p>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約８〜９割を防ぐ</a:t>
            </a:r>
            <a:endParaRPr kumimoji="0" lang="ja-JP" altLang="en-US" sz="818"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endParaRPr>
          </a:p>
        </p:txBody>
      </p:sp>
      <p:sp>
        <p:nvSpPr>
          <p:cNvPr id="8" name="Google Shape;382;p43">
            <a:extLst>
              <a:ext uri="{FF2B5EF4-FFF2-40B4-BE49-F238E27FC236}">
                <a16:creationId xmlns:a16="http://schemas.microsoft.com/office/drawing/2014/main" id="{25494C56-36D7-0045-884B-16B81AE24355}"/>
              </a:ext>
            </a:extLst>
          </p:cNvPr>
          <p:cNvSpPr/>
          <p:nvPr/>
        </p:nvSpPr>
        <p:spPr>
          <a:xfrm>
            <a:off x="5655303" y="2743231"/>
            <a:ext cx="2067685" cy="505209"/>
          </a:xfrm>
          <a:prstGeom prst="roundRect">
            <a:avLst>
              <a:gd name="adj" fmla="val 18087"/>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FFFFFF"/>
                </a:solidFill>
                <a:effectLst/>
                <a:uLnTx/>
                <a:uFillTx/>
                <a:latin typeface="Yu Gothic Medium" panose="020B0400000000000000" pitchFamily="34" charset="-128"/>
                <a:ea typeface="Yu Gothic Medium" panose="020B0400000000000000" pitchFamily="34" charset="-128"/>
                <a:cs typeface="Arial"/>
                <a:sym typeface="Arial"/>
              </a:rPr>
              <a:t>２価・４価ワクチン</a:t>
            </a:r>
          </a:p>
        </p:txBody>
      </p:sp>
      <p:sp>
        <p:nvSpPr>
          <p:cNvPr id="9" name="テキスト ボックス 8">
            <a:extLst>
              <a:ext uri="{FF2B5EF4-FFF2-40B4-BE49-F238E27FC236}">
                <a16:creationId xmlns:a16="http://schemas.microsoft.com/office/drawing/2014/main" id="{EDD28C09-3502-43F1-B0DF-8B50A06AF6A8}"/>
              </a:ext>
            </a:extLst>
          </p:cNvPr>
          <p:cNvSpPr txBox="1"/>
          <p:nvPr/>
        </p:nvSpPr>
        <p:spPr>
          <a:xfrm>
            <a:off x="5655302" y="3381929"/>
            <a:ext cx="2220337" cy="485767"/>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子宮頸がんの原因の</a:t>
            </a:r>
            <a:endParaRPr kumimoji="1" lang="en-US" altLang="ja-JP" sz="818"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endParaRPr>
          </a:p>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約５〜７割を防ぐ</a:t>
            </a:r>
            <a:endParaRPr kumimoji="0" lang="ja-JP" altLang="en-US" sz="818"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endParaRPr>
          </a:p>
        </p:txBody>
      </p:sp>
      <p:sp>
        <p:nvSpPr>
          <p:cNvPr id="12" name="Rectangle: Rounded Corners 11">
            <a:extLst>
              <a:ext uri="{FF2B5EF4-FFF2-40B4-BE49-F238E27FC236}">
                <a16:creationId xmlns:a16="http://schemas.microsoft.com/office/drawing/2014/main" id="{21074AFD-C1EA-E008-BB92-05E280A27810}"/>
              </a:ext>
            </a:extLst>
          </p:cNvPr>
          <p:cNvSpPr/>
          <p:nvPr/>
        </p:nvSpPr>
        <p:spPr>
          <a:xfrm>
            <a:off x="5503854" y="4235454"/>
            <a:ext cx="4641217" cy="1543022"/>
          </a:xfrm>
          <a:prstGeom prst="roundRect">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lIns="53459" tIns="26730" rIns="53459" bIns="26730"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33A6B5"/>
                </a:solidFill>
                <a:effectLst/>
                <a:uLnTx/>
                <a:uFillTx/>
                <a:latin typeface="Yu Gothic"/>
                <a:ea typeface="Yu Gothic"/>
                <a:cs typeface="+mn-cs"/>
                <a:sym typeface="Arial"/>
              </a:rPr>
              <a:t>男性の</a:t>
            </a:r>
            <a:r>
              <a:rPr kumimoji="0" lang="en-US" sz="1871" b="1" i="0" u="none" strike="noStrike" kern="0" cap="none" spc="0" normalizeH="0" baseline="0" noProof="0">
                <a:ln>
                  <a:noFill/>
                </a:ln>
                <a:solidFill>
                  <a:srgbClr val="33A6B5"/>
                </a:solidFill>
                <a:effectLst/>
                <a:uLnTx/>
                <a:uFillTx/>
                <a:latin typeface="Yu Gothic"/>
                <a:ea typeface="Yu Gothic"/>
                <a:cs typeface="+mn-cs"/>
                <a:sym typeface="Arial"/>
              </a:rPr>
              <a:t>HPV</a:t>
            </a:r>
            <a:r>
              <a:rPr kumimoji="0" lang="ja-JP" altLang="en-US" sz="1871" b="1" i="0" u="none" strike="noStrike" kern="0" cap="none" spc="0" normalizeH="0" baseline="0" noProof="0">
                <a:ln>
                  <a:noFill/>
                </a:ln>
                <a:solidFill>
                  <a:srgbClr val="33A6B5"/>
                </a:solidFill>
                <a:effectLst/>
                <a:uLnTx/>
                <a:uFillTx/>
                <a:latin typeface="Yu Gothic"/>
                <a:ea typeface="Yu Gothic"/>
                <a:cs typeface="+mn-cs"/>
                <a:sym typeface="Arial"/>
              </a:rPr>
              <a:t>関連がんについて</a:t>
            </a:r>
            <a:endParaRPr kumimoji="0" lang="en-US" altLang="ja-JP" sz="1871" b="1" i="0" u="none" strike="noStrike" kern="0" cap="none" spc="0" normalizeH="0" baseline="0" noProof="0">
              <a:ln>
                <a:noFill/>
              </a:ln>
              <a:solidFill>
                <a:srgbClr val="33A6B5"/>
              </a:solidFill>
              <a:effectLst/>
              <a:uLnTx/>
              <a:uFillTx/>
              <a:latin typeface="Yu Gothic"/>
              <a:ea typeface="Yu Gothic"/>
              <a:cs typeface="+mn-cs"/>
              <a:sym typeface="Arial"/>
            </a:endParaRPr>
          </a:p>
          <a:p>
            <a:pPr marL="0" marR="0" lvl="0" indent="0" algn="ctr" defTabSz="534558" rtl="0" eaLnBrk="1" fontAlgn="auto" latinLnBrk="0" hangingPunct="1">
              <a:lnSpc>
                <a:spcPts val="748"/>
              </a:lnSpc>
              <a:spcBef>
                <a:spcPts val="0"/>
              </a:spcBef>
              <a:spcAft>
                <a:spcPts val="0"/>
              </a:spcAft>
              <a:buClr>
                <a:srgbClr val="000000"/>
              </a:buClr>
              <a:buSzTx/>
              <a:buFontTx/>
              <a:buNone/>
              <a:tabLst/>
              <a:defRPr/>
            </a:pPr>
            <a:endParaRPr kumimoji="0" lang="ja-JP" altLang="en-US"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endParaRPr>
          </a:p>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mn-cs"/>
                <a:sym typeface="Arial"/>
              </a:rPr>
              <a:t>男性の</a:t>
            </a:r>
            <a:r>
              <a:rPr kumimoji="0" lang="en-US" altLang="ja-JP"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mn-cs"/>
                <a:sym typeface="Arial"/>
              </a:rPr>
              <a:t>HPV</a:t>
            </a:r>
            <a:r>
              <a:rPr kumimoji="0" lang="ja-JP" altLang="en-US"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mn-cs"/>
                <a:sym typeface="Arial"/>
              </a:rPr>
              <a:t>関連がんとしては、</a:t>
            </a:r>
            <a:endParaRPr kumimoji="0" lang="en-US" altLang="ja-JP" sz="818"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mn-cs"/>
              <a:sym typeface="Arial"/>
            </a:endParaRPr>
          </a:p>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mn-cs"/>
                <a:sym typeface="Arial"/>
              </a:rPr>
              <a:t>中咽頭がん、肛門がん、陰茎がん等があり、</a:t>
            </a:r>
            <a:endParaRPr kumimoji="0" lang="en-US" altLang="ja-JP" sz="818"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mn-cs"/>
                <a:sym typeface="Arial"/>
              </a:rPr>
              <a:t>主に</a:t>
            </a:r>
            <a:r>
              <a:rPr kumimoji="0" lang="en-US" sz="1403" b="1" i="0" u="none" strike="noStrike" kern="0" cap="none" spc="0" normalizeH="0" baseline="0" noProof="0">
                <a:ln>
                  <a:noFill/>
                </a:ln>
                <a:solidFill>
                  <a:srgbClr val="000000">
                    <a:lumMod val="75000"/>
                    <a:lumOff val="25000"/>
                  </a:srgbClr>
                </a:solidFill>
                <a:effectLst/>
                <a:uLnTx/>
                <a:uFillTx/>
                <a:latin typeface="Yu Gothic"/>
                <a:ea typeface="Yu Gothic"/>
                <a:cs typeface="+mn-cs"/>
                <a:sym typeface="Arial"/>
              </a:rPr>
              <a:t>HPV16・18 </a:t>
            </a: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mn-cs"/>
                <a:sym typeface="Arial"/>
              </a:rPr>
              <a:t>型が関与している</a:t>
            </a: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​とされています。</a:t>
            </a:r>
          </a:p>
        </p:txBody>
      </p:sp>
      <p:sp>
        <p:nvSpPr>
          <p:cNvPr id="13" name="テキスト ボックス 10">
            <a:extLst>
              <a:ext uri="{FF2B5EF4-FFF2-40B4-BE49-F238E27FC236}">
                <a16:creationId xmlns:a16="http://schemas.microsoft.com/office/drawing/2014/main" id="{EC5EA0FE-C681-D27B-C5E0-A876A20AA3C9}"/>
              </a:ext>
            </a:extLst>
          </p:cNvPr>
          <p:cNvSpPr txBox="1"/>
          <p:nvPr/>
        </p:nvSpPr>
        <p:spPr>
          <a:xfrm>
            <a:off x="620330" y="6344393"/>
            <a:ext cx="7466472" cy="197868"/>
          </a:xfrm>
          <a:prstGeom prst="rect">
            <a:avLst/>
          </a:prstGeom>
          <a:noFill/>
        </p:spPr>
        <p:txBody>
          <a:bodyPr wrap="square" lIns="53459" tIns="26730" rIns="53459" bIns="2673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935"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出典：国立感染症研究所 「ヒトパピローマウイルス（ </a:t>
            </a:r>
            <a:r>
              <a:rPr kumimoji="0" lang="en-US" altLang="ja-JP" sz="935"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HPV </a:t>
            </a:r>
            <a:r>
              <a:rPr kumimoji="0" lang="ja-JP" altLang="en-US" sz="935"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）ワクチン ファクトシート追補版」</a:t>
            </a:r>
          </a:p>
        </p:txBody>
      </p:sp>
      <p:sp>
        <p:nvSpPr>
          <p:cNvPr id="14" name="テキスト ボックス 3">
            <a:extLst>
              <a:ext uri="{FF2B5EF4-FFF2-40B4-BE49-F238E27FC236}">
                <a16:creationId xmlns:a16="http://schemas.microsoft.com/office/drawing/2014/main" id="{3B129142-F564-B428-04BB-4718FA5B1784}"/>
              </a:ext>
            </a:extLst>
          </p:cNvPr>
          <p:cNvSpPr txBox="1"/>
          <p:nvPr/>
        </p:nvSpPr>
        <p:spPr>
          <a:xfrm>
            <a:off x="627293" y="6127893"/>
            <a:ext cx="6824937" cy="197868"/>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出典：日本小児科学会 「日本小児科学会の「知っておきたいわくちん情報」」より作成</a:t>
            </a:r>
            <a:endParaRPr kumimoji="0"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endParaRPr>
          </a:p>
        </p:txBody>
      </p:sp>
      <p:sp>
        <p:nvSpPr>
          <p:cNvPr id="15" name="TextBox 14">
            <a:extLst>
              <a:ext uri="{FF2B5EF4-FFF2-40B4-BE49-F238E27FC236}">
                <a16:creationId xmlns:a16="http://schemas.microsoft.com/office/drawing/2014/main" id="{A16052AC-C661-3BBF-91FF-BEF25BF15D30}"/>
              </a:ext>
            </a:extLst>
          </p:cNvPr>
          <p:cNvSpPr txBox="1"/>
          <p:nvPr/>
        </p:nvSpPr>
        <p:spPr>
          <a:xfrm>
            <a:off x="3033431" y="3486577"/>
            <a:ext cx="402749" cy="215886"/>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solidFill>
                <a:effectLst/>
                <a:uLnTx/>
                <a:uFillTx/>
                <a:latin typeface="Yu Gothic"/>
                <a:ea typeface="Yu Gothic"/>
                <a:cs typeface="Arial"/>
                <a:sym typeface="Arial"/>
              </a:rPr>
              <a:t>６型</a:t>
            </a:r>
            <a:endParaRPr kumimoji="0" lang="en-US" sz="1052" b="1" i="0" u="none" strike="noStrike" kern="0" cap="none" spc="0" normalizeH="0" baseline="0" noProof="0">
              <a:ln>
                <a:noFill/>
              </a:ln>
              <a:solidFill>
                <a:srgbClr val="FFFFFF"/>
              </a:solidFill>
              <a:effectLst/>
              <a:uLnTx/>
              <a:uFillTx/>
              <a:latin typeface="Yu Gothic"/>
              <a:ea typeface="Yu Gothic"/>
              <a:cs typeface="Arial"/>
              <a:sym typeface="Arial"/>
            </a:endParaRPr>
          </a:p>
        </p:txBody>
      </p:sp>
      <p:sp>
        <p:nvSpPr>
          <p:cNvPr id="17" name="TextBox 16">
            <a:extLst>
              <a:ext uri="{FF2B5EF4-FFF2-40B4-BE49-F238E27FC236}">
                <a16:creationId xmlns:a16="http://schemas.microsoft.com/office/drawing/2014/main" id="{8A261CD8-77BB-7D50-CFA1-05AB089D418B}"/>
              </a:ext>
            </a:extLst>
          </p:cNvPr>
          <p:cNvSpPr txBox="1"/>
          <p:nvPr/>
        </p:nvSpPr>
        <p:spPr>
          <a:xfrm>
            <a:off x="3728760" y="3495607"/>
            <a:ext cx="402749" cy="215886"/>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solidFill>
                <a:effectLst/>
                <a:uLnTx/>
                <a:uFillTx/>
                <a:latin typeface="Yu Gothic"/>
                <a:ea typeface="Yu Gothic"/>
                <a:cs typeface="Arial"/>
                <a:sym typeface="Arial"/>
              </a:rPr>
              <a:t>11型</a:t>
            </a:r>
            <a:endParaRPr kumimoji="0" lang="en-US" sz="1052" b="1" i="0" u="none" strike="noStrike" kern="0" cap="none" spc="0" normalizeH="0" baseline="0" noProof="0">
              <a:ln>
                <a:noFill/>
              </a:ln>
              <a:solidFill>
                <a:srgbClr val="FFFFFF"/>
              </a:solidFill>
              <a:effectLst/>
              <a:uLnTx/>
              <a:uFillTx/>
              <a:latin typeface="Yu Gothic"/>
              <a:ea typeface="Yu Gothic"/>
              <a:cs typeface="Arial"/>
              <a:sym typeface="Arial"/>
            </a:endParaRPr>
          </a:p>
        </p:txBody>
      </p:sp>
      <p:sp>
        <p:nvSpPr>
          <p:cNvPr id="18" name="TextBox 17">
            <a:extLst>
              <a:ext uri="{FF2B5EF4-FFF2-40B4-BE49-F238E27FC236}">
                <a16:creationId xmlns:a16="http://schemas.microsoft.com/office/drawing/2014/main" id="{C866CE8F-AC48-E6EC-46BD-7F5B585BB8A0}"/>
              </a:ext>
            </a:extLst>
          </p:cNvPr>
          <p:cNvSpPr txBox="1"/>
          <p:nvPr/>
        </p:nvSpPr>
        <p:spPr>
          <a:xfrm>
            <a:off x="2094284" y="3486577"/>
            <a:ext cx="402749" cy="215886"/>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solidFill>
                <a:effectLst/>
                <a:uLnTx/>
                <a:uFillTx/>
                <a:latin typeface="Yu Gothic"/>
                <a:ea typeface="Yu Gothic"/>
                <a:cs typeface="Arial"/>
                <a:sym typeface="Arial"/>
              </a:rPr>
              <a:t>18型</a:t>
            </a:r>
            <a:endParaRPr kumimoji="0" lang="en-US" sz="1052" b="1" i="0" u="none" strike="noStrike" kern="0" cap="none" spc="0" normalizeH="0" baseline="0" noProof="0">
              <a:ln>
                <a:noFill/>
              </a:ln>
              <a:solidFill>
                <a:srgbClr val="FFFFFF"/>
              </a:solidFill>
              <a:effectLst/>
              <a:uLnTx/>
              <a:uFillTx/>
              <a:latin typeface="Yu Gothic"/>
              <a:ea typeface="Yu Gothic"/>
              <a:cs typeface="Arial"/>
              <a:sym typeface="Arial"/>
            </a:endParaRPr>
          </a:p>
        </p:txBody>
      </p:sp>
      <p:sp>
        <p:nvSpPr>
          <p:cNvPr id="19" name="TextBox 18">
            <a:extLst>
              <a:ext uri="{FF2B5EF4-FFF2-40B4-BE49-F238E27FC236}">
                <a16:creationId xmlns:a16="http://schemas.microsoft.com/office/drawing/2014/main" id="{DC57FC6E-F431-D3BC-E7AC-83ED976BE210}"/>
              </a:ext>
            </a:extLst>
          </p:cNvPr>
          <p:cNvSpPr txBox="1"/>
          <p:nvPr/>
        </p:nvSpPr>
        <p:spPr>
          <a:xfrm>
            <a:off x="1417016" y="3477547"/>
            <a:ext cx="402749" cy="215886"/>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solidFill>
                <a:effectLst/>
                <a:uLnTx/>
                <a:uFillTx/>
                <a:latin typeface="Yu Gothic"/>
                <a:ea typeface="Yu Gothic"/>
                <a:cs typeface="Arial"/>
                <a:sym typeface="Arial"/>
              </a:rPr>
              <a:t>16型</a:t>
            </a:r>
            <a:endParaRPr kumimoji="0" lang="en-US" sz="1052" b="1" i="0" u="none" strike="noStrike" kern="0" cap="none" spc="0" normalizeH="0" baseline="0" noProof="0">
              <a:ln>
                <a:noFill/>
              </a:ln>
              <a:solidFill>
                <a:srgbClr val="FFFFFF"/>
              </a:solidFill>
              <a:effectLst/>
              <a:uLnTx/>
              <a:uFillTx/>
              <a:latin typeface="Yu Gothic"/>
              <a:ea typeface="Yu Gothic"/>
              <a:cs typeface="Arial"/>
              <a:sym typeface="Arial"/>
            </a:endParaRPr>
          </a:p>
        </p:txBody>
      </p:sp>
      <p:sp>
        <p:nvSpPr>
          <p:cNvPr id="20" name="TextBox 19">
            <a:extLst>
              <a:ext uri="{FF2B5EF4-FFF2-40B4-BE49-F238E27FC236}">
                <a16:creationId xmlns:a16="http://schemas.microsoft.com/office/drawing/2014/main" id="{7CE564EA-D4FA-A0B4-3EB6-6A654B2E717F}"/>
              </a:ext>
            </a:extLst>
          </p:cNvPr>
          <p:cNvSpPr txBox="1"/>
          <p:nvPr/>
        </p:nvSpPr>
        <p:spPr>
          <a:xfrm>
            <a:off x="1200290" y="4416692"/>
            <a:ext cx="402749" cy="215886"/>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solidFill>
                <a:effectLst/>
                <a:uLnTx/>
                <a:uFillTx/>
                <a:latin typeface="Yu Gothic"/>
                <a:ea typeface="Yu Gothic"/>
                <a:cs typeface="Arial"/>
                <a:sym typeface="Arial"/>
              </a:rPr>
              <a:t>31型</a:t>
            </a:r>
            <a:endParaRPr kumimoji="0" lang="en-US" sz="1052" b="1" i="0" u="none" strike="noStrike" kern="0" cap="none" spc="0" normalizeH="0" baseline="0" noProof="0">
              <a:ln>
                <a:noFill/>
              </a:ln>
              <a:solidFill>
                <a:srgbClr val="FFFFFF"/>
              </a:solidFill>
              <a:effectLst/>
              <a:uLnTx/>
              <a:uFillTx/>
              <a:latin typeface="Yu Gothic"/>
              <a:ea typeface="Yu Gothic"/>
              <a:cs typeface="Arial"/>
              <a:sym typeface="Arial"/>
            </a:endParaRPr>
          </a:p>
        </p:txBody>
      </p:sp>
      <p:sp>
        <p:nvSpPr>
          <p:cNvPr id="21" name="TextBox 20">
            <a:extLst>
              <a:ext uri="{FF2B5EF4-FFF2-40B4-BE49-F238E27FC236}">
                <a16:creationId xmlns:a16="http://schemas.microsoft.com/office/drawing/2014/main" id="{ADE7C93B-5A9E-EA78-2144-943FC24111BC}"/>
              </a:ext>
            </a:extLst>
          </p:cNvPr>
          <p:cNvSpPr txBox="1"/>
          <p:nvPr/>
        </p:nvSpPr>
        <p:spPr>
          <a:xfrm>
            <a:off x="1850468" y="4416692"/>
            <a:ext cx="402749" cy="215886"/>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solidFill>
                <a:effectLst/>
                <a:uLnTx/>
                <a:uFillTx/>
                <a:latin typeface="Yu Gothic"/>
                <a:ea typeface="Yu Gothic"/>
                <a:cs typeface="Arial"/>
                <a:sym typeface="Arial"/>
              </a:rPr>
              <a:t>33型</a:t>
            </a:r>
            <a:endParaRPr kumimoji="0" lang="en-US" sz="1052" b="1" i="0" u="none" strike="noStrike" kern="0" cap="none" spc="0" normalizeH="0" baseline="0" noProof="0">
              <a:ln>
                <a:noFill/>
              </a:ln>
              <a:solidFill>
                <a:srgbClr val="FFFFFF"/>
              </a:solidFill>
              <a:effectLst/>
              <a:uLnTx/>
              <a:uFillTx/>
              <a:latin typeface="Yu Gothic"/>
              <a:ea typeface="Yu Gothic"/>
              <a:cs typeface="Arial"/>
              <a:sym typeface="Arial"/>
            </a:endParaRPr>
          </a:p>
        </p:txBody>
      </p:sp>
      <p:sp>
        <p:nvSpPr>
          <p:cNvPr id="22" name="TextBox 21">
            <a:extLst>
              <a:ext uri="{FF2B5EF4-FFF2-40B4-BE49-F238E27FC236}">
                <a16:creationId xmlns:a16="http://schemas.microsoft.com/office/drawing/2014/main" id="{C94B8C2D-2601-1FC7-4231-14F88CEAC646}"/>
              </a:ext>
            </a:extLst>
          </p:cNvPr>
          <p:cNvSpPr txBox="1"/>
          <p:nvPr/>
        </p:nvSpPr>
        <p:spPr>
          <a:xfrm>
            <a:off x="2527736" y="4416691"/>
            <a:ext cx="402749" cy="215886"/>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solidFill>
                <a:effectLst/>
                <a:uLnTx/>
                <a:uFillTx/>
                <a:latin typeface="Yu Gothic"/>
                <a:ea typeface="Yu Gothic"/>
                <a:cs typeface="Arial"/>
                <a:sym typeface="Arial"/>
              </a:rPr>
              <a:t>45型</a:t>
            </a:r>
            <a:endParaRPr kumimoji="0" lang="en-US" sz="1052" b="1" i="0" u="none" strike="noStrike" kern="0" cap="none" spc="0" normalizeH="0" baseline="0" noProof="0">
              <a:ln>
                <a:noFill/>
              </a:ln>
              <a:solidFill>
                <a:srgbClr val="FFFFFF"/>
              </a:solidFill>
              <a:effectLst/>
              <a:uLnTx/>
              <a:uFillTx/>
              <a:latin typeface="Yu Gothic"/>
              <a:ea typeface="Yu Gothic"/>
              <a:cs typeface="Arial"/>
              <a:sym typeface="Arial"/>
            </a:endParaRPr>
          </a:p>
        </p:txBody>
      </p:sp>
      <p:sp>
        <p:nvSpPr>
          <p:cNvPr id="23" name="TextBox 22">
            <a:extLst>
              <a:ext uri="{FF2B5EF4-FFF2-40B4-BE49-F238E27FC236}">
                <a16:creationId xmlns:a16="http://schemas.microsoft.com/office/drawing/2014/main" id="{CEF12ECD-8E43-A68E-BB9B-D7ACA02873F7}"/>
              </a:ext>
            </a:extLst>
          </p:cNvPr>
          <p:cNvSpPr txBox="1"/>
          <p:nvPr/>
        </p:nvSpPr>
        <p:spPr>
          <a:xfrm>
            <a:off x="3141793" y="4416691"/>
            <a:ext cx="402749" cy="215886"/>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solidFill>
                <a:effectLst/>
                <a:uLnTx/>
                <a:uFillTx/>
                <a:latin typeface="Yu Gothic"/>
                <a:ea typeface="Yu Gothic"/>
                <a:cs typeface="Arial"/>
                <a:sym typeface="Arial"/>
              </a:rPr>
              <a:t>52型</a:t>
            </a:r>
            <a:endParaRPr kumimoji="0" lang="en-US" sz="1052" b="1" i="0" u="none" strike="noStrike" kern="0" cap="none" spc="0" normalizeH="0" baseline="0" noProof="0">
              <a:ln>
                <a:noFill/>
              </a:ln>
              <a:solidFill>
                <a:srgbClr val="FFFFFF"/>
              </a:solidFill>
              <a:effectLst/>
              <a:uLnTx/>
              <a:uFillTx/>
              <a:latin typeface="Yu Gothic"/>
              <a:ea typeface="Yu Gothic"/>
              <a:cs typeface="Arial"/>
              <a:sym typeface="Arial"/>
            </a:endParaRPr>
          </a:p>
        </p:txBody>
      </p:sp>
      <p:sp>
        <p:nvSpPr>
          <p:cNvPr id="24" name="TextBox 23">
            <a:extLst>
              <a:ext uri="{FF2B5EF4-FFF2-40B4-BE49-F238E27FC236}">
                <a16:creationId xmlns:a16="http://schemas.microsoft.com/office/drawing/2014/main" id="{7AFA5D74-C5F9-9846-BAAD-3B7EF7811F64}"/>
              </a:ext>
            </a:extLst>
          </p:cNvPr>
          <p:cNvSpPr txBox="1"/>
          <p:nvPr/>
        </p:nvSpPr>
        <p:spPr>
          <a:xfrm>
            <a:off x="3819061" y="4416690"/>
            <a:ext cx="402749" cy="215886"/>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solidFill>
                <a:effectLst/>
                <a:uLnTx/>
                <a:uFillTx/>
                <a:latin typeface="Yu Gothic"/>
                <a:ea typeface="Yu Gothic"/>
                <a:cs typeface="Arial"/>
                <a:sym typeface="Arial"/>
              </a:rPr>
              <a:t>58型</a:t>
            </a:r>
            <a:endParaRPr kumimoji="0" lang="en-US" sz="1052" b="1" i="0" u="none" strike="noStrike" kern="0" cap="none" spc="0" normalizeH="0" baseline="0" noProof="0">
              <a:ln>
                <a:noFill/>
              </a:ln>
              <a:solidFill>
                <a:srgbClr val="FFFFFF"/>
              </a:solidFill>
              <a:effectLst/>
              <a:uLnTx/>
              <a:uFillTx/>
              <a:latin typeface="Yu Gothic"/>
              <a:ea typeface="Yu Gothic"/>
              <a:cs typeface="Arial"/>
              <a:sym typeface="Arial"/>
            </a:endParaRPr>
          </a:p>
        </p:txBody>
      </p:sp>
      <p:pic>
        <p:nvPicPr>
          <p:cNvPr id="5" name="図 4">
            <a:extLst>
              <a:ext uri="{FF2B5EF4-FFF2-40B4-BE49-F238E27FC236}">
                <a16:creationId xmlns:a16="http://schemas.microsoft.com/office/drawing/2014/main" id="{AF0D1CD5-5213-540E-4A01-9FBFD5167FBF}"/>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842406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F37EF-B3C5-458F-DADC-A7CEE1009F82}"/>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76BBFD4E-D4B7-3721-C27D-3B1CD7581783}"/>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4" cy="7559675"/>
          </a:xfrm>
          <a:prstGeom prst="rect">
            <a:avLst/>
          </a:prstGeom>
        </p:spPr>
      </p:pic>
      <p:pic>
        <p:nvPicPr>
          <p:cNvPr id="4" name="Picture 16">
            <a:extLst>
              <a:ext uri="{FF2B5EF4-FFF2-40B4-BE49-F238E27FC236}">
                <a16:creationId xmlns:a16="http://schemas.microsoft.com/office/drawing/2014/main" id="{E562304B-6363-676E-64AA-85DE0B87218B}"/>
              </a:ext>
            </a:extLst>
          </p:cNvPr>
          <p:cNvPicPr>
            <a:picLocks noChangeAspect="1"/>
          </p:cNvPicPr>
          <p:nvPr/>
        </p:nvPicPr>
        <p:blipFill>
          <a:blip r:embed="rId4"/>
          <a:stretch>
            <a:fillRect/>
          </a:stretch>
        </p:blipFill>
        <p:spPr>
          <a:xfrm>
            <a:off x="491354" y="2185568"/>
            <a:ext cx="9692993" cy="4105954"/>
          </a:xfrm>
          <a:prstGeom prst="rect">
            <a:avLst/>
          </a:prstGeom>
        </p:spPr>
      </p:pic>
      <p:sp>
        <p:nvSpPr>
          <p:cNvPr id="6" name="Google Shape;96;p2">
            <a:extLst>
              <a:ext uri="{FF2B5EF4-FFF2-40B4-BE49-F238E27FC236}">
                <a16:creationId xmlns:a16="http://schemas.microsoft.com/office/drawing/2014/main" id="{5BE0B938-2348-8D2B-6118-7C883F3FBD42}"/>
              </a:ext>
            </a:extLst>
          </p:cNvPr>
          <p:cNvSpPr txBox="1"/>
          <p:nvPr/>
        </p:nvSpPr>
        <p:spPr>
          <a:xfrm>
            <a:off x="508240" y="925135"/>
            <a:ext cx="10005376" cy="453522"/>
          </a:xfrm>
          <a:prstGeom prst="rect">
            <a:avLst/>
          </a:prstGeom>
          <a:noFill/>
          <a:ln>
            <a:noFill/>
          </a:ln>
        </p:spPr>
        <p:txBody>
          <a:bodyPr spcFirstLastPara="1" wrap="square" lIns="0" tIns="0" rIns="0" bIns="0" anchor="t" anchorCtr="0">
            <a:spAutoFit/>
          </a:bodyPr>
          <a:lstStyle/>
          <a:p>
            <a:pPr>
              <a:lnSpc>
                <a:spcPct val="140000"/>
              </a:lnSpc>
            </a:pPr>
            <a:r>
              <a:rPr lang="ja-JP" altLang="en-US" sz="2105" b="1">
                <a:solidFill>
                  <a:srgbClr val="7F7F7F"/>
                </a:solidFill>
                <a:latin typeface="Yu Gothic"/>
                <a:ea typeface="Yu Gothic"/>
              </a:rPr>
              <a:t>　</a:t>
            </a:r>
            <a:r>
              <a:rPr lang="ja-JP" altLang="en-US" sz="2105" b="1">
                <a:solidFill>
                  <a:schemeClr val="tx1">
                    <a:lumMod val="50000"/>
                    <a:lumOff val="50000"/>
                  </a:schemeClr>
                </a:solidFill>
                <a:ea typeface="Yu Gothic"/>
              </a:rPr>
              <a:t>プレコンセプションケア推進５か年計画の概要 </a:t>
            </a:r>
            <a:endParaRPr lang="en-US" altLang="ja-JP" sz="2105" b="1">
              <a:solidFill>
                <a:schemeClr val="tx1">
                  <a:lumMod val="50000"/>
                  <a:lumOff val="50000"/>
                </a:schemeClr>
              </a:solidFill>
              <a:latin typeface="Yu Gothic"/>
              <a:ea typeface="Yu Gothic"/>
            </a:endParaRPr>
          </a:p>
        </p:txBody>
      </p:sp>
      <p:sp>
        <p:nvSpPr>
          <p:cNvPr id="7" name="Google Shape;223;g3755c30e891_0_75">
            <a:extLst>
              <a:ext uri="{FF2B5EF4-FFF2-40B4-BE49-F238E27FC236}">
                <a16:creationId xmlns:a16="http://schemas.microsoft.com/office/drawing/2014/main" id="{9CB86C35-2C2F-18EE-B303-539361373FD4}"/>
              </a:ext>
            </a:extLst>
          </p:cNvPr>
          <p:cNvSpPr txBox="1"/>
          <p:nvPr/>
        </p:nvSpPr>
        <p:spPr>
          <a:xfrm>
            <a:off x="755314" y="1698207"/>
            <a:ext cx="9429033" cy="459761"/>
          </a:xfrm>
          <a:prstGeom prst="rect">
            <a:avLst/>
          </a:prstGeom>
          <a:noFill/>
          <a:ln>
            <a:noFill/>
          </a:ln>
        </p:spPr>
        <p:txBody>
          <a:bodyPr spcFirstLastPara="1" wrap="square" lIns="53450" tIns="53450" rIns="53450" bIns="53450" anchor="t" anchorCtr="0">
            <a:noAutofit/>
          </a:bodyPr>
          <a:lstStyle/>
          <a:p>
            <a:pPr algn="ctr">
              <a:lnSpc>
                <a:spcPct val="114999"/>
              </a:lnSpc>
            </a:pPr>
            <a:r>
              <a:rPr lang="ja-JP" altLang="en-US" sz="1871" b="1">
                <a:solidFill>
                  <a:schemeClr val="tx1">
                    <a:lumMod val="75000"/>
                    <a:lumOff val="25000"/>
                  </a:schemeClr>
                </a:solidFill>
                <a:latin typeface="Yu Gothic"/>
                <a:ea typeface="Yu Gothic"/>
              </a:rPr>
              <a:t>プレコンセプションケア推進５か年計画指標一覧</a:t>
            </a:r>
            <a:r>
              <a:rPr lang="ja-JP" altLang="en-US" sz="1169" b="1">
                <a:solidFill>
                  <a:schemeClr val="tx1">
                    <a:lumMod val="75000"/>
                    <a:lumOff val="25000"/>
                  </a:schemeClr>
                </a:solidFill>
                <a:latin typeface="Yu Gothic"/>
                <a:ea typeface="Yu Gothic"/>
              </a:rPr>
              <a:t>（国が実施する今後５年間の集中的な取り組み）</a:t>
            </a:r>
          </a:p>
        </p:txBody>
      </p:sp>
      <p:sp>
        <p:nvSpPr>
          <p:cNvPr id="8" name="Google Shape;223;g3755c30e891_0_75">
            <a:extLst>
              <a:ext uri="{FF2B5EF4-FFF2-40B4-BE49-F238E27FC236}">
                <a16:creationId xmlns:a16="http://schemas.microsoft.com/office/drawing/2014/main" id="{02530BD7-07FF-69EB-CAFF-FD77CA2455CE}"/>
              </a:ext>
            </a:extLst>
          </p:cNvPr>
          <p:cNvSpPr txBox="1"/>
          <p:nvPr/>
        </p:nvSpPr>
        <p:spPr>
          <a:xfrm>
            <a:off x="491354" y="6549002"/>
            <a:ext cx="9934125" cy="309034"/>
          </a:xfrm>
          <a:prstGeom prst="rect">
            <a:avLst/>
          </a:prstGeom>
          <a:noFill/>
          <a:ln>
            <a:noFill/>
          </a:ln>
        </p:spPr>
        <p:txBody>
          <a:bodyPr spcFirstLastPara="1" wrap="square" lIns="53450" tIns="53450" rIns="53450" bIns="53450" anchor="t" anchorCtr="0">
            <a:noAutofit/>
          </a:bodyPr>
          <a:lstStyle/>
          <a:p>
            <a:pPr>
              <a:lnSpc>
                <a:spcPct val="114999"/>
              </a:lnSpc>
            </a:pPr>
            <a:r>
              <a:rPr lang="en-US" altLang="ja-JP" sz="935" b="1">
                <a:solidFill>
                  <a:srgbClr val="7F7F7F"/>
                </a:solidFill>
                <a:latin typeface="Yu Gothic"/>
                <a:ea typeface="Yu Gothic"/>
              </a:rPr>
              <a:t>※1</a:t>
            </a:r>
            <a:r>
              <a:rPr lang="ja-JP" altLang="en-US" sz="935" b="1">
                <a:solidFill>
                  <a:srgbClr val="7F7F7F"/>
                </a:solidFill>
                <a:latin typeface="Yu Gothic"/>
                <a:ea typeface="Yu Gothic"/>
              </a:rPr>
              <a:t>：</a:t>
            </a:r>
            <a:r>
              <a:rPr lang="en-US" altLang="ja-JP" sz="935" b="1">
                <a:solidFill>
                  <a:srgbClr val="7F7F7F"/>
                </a:solidFill>
                <a:latin typeface="Yu Gothic"/>
                <a:ea typeface="Yu Gothic"/>
              </a:rPr>
              <a:t>90/129</a:t>
            </a:r>
            <a:r>
              <a:rPr lang="ja-JP" altLang="en-US" sz="935" b="1">
                <a:solidFill>
                  <a:srgbClr val="7F7F7F"/>
                </a:solidFill>
                <a:latin typeface="Yu Gothic"/>
                <a:ea typeface="Yu Gothic"/>
              </a:rPr>
              <a:t>自治体（令和４年度変更交付ベース）</a:t>
            </a:r>
            <a:r>
              <a:rPr lang="en-US" altLang="ja-JP" sz="935" b="1">
                <a:solidFill>
                  <a:srgbClr val="7F7F7F"/>
                </a:solidFill>
                <a:latin typeface="Yu Gothic"/>
                <a:ea typeface="Yu Gothic"/>
              </a:rPr>
              <a:t> ※2</a:t>
            </a:r>
            <a:r>
              <a:rPr lang="ja-JP" altLang="en-US" sz="935" b="1">
                <a:solidFill>
                  <a:srgbClr val="7F7F7F"/>
                </a:solidFill>
                <a:latin typeface="Yu Gothic"/>
                <a:ea typeface="Yu Gothic"/>
              </a:rPr>
              <a:t>：令和６年度健康経営度調査に回答した大規模法人</a:t>
            </a:r>
            <a:r>
              <a:rPr lang="en-US" altLang="ja-JP" sz="935" b="1">
                <a:solidFill>
                  <a:srgbClr val="7F7F7F"/>
                </a:solidFill>
                <a:latin typeface="Yu Gothic"/>
                <a:ea typeface="Yu Gothic"/>
              </a:rPr>
              <a:t>3,869</a:t>
            </a:r>
            <a:r>
              <a:rPr lang="ja-JP" altLang="en-US" sz="935" b="1">
                <a:solidFill>
                  <a:srgbClr val="7F7F7F"/>
                </a:solidFill>
                <a:latin typeface="Yu Gothic"/>
                <a:ea typeface="Yu Gothic"/>
              </a:rPr>
              <a:t>社中</a:t>
            </a:r>
            <a:endParaRPr lang="en-US" altLang="ja-JP" sz="935" b="1">
              <a:solidFill>
                <a:srgbClr val="7F7F7F"/>
              </a:solidFill>
              <a:latin typeface="Yu Gothic"/>
              <a:ea typeface="Yu Gothic"/>
            </a:endParaRPr>
          </a:p>
          <a:p>
            <a:pPr>
              <a:lnSpc>
                <a:spcPct val="114999"/>
              </a:lnSpc>
            </a:pPr>
            <a:r>
              <a:rPr lang="en-US" altLang="ja-JP" sz="935" b="1">
                <a:solidFill>
                  <a:srgbClr val="7F7F7F"/>
                </a:solidFill>
                <a:latin typeface="Yu Gothic"/>
                <a:ea typeface="Yu Gothic"/>
              </a:rPr>
              <a:t>※3</a:t>
            </a:r>
            <a:r>
              <a:rPr lang="ja-JP" altLang="en-US" sz="935" b="1">
                <a:solidFill>
                  <a:srgbClr val="7F7F7F"/>
                </a:solidFill>
                <a:latin typeface="Yu Gothic"/>
                <a:ea typeface="Yu Gothic"/>
              </a:rPr>
              <a:t>：参考：妊娠と薬外来の拠点病院は</a:t>
            </a:r>
            <a:r>
              <a:rPr lang="en-US" altLang="ja-JP" sz="935" b="1">
                <a:solidFill>
                  <a:srgbClr val="7F7F7F"/>
                </a:solidFill>
                <a:latin typeface="Yu Gothic"/>
                <a:ea typeface="Yu Gothic"/>
              </a:rPr>
              <a:t>57</a:t>
            </a:r>
            <a:r>
              <a:rPr lang="ja-JP" altLang="en-US" sz="935" b="1">
                <a:solidFill>
                  <a:srgbClr val="7F7F7F"/>
                </a:solidFill>
                <a:latin typeface="Yu Gothic"/>
                <a:ea typeface="Yu Gothic"/>
              </a:rPr>
              <a:t>か所（令和６年３月時点）</a:t>
            </a:r>
          </a:p>
        </p:txBody>
      </p:sp>
      <p:pic>
        <p:nvPicPr>
          <p:cNvPr id="2" name="図 1">
            <a:extLst>
              <a:ext uri="{FF2B5EF4-FFF2-40B4-BE49-F238E27FC236}">
                <a16:creationId xmlns:a16="http://schemas.microsoft.com/office/drawing/2014/main" id="{30C5FE65-FD4A-D164-C73A-60166A005213}"/>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4519609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4F62A8E2-C099-3250-8F57-18E852781D3F}"/>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E3FB4478-E82F-E549-CC3E-B86C7976203B}"/>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　受けるべきがん検診：子宮頸がん</a:t>
            </a:r>
          </a:p>
        </p:txBody>
      </p:sp>
      <p:sp>
        <p:nvSpPr>
          <p:cNvPr id="3" name="テキスト ボックス 2">
            <a:extLst>
              <a:ext uri="{FF2B5EF4-FFF2-40B4-BE49-F238E27FC236}">
                <a16:creationId xmlns:a16="http://schemas.microsoft.com/office/drawing/2014/main" id="{50C3C343-4546-2957-92CC-90BF6CCF36B7}"/>
              </a:ext>
            </a:extLst>
          </p:cNvPr>
          <p:cNvSpPr txBox="1"/>
          <p:nvPr/>
        </p:nvSpPr>
        <p:spPr>
          <a:xfrm>
            <a:off x="71480" y="1601376"/>
            <a:ext cx="10548853" cy="1082020"/>
          </a:xfrm>
          <a:prstGeom prst="rect">
            <a:avLst/>
          </a:prstGeom>
          <a:noFill/>
        </p:spPr>
        <p:txBody>
          <a:bodyPr wrap="square" lIns="53459" tIns="26730" rIns="53459" bIns="26730" anchor="t">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2338"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検診の位置付けは、子宮頸がんに進展する前の</a:t>
            </a:r>
          </a:p>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2338"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前がん病変を早期発見・診断をすること</a:t>
            </a:r>
          </a:p>
        </p:txBody>
      </p:sp>
      <p:sp>
        <p:nvSpPr>
          <p:cNvPr id="11" name="TextBox 10">
            <a:extLst>
              <a:ext uri="{FF2B5EF4-FFF2-40B4-BE49-F238E27FC236}">
                <a16:creationId xmlns:a16="http://schemas.microsoft.com/office/drawing/2014/main" id="{D7C07542-6EB8-4F6A-4873-F7636D01F616}"/>
              </a:ext>
            </a:extLst>
          </p:cNvPr>
          <p:cNvSpPr txBox="1"/>
          <p:nvPr/>
        </p:nvSpPr>
        <p:spPr>
          <a:xfrm>
            <a:off x="691724" y="3313224"/>
            <a:ext cx="9683682" cy="1745279"/>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endParaRPr kumimoji="0" lang="en-US" sz="935" b="1" i="0" u="none" strike="noStrike" kern="0" cap="none" spc="0" normalizeH="0" baseline="0" noProof="0">
              <a:ln>
                <a:noFill/>
              </a:ln>
              <a:solidFill>
                <a:srgbClr val="000000">
                  <a:lumMod val="75000"/>
                  <a:lumOff val="25000"/>
                </a:srgbClr>
              </a:solidFill>
              <a:effectLst/>
              <a:uLnTx/>
              <a:uFillTx/>
              <a:latin typeface="Yu Gothic"/>
              <a:ea typeface="Yu Gothic"/>
              <a:cs typeface="Calibri"/>
              <a:sym typeface="Arial"/>
            </a:endParaRPr>
          </a:p>
          <a:p>
            <a:pPr marL="267279" marR="0" lvl="0" indent="-245006" algn="l" defTabSz="534558" rtl="0" eaLnBrk="1" fontAlgn="auto" latinLnBrk="0" hangingPunct="1">
              <a:lnSpc>
                <a:spcPct val="150000"/>
              </a:lnSpc>
              <a:spcBef>
                <a:spcPts val="0"/>
              </a:spcBef>
              <a:spcAft>
                <a:spcPts val="0"/>
              </a:spcAft>
              <a:buClr>
                <a:srgbClr val="000000"/>
              </a:buClr>
              <a:buSzTx/>
              <a:buFont typeface="Calibri,Sans-Serif"/>
              <a:buChar char="●"/>
              <a:tabLst/>
              <a:defRPr/>
            </a:pPr>
            <a:r>
              <a:rPr kumimoji="0" lang="en-US" altLang="ja-JP" sz="1403" b="1" i="0" u="none" strike="noStrike" kern="0" cap="none" spc="0" normalizeH="0" baseline="0" noProof="0">
                <a:ln>
                  <a:noFill/>
                </a:ln>
                <a:solidFill>
                  <a:srgbClr val="000000">
                    <a:lumMod val="75000"/>
                    <a:lumOff val="25000"/>
                  </a:srgbClr>
                </a:solidFill>
                <a:effectLst/>
                <a:uLnTx/>
                <a:uFillTx/>
                <a:latin typeface="Arial"/>
                <a:ea typeface="Yu Gothic"/>
                <a:cs typeface="Arial"/>
                <a:sym typeface="Arial"/>
              </a:rPr>
              <a:t>20</a:t>
            </a:r>
            <a:r>
              <a:rPr kumimoji="0" lang="ja-JP" altLang="en-US" sz="1403" b="1" i="0" u="none" strike="noStrike" kern="0" cap="none" spc="0" normalizeH="0" baseline="0" noProof="0">
                <a:ln>
                  <a:noFill/>
                </a:ln>
                <a:solidFill>
                  <a:srgbClr val="000000">
                    <a:lumMod val="75000"/>
                    <a:lumOff val="25000"/>
                  </a:srgbClr>
                </a:solidFill>
                <a:effectLst/>
                <a:uLnTx/>
                <a:uFillTx/>
                <a:latin typeface="Arial"/>
                <a:ea typeface="Yu Gothic"/>
                <a:cs typeface="Arial"/>
                <a:sym typeface="Arial"/>
              </a:rPr>
              <a:t>歳以上の女性を対象とし、</a:t>
            </a:r>
            <a:r>
              <a:rPr kumimoji="0" lang="en-US" altLang="ja-JP" sz="1403" b="1" i="0" u="none" strike="noStrike" kern="0" cap="none" spc="0" normalizeH="0" baseline="0" noProof="0">
                <a:ln>
                  <a:noFill/>
                </a:ln>
                <a:solidFill>
                  <a:srgbClr val="000000">
                    <a:lumMod val="75000"/>
                    <a:lumOff val="25000"/>
                  </a:srgbClr>
                </a:solidFill>
                <a:effectLst/>
                <a:uLnTx/>
                <a:uFillTx/>
                <a:latin typeface="Arial"/>
                <a:ea typeface="Yu Gothic"/>
                <a:cs typeface="Arial"/>
                <a:sym typeface="Arial"/>
              </a:rPr>
              <a:t>20</a:t>
            </a:r>
            <a:r>
              <a:rPr kumimoji="0" lang="ja-JP" altLang="en-US" sz="1403" b="1" i="0" u="none" strike="noStrike" kern="0" cap="none" spc="0" normalizeH="0" baseline="0" noProof="0">
                <a:ln>
                  <a:noFill/>
                </a:ln>
                <a:solidFill>
                  <a:srgbClr val="000000">
                    <a:lumMod val="75000"/>
                    <a:lumOff val="25000"/>
                  </a:srgbClr>
                </a:solidFill>
                <a:effectLst/>
                <a:uLnTx/>
                <a:uFillTx/>
                <a:latin typeface="Arial"/>
                <a:ea typeface="Yu Gothic"/>
                <a:cs typeface="Arial"/>
                <a:sym typeface="Arial"/>
              </a:rPr>
              <a:t>～</a:t>
            </a:r>
            <a:r>
              <a:rPr kumimoji="0" lang="en-US" altLang="ja-JP" sz="1403" b="1" i="0" u="none" strike="noStrike" kern="0" cap="none" spc="0" normalizeH="0" baseline="0" noProof="0">
                <a:ln>
                  <a:noFill/>
                </a:ln>
                <a:solidFill>
                  <a:srgbClr val="000000">
                    <a:lumMod val="75000"/>
                    <a:lumOff val="25000"/>
                  </a:srgbClr>
                </a:solidFill>
                <a:effectLst/>
                <a:uLnTx/>
                <a:uFillTx/>
                <a:latin typeface="Arial"/>
                <a:ea typeface="Yu Gothic"/>
                <a:cs typeface="Arial"/>
                <a:sym typeface="Arial"/>
              </a:rPr>
              <a:t>69</a:t>
            </a:r>
            <a:r>
              <a:rPr kumimoji="0" lang="ja-JP" altLang="en-US" sz="1403" b="1" i="0" u="none" strike="noStrike" kern="0" cap="none" spc="0" normalizeH="0" baseline="0" noProof="0">
                <a:ln>
                  <a:noFill/>
                </a:ln>
                <a:solidFill>
                  <a:srgbClr val="000000">
                    <a:lumMod val="75000"/>
                    <a:lumOff val="25000"/>
                  </a:srgbClr>
                </a:solidFill>
                <a:effectLst/>
                <a:uLnTx/>
                <a:uFillTx/>
                <a:latin typeface="Arial"/>
                <a:ea typeface="Yu Gothic"/>
                <a:cs typeface="Arial"/>
                <a:sym typeface="Arial"/>
              </a:rPr>
              <a:t>歳の女性に２年に１回、細胞診の実施を推奨 </a:t>
            </a:r>
          </a:p>
          <a:p>
            <a:pPr marL="267279" marR="0" lvl="0" indent="-245006" algn="l" defTabSz="534558" rtl="0" eaLnBrk="1" fontAlgn="auto" latinLnBrk="0" hangingPunct="1">
              <a:lnSpc>
                <a:spcPct val="150000"/>
              </a:lnSpc>
              <a:spcBef>
                <a:spcPts val="0"/>
              </a:spcBef>
              <a:spcAft>
                <a:spcPts val="0"/>
              </a:spcAft>
              <a:buClr>
                <a:srgbClr val="000000"/>
              </a:buClr>
              <a:buSzTx/>
              <a:buFont typeface="Calibri,Sans-Serif"/>
              <a:buChar char="●"/>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Calibri"/>
                <a:sym typeface="Arial"/>
              </a:rPr>
              <a:t>令和６年に「HPV検査単独法」による子宮頸がん検診が国の指針に追加され、要件を満たす自治体が導入</a:t>
            </a:r>
          </a:p>
          <a:p>
            <a:pPr marL="22273" marR="0" lvl="0" indent="0" algn="l"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Calibri"/>
                <a:sym typeface="Arial"/>
              </a:rPr>
              <a:t>　 30～60歳の女性に５年に１回検査を実施し、</a:t>
            </a:r>
            <a:r>
              <a:rPr kumimoji="0" lang="ja-JP" altLang="en-US" sz="1403" b="1" i="0" u="none" strike="noStrike" kern="0" cap="none" spc="0" normalizeH="0" baseline="0" noProof="0">
                <a:ln>
                  <a:noFill/>
                </a:ln>
                <a:solidFill>
                  <a:srgbClr val="404040"/>
                </a:solidFill>
                <a:effectLst/>
                <a:uLnTx/>
                <a:uFillTx/>
                <a:latin typeface="Yu Gothic"/>
                <a:ea typeface="Yu Gothic"/>
                <a:cs typeface="Arial"/>
                <a:sym typeface="Arial"/>
              </a:rPr>
              <a:t>罹患リスクが高い者については１年後に受診</a:t>
            </a:r>
            <a:endParaRPr kumimoji="0" lang="ja-JP" altLang="en-US" sz="1403" b="1" i="0" u="none" strike="noStrike" kern="0" cap="none" spc="0" normalizeH="0" baseline="0" noProof="0">
              <a:ln>
                <a:noFill/>
              </a:ln>
              <a:solidFill>
                <a:srgbClr val="404040"/>
              </a:solidFill>
              <a:effectLst/>
              <a:uLnTx/>
              <a:uFillTx/>
              <a:latin typeface="Yu Gothic"/>
              <a:ea typeface="Yu Gothic"/>
              <a:cs typeface="Calibri"/>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en-US" sz="1637" b="1" i="0" u="none" strike="noStrike" kern="0" cap="none" spc="0" normalizeH="0" baseline="0" noProof="0">
                <a:ln>
                  <a:noFill/>
                </a:ln>
                <a:solidFill>
                  <a:srgbClr val="000000">
                    <a:lumMod val="75000"/>
                    <a:lumOff val="25000"/>
                  </a:srgbClr>
                </a:solidFill>
                <a:effectLst/>
                <a:uLnTx/>
                <a:uFillTx/>
                <a:latin typeface="Yu Gothic"/>
                <a:ea typeface="Yu Gothic"/>
                <a:cs typeface="Calibri"/>
                <a:sym typeface="Arial"/>
              </a:rPr>
              <a:t>　</a:t>
            </a:r>
            <a:endParaRPr kumimoji="0" lang="en-US" sz="702"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en-US" sz="1637" b="1" i="0" u="none" strike="noStrike" kern="0" cap="none" spc="0" normalizeH="0" baseline="0" noProof="0">
                <a:ln>
                  <a:noFill/>
                </a:ln>
                <a:solidFill>
                  <a:srgbClr val="000000">
                    <a:lumMod val="75000"/>
                    <a:lumOff val="25000"/>
                  </a:srgbClr>
                </a:solidFill>
                <a:effectLst/>
                <a:uLnTx/>
                <a:uFillTx/>
                <a:latin typeface="Yu Gothic"/>
                <a:ea typeface="Yu Gothic"/>
                <a:cs typeface="Calibri"/>
                <a:sym typeface="Arial"/>
              </a:rPr>
              <a:t>➡︎ </a:t>
            </a:r>
            <a:r>
              <a:rPr kumimoji="0" lang="ja-JP" altLang="en-US" sz="1637" b="1" i="0" u="sng" strike="noStrike" kern="0" cap="none" spc="0" normalizeH="0" baseline="0" noProof="0">
                <a:ln>
                  <a:noFill/>
                </a:ln>
                <a:solidFill>
                  <a:srgbClr val="000000">
                    <a:lumMod val="75000"/>
                    <a:lumOff val="25000"/>
                  </a:srgbClr>
                </a:solidFill>
                <a:effectLst/>
                <a:uLnTx/>
                <a:uFillTx/>
                <a:latin typeface="Yu Gothic"/>
                <a:ea typeface="Yu Gothic"/>
                <a:cs typeface="Calibri"/>
                <a:sym typeface="Arial"/>
              </a:rPr>
              <a:t>異常があったら、</a:t>
            </a:r>
            <a:r>
              <a:rPr kumimoji="0" lang="en-US" altLang="ja-JP" sz="1637" b="1" i="0" u="sng" strike="noStrike" kern="0" cap="none" spc="0" normalizeH="0" baseline="0" noProof="0">
                <a:ln>
                  <a:noFill/>
                </a:ln>
                <a:solidFill>
                  <a:srgbClr val="000000">
                    <a:lumMod val="75000"/>
                    <a:lumOff val="25000"/>
                  </a:srgbClr>
                </a:solidFill>
                <a:effectLst/>
                <a:uLnTx/>
                <a:uFillTx/>
                <a:latin typeface="Yu Gothic"/>
                <a:ea typeface="Yu Gothic"/>
                <a:cs typeface="Calibri"/>
                <a:sym typeface="Arial"/>
              </a:rPr>
              <a:t> </a:t>
            </a:r>
            <a:r>
              <a:rPr kumimoji="0" lang="ja-JP" altLang="en-US" sz="1637" b="1" i="0" u="sng" strike="noStrike" kern="0" cap="none" spc="0" normalizeH="0" baseline="0" noProof="0">
                <a:ln>
                  <a:noFill/>
                </a:ln>
                <a:solidFill>
                  <a:srgbClr val="000000">
                    <a:lumMod val="75000"/>
                    <a:lumOff val="25000"/>
                  </a:srgbClr>
                </a:solidFill>
                <a:effectLst/>
                <a:uLnTx/>
                <a:uFillTx/>
                <a:latin typeface="Yu Gothic"/>
                <a:ea typeface="Yu Gothic"/>
                <a:cs typeface="Calibri"/>
                <a:sym typeface="Arial"/>
              </a:rPr>
              <a:t>婦人科での精密検査</a:t>
            </a:r>
            <a:endParaRPr kumimoji="0" lang="en-US" sz="702" b="1" i="0" u="sng"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p:txBody>
      </p:sp>
      <p:sp>
        <p:nvSpPr>
          <p:cNvPr id="7" name="テキスト ボックス 6">
            <a:extLst>
              <a:ext uri="{FF2B5EF4-FFF2-40B4-BE49-F238E27FC236}">
                <a16:creationId xmlns:a16="http://schemas.microsoft.com/office/drawing/2014/main" id="{AB568669-52B1-9BD4-FF6D-C7071BD4F694}"/>
              </a:ext>
            </a:extLst>
          </p:cNvPr>
          <p:cNvSpPr txBox="1"/>
          <p:nvPr/>
        </p:nvSpPr>
        <p:spPr>
          <a:xfrm>
            <a:off x="822849" y="3008609"/>
            <a:ext cx="5345906" cy="341881"/>
          </a:xfrm>
          <a:prstGeom prst="rect">
            <a:avLst/>
          </a:prstGeom>
          <a:noFill/>
        </p:spPr>
        <p:txBody>
          <a:bodyPr wrap="square" lIns="53459" tIns="26730" rIns="53459" bIns="2673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5CC3D1"/>
                </a:solidFill>
                <a:effectLst/>
                <a:uLnTx/>
                <a:uFillTx/>
                <a:latin typeface="Yu Gothic"/>
                <a:ea typeface="Yu Gothic"/>
                <a:cs typeface="Calibri"/>
                <a:sym typeface="Arial"/>
              </a:rPr>
              <a:t>市町村で実施する検診</a:t>
            </a:r>
            <a:endParaRPr kumimoji="0" lang="ja-JP" altLang="en-US" sz="1871" b="0" i="0" u="none" strike="noStrike" kern="0" cap="none" spc="0" normalizeH="0" baseline="0" noProof="0">
              <a:ln>
                <a:noFill/>
              </a:ln>
              <a:solidFill>
                <a:srgbClr val="5CC3D1"/>
              </a:solidFill>
              <a:effectLst/>
              <a:uLnTx/>
              <a:uFillTx/>
              <a:latin typeface="Arial"/>
              <a:ea typeface="游ゴシック" panose="020B0400000000000000" pitchFamily="50" charset="-128"/>
              <a:cs typeface="Arial"/>
              <a:sym typeface="Arial"/>
            </a:endParaRPr>
          </a:p>
        </p:txBody>
      </p:sp>
      <p:sp>
        <p:nvSpPr>
          <p:cNvPr id="10" name="正方形/長方形 9">
            <a:extLst>
              <a:ext uri="{FF2B5EF4-FFF2-40B4-BE49-F238E27FC236}">
                <a16:creationId xmlns:a16="http://schemas.microsoft.com/office/drawing/2014/main" id="{7FF66740-EBC1-6F35-E833-8EB565E4533D}"/>
              </a:ext>
            </a:extLst>
          </p:cNvPr>
          <p:cNvSpPr/>
          <p:nvPr/>
        </p:nvSpPr>
        <p:spPr>
          <a:xfrm>
            <a:off x="691725" y="2971344"/>
            <a:ext cx="79710" cy="420239"/>
          </a:xfrm>
          <a:prstGeom prst="rect">
            <a:avLst/>
          </a:prstGeom>
          <a:solidFill>
            <a:srgbClr val="5DC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pic>
        <p:nvPicPr>
          <p:cNvPr id="6" name="Picture 5">
            <a:extLst>
              <a:ext uri="{FF2B5EF4-FFF2-40B4-BE49-F238E27FC236}">
                <a16:creationId xmlns:a16="http://schemas.microsoft.com/office/drawing/2014/main" id="{BF172300-7D50-6122-9FA3-6C227C6809EF}"/>
              </a:ext>
            </a:extLst>
          </p:cNvPr>
          <p:cNvPicPr>
            <a:picLocks noChangeAspect="1"/>
          </p:cNvPicPr>
          <p:nvPr/>
        </p:nvPicPr>
        <p:blipFill>
          <a:blip r:embed="rId3"/>
          <a:srcRect l="10543" t="22222" r="13418" b="16517"/>
          <a:stretch>
            <a:fillRect/>
          </a:stretch>
        </p:blipFill>
        <p:spPr>
          <a:xfrm>
            <a:off x="7502079" y="5107283"/>
            <a:ext cx="1332466" cy="1128783"/>
          </a:xfrm>
          <a:prstGeom prst="rect">
            <a:avLst/>
          </a:prstGeom>
        </p:spPr>
      </p:pic>
      <p:pic>
        <p:nvPicPr>
          <p:cNvPr id="8" name="Picture 7">
            <a:extLst>
              <a:ext uri="{FF2B5EF4-FFF2-40B4-BE49-F238E27FC236}">
                <a16:creationId xmlns:a16="http://schemas.microsoft.com/office/drawing/2014/main" id="{41EE0EA4-04E7-0439-4928-23D6F6C3B4F1}"/>
              </a:ext>
            </a:extLst>
          </p:cNvPr>
          <p:cNvPicPr>
            <a:picLocks noChangeAspect="1"/>
          </p:cNvPicPr>
          <p:nvPr/>
        </p:nvPicPr>
        <p:blipFill>
          <a:blip r:embed="rId4"/>
          <a:srcRect l="30740" t="24708" r="28662" b="19897"/>
          <a:stretch>
            <a:fillRect/>
          </a:stretch>
        </p:blipFill>
        <p:spPr>
          <a:xfrm>
            <a:off x="6535770" y="5107283"/>
            <a:ext cx="783530" cy="1127447"/>
          </a:xfrm>
          <a:prstGeom prst="rect">
            <a:avLst/>
          </a:prstGeom>
        </p:spPr>
      </p:pic>
      <p:sp>
        <p:nvSpPr>
          <p:cNvPr id="13" name="TextBox 12">
            <a:extLst>
              <a:ext uri="{FF2B5EF4-FFF2-40B4-BE49-F238E27FC236}">
                <a16:creationId xmlns:a16="http://schemas.microsoft.com/office/drawing/2014/main" id="{E8F310BC-5C4C-7A57-D3C8-0AA9ECBB2C7C}"/>
              </a:ext>
            </a:extLst>
          </p:cNvPr>
          <p:cNvSpPr txBox="1"/>
          <p:nvPr/>
        </p:nvSpPr>
        <p:spPr>
          <a:xfrm flipH="1">
            <a:off x="5145535" y="5090941"/>
            <a:ext cx="1178453" cy="233903"/>
          </a:xfrm>
          <a:prstGeom prst="rect">
            <a:avLst/>
          </a:prstGeom>
          <a:solidFill>
            <a:schemeClr val="accent2">
              <a:lumMod val="20000"/>
              <a:lumOff val="80000"/>
            </a:schemeClr>
          </a:solidFill>
          <a:ln>
            <a:noFill/>
          </a:ln>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169" b="1" i="0" u="none" strike="noStrike" kern="0" cap="none" spc="0" normalizeH="0" baseline="0" noProof="0">
                <a:ln>
                  <a:noFill/>
                </a:ln>
                <a:solidFill>
                  <a:srgbClr val="000000"/>
                </a:solidFill>
                <a:effectLst/>
                <a:uLnTx/>
                <a:uFillTx/>
                <a:latin typeface="Yu Gothic"/>
                <a:ea typeface="Yu Gothic"/>
                <a:cs typeface="Arial"/>
                <a:sym typeface="Arial"/>
              </a:rPr>
              <a:t>子宮</a:t>
            </a:r>
            <a:r>
              <a:rPr kumimoji="0" lang="ja-JP" altLang="en-US" sz="1169" b="1" i="0" u="none" strike="noStrike" kern="0" cap="none" spc="0" normalizeH="0" baseline="0" noProof="0">
                <a:ln>
                  <a:noFill/>
                </a:ln>
                <a:solidFill>
                  <a:srgbClr val="000000"/>
                </a:solidFill>
                <a:effectLst/>
                <a:uLnTx/>
                <a:uFillTx/>
                <a:latin typeface="Arial"/>
                <a:ea typeface="Yu Gothic"/>
                <a:cs typeface="Arial"/>
                <a:sym typeface="Arial"/>
              </a:rPr>
              <a:t>頸がん</a:t>
            </a:r>
            <a:endParaRPr kumimoji="0" lang="ja-JP" altLang="en-US" sz="1169" b="1" i="0" u="none" strike="noStrike" kern="0" cap="none" spc="0" normalizeH="0" baseline="0" noProof="0">
              <a:ln>
                <a:noFill/>
              </a:ln>
              <a:solidFill>
                <a:srgbClr val="000000"/>
              </a:solidFill>
              <a:effectLst/>
              <a:uLnTx/>
              <a:uFillTx/>
              <a:latin typeface="Yu Gothic"/>
              <a:ea typeface="Yu Gothic"/>
              <a:cs typeface="Arial"/>
              <a:sym typeface="Arial"/>
            </a:endParaRPr>
          </a:p>
        </p:txBody>
      </p:sp>
      <p:sp>
        <p:nvSpPr>
          <p:cNvPr id="14" name="TextBox 13">
            <a:extLst>
              <a:ext uri="{FF2B5EF4-FFF2-40B4-BE49-F238E27FC236}">
                <a16:creationId xmlns:a16="http://schemas.microsoft.com/office/drawing/2014/main" id="{64586DD4-3E85-CAB2-F0AC-FBE26484717E}"/>
              </a:ext>
            </a:extLst>
          </p:cNvPr>
          <p:cNvSpPr txBox="1"/>
          <p:nvPr/>
        </p:nvSpPr>
        <p:spPr>
          <a:xfrm>
            <a:off x="6528251" y="6233444"/>
            <a:ext cx="791050" cy="233903"/>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169" b="1" i="0" u="none" strike="noStrike" kern="0" cap="none" spc="0" normalizeH="0" baseline="0" noProof="0">
                <a:ln>
                  <a:noFill/>
                </a:ln>
                <a:solidFill>
                  <a:srgbClr val="000000"/>
                </a:solidFill>
                <a:effectLst/>
                <a:uLnTx/>
                <a:uFillTx/>
                <a:latin typeface="Yu Gothic"/>
                <a:ea typeface="Yu Gothic"/>
                <a:cs typeface="Arial"/>
                <a:sym typeface="Arial"/>
              </a:rPr>
              <a:t>「問診</a:t>
            </a:r>
            <a:r>
              <a:rPr kumimoji="0" lang="en-US" sz="1169" b="1" i="0" u="none" strike="noStrike" kern="0" cap="none" spc="0" normalizeH="0" baseline="0" noProof="0">
                <a:ln>
                  <a:noFill/>
                </a:ln>
                <a:solidFill>
                  <a:srgbClr val="000000"/>
                </a:solidFill>
                <a:effectLst/>
                <a:uLnTx/>
                <a:uFillTx/>
                <a:latin typeface="Yu Gothic"/>
                <a:ea typeface="Yu Gothic"/>
                <a:cs typeface="Arial"/>
                <a:sym typeface="Arial"/>
              </a:rPr>
              <a:t>」</a:t>
            </a:r>
          </a:p>
        </p:txBody>
      </p:sp>
      <p:sp>
        <p:nvSpPr>
          <p:cNvPr id="15" name="TextBox 14">
            <a:extLst>
              <a:ext uri="{FF2B5EF4-FFF2-40B4-BE49-F238E27FC236}">
                <a16:creationId xmlns:a16="http://schemas.microsoft.com/office/drawing/2014/main" id="{58474167-77C7-59EA-EF3B-1562A9920452}"/>
              </a:ext>
            </a:extLst>
          </p:cNvPr>
          <p:cNvSpPr txBox="1"/>
          <p:nvPr/>
        </p:nvSpPr>
        <p:spPr>
          <a:xfrm>
            <a:off x="7527336" y="6233444"/>
            <a:ext cx="1323834" cy="233903"/>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169" b="1" i="0" u="none" strike="noStrike" kern="0" cap="none" spc="0" normalizeH="0" baseline="0" noProof="0">
                <a:ln>
                  <a:noFill/>
                </a:ln>
                <a:solidFill>
                  <a:srgbClr val="000000"/>
                </a:solidFill>
                <a:effectLst/>
                <a:uLnTx/>
                <a:uFillTx/>
                <a:latin typeface="Yu Gothic"/>
                <a:ea typeface="Yu Gothic"/>
                <a:cs typeface="Arial"/>
                <a:sym typeface="Arial"/>
              </a:rPr>
              <a:t>「視診」「内診」</a:t>
            </a:r>
            <a:endParaRPr kumimoji="0" lang="en-US" sz="1169" b="1" i="0" u="none" strike="noStrike" kern="0" cap="none" spc="0" normalizeH="0" baseline="0" noProof="0">
              <a:ln>
                <a:noFill/>
              </a:ln>
              <a:solidFill>
                <a:srgbClr val="000000"/>
              </a:solidFill>
              <a:effectLst/>
              <a:uLnTx/>
              <a:uFillTx/>
              <a:latin typeface="Yu Gothic"/>
              <a:ea typeface="Yu Gothic"/>
              <a:cs typeface="Arial"/>
              <a:sym typeface="Arial"/>
            </a:endParaRPr>
          </a:p>
        </p:txBody>
      </p:sp>
      <p:sp>
        <p:nvSpPr>
          <p:cNvPr id="16" name="TextBox 15">
            <a:extLst>
              <a:ext uri="{FF2B5EF4-FFF2-40B4-BE49-F238E27FC236}">
                <a16:creationId xmlns:a16="http://schemas.microsoft.com/office/drawing/2014/main" id="{E4464C24-D454-4946-73DC-E11E66FD4586}"/>
              </a:ext>
            </a:extLst>
          </p:cNvPr>
          <p:cNvSpPr txBox="1"/>
          <p:nvPr/>
        </p:nvSpPr>
        <p:spPr>
          <a:xfrm>
            <a:off x="9092840" y="6211889"/>
            <a:ext cx="1041080" cy="233903"/>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169" b="1" i="0" u="none" strike="noStrike" kern="0" cap="none" spc="0" normalizeH="0" baseline="0" noProof="0">
                <a:ln>
                  <a:noFill/>
                </a:ln>
                <a:solidFill>
                  <a:srgbClr val="000000"/>
                </a:solidFill>
                <a:effectLst/>
                <a:uLnTx/>
                <a:uFillTx/>
                <a:latin typeface="Yu Gothic"/>
                <a:ea typeface="Yu Gothic"/>
                <a:cs typeface="Arial"/>
                <a:sym typeface="Arial"/>
              </a:rPr>
              <a:t>「細胞診」</a:t>
            </a:r>
          </a:p>
        </p:txBody>
      </p:sp>
      <p:pic>
        <p:nvPicPr>
          <p:cNvPr id="9" name="Picture 8">
            <a:extLst>
              <a:ext uri="{FF2B5EF4-FFF2-40B4-BE49-F238E27FC236}">
                <a16:creationId xmlns:a16="http://schemas.microsoft.com/office/drawing/2014/main" id="{03DDEC7D-8152-8862-A80F-F920C7FFE6A9}"/>
              </a:ext>
            </a:extLst>
          </p:cNvPr>
          <p:cNvPicPr>
            <a:picLocks noChangeAspect="1"/>
          </p:cNvPicPr>
          <p:nvPr/>
        </p:nvPicPr>
        <p:blipFill>
          <a:blip r:embed="rId5"/>
          <a:stretch>
            <a:fillRect/>
          </a:stretch>
        </p:blipFill>
        <p:spPr>
          <a:xfrm>
            <a:off x="8921884" y="5110368"/>
            <a:ext cx="1191993" cy="1086489"/>
          </a:xfrm>
          <a:prstGeom prst="rect">
            <a:avLst/>
          </a:prstGeom>
        </p:spPr>
      </p:pic>
      <p:pic>
        <p:nvPicPr>
          <p:cNvPr id="4" name="図 3">
            <a:extLst>
              <a:ext uri="{FF2B5EF4-FFF2-40B4-BE49-F238E27FC236}">
                <a16:creationId xmlns:a16="http://schemas.microsoft.com/office/drawing/2014/main" id="{0A6755E1-95B3-15D6-4750-2C6437F27CE2}"/>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1769063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BEED185A-B432-4BBB-2599-9B1071128B6F}"/>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A4A88C0F-BFC3-064F-1A60-0B2447D93EE2}"/>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　受けるべきがん検診：乳がん</a:t>
            </a:r>
          </a:p>
        </p:txBody>
      </p:sp>
      <p:sp>
        <p:nvSpPr>
          <p:cNvPr id="16" name="テキスト ボックス 15">
            <a:extLst>
              <a:ext uri="{FF2B5EF4-FFF2-40B4-BE49-F238E27FC236}">
                <a16:creationId xmlns:a16="http://schemas.microsoft.com/office/drawing/2014/main" id="{1B2B2DC4-FD5F-04B5-1983-862C0A24BD82}"/>
              </a:ext>
            </a:extLst>
          </p:cNvPr>
          <p:cNvSpPr txBox="1"/>
          <p:nvPr/>
        </p:nvSpPr>
        <p:spPr>
          <a:xfrm>
            <a:off x="374634" y="1191633"/>
            <a:ext cx="9870192" cy="542321"/>
          </a:xfrm>
          <a:prstGeom prst="rect">
            <a:avLst/>
          </a:prstGeom>
          <a:noFill/>
        </p:spPr>
        <p:txBody>
          <a:bodyPr wrap="square" lIns="53459" tIns="26730" rIns="53459" bIns="26730" anchor="t">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2338"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乳がん</a:t>
            </a:r>
          </a:p>
        </p:txBody>
      </p:sp>
      <p:sp>
        <p:nvSpPr>
          <p:cNvPr id="7" name="Google Shape;296;g37894311fed_0_164">
            <a:extLst>
              <a:ext uri="{FF2B5EF4-FFF2-40B4-BE49-F238E27FC236}">
                <a16:creationId xmlns:a16="http://schemas.microsoft.com/office/drawing/2014/main" id="{A74C3C18-CDB5-104D-6518-1D3A2872D953}"/>
              </a:ext>
            </a:extLst>
          </p:cNvPr>
          <p:cNvSpPr txBox="1"/>
          <p:nvPr/>
        </p:nvSpPr>
        <p:spPr>
          <a:xfrm>
            <a:off x="5708441" y="2410598"/>
            <a:ext cx="4410842" cy="2969686"/>
          </a:xfrm>
          <a:prstGeom prst="rect">
            <a:avLst/>
          </a:prstGeom>
          <a:noFill/>
          <a:ln>
            <a:noFill/>
          </a:ln>
        </p:spPr>
        <p:txBody>
          <a:bodyPr spcFirstLastPara="1" wrap="square" lIns="53450" tIns="53450" rIns="53450" bIns="53450" anchor="t" anchorCtr="0">
            <a:noAutofit/>
          </a:bodyPr>
          <a:lstStyle/>
          <a:p>
            <a:pPr marL="282128" marR="0" lvl="0" indent="-267279" algn="l" defTabSz="534558" rtl="0" eaLnBrk="1" fontAlgn="auto" latinLnBrk="0" hangingPunct="1">
              <a:lnSpc>
                <a:spcPct val="100000"/>
              </a:lnSpc>
              <a:spcBef>
                <a:spcPts val="0"/>
              </a:spcBef>
              <a:spcAft>
                <a:spcPts val="0"/>
              </a:spcAft>
              <a:buClr>
                <a:srgbClr val="000000"/>
              </a:buClr>
              <a:buSzPts val="3200"/>
              <a:buFont typeface="Arial" panose="020B0604020202020204" pitchFamily="34" charset="0"/>
              <a:buChar char="•"/>
              <a:tabLst/>
              <a:defRPr/>
            </a:pPr>
            <a:r>
              <a:rPr kumimoji="0" lang="en-US" altLang="ja-JP"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乳がんは、女性の部位別がん罹患数1位</a:t>
            </a:r>
          </a:p>
          <a:p>
            <a:pPr marL="534558" marR="0" lvl="0" indent="-267279" algn="l" defTabSz="534558" rtl="0" eaLnBrk="1" fontAlgn="auto" latinLnBrk="0" hangingPunct="1">
              <a:lnSpc>
                <a:spcPct val="100000"/>
              </a:lnSpc>
              <a:spcBef>
                <a:spcPts val="0"/>
              </a:spcBef>
              <a:spcAft>
                <a:spcPts val="0"/>
              </a:spcAft>
              <a:buClr>
                <a:srgbClr val="000000"/>
              </a:buClr>
              <a:buSzPts val="3200"/>
              <a:buFont typeface="Arial" panose="020B0604020202020204" pitchFamily="34" charset="0"/>
              <a:buChar char="•"/>
              <a:tabLst/>
              <a:defRPr/>
            </a:pPr>
            <a:endParaRPr kumimoji="0" sz="1637"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endParaRPr>
          </a:p>
          <a:p>
            <a:pPr marL="282128" marR="0" lvl="0" indent="-267279" algn="l" defTabSz="534558" rtl="0" eaLnBrk="1" fontAlgn="auto" latinLnBrk="0" hangingPunct="1">
              <a:lnSpc>
                <a:spcPct val="100000"/>
              </a:lnSpc>
              <a:spcBef>
                <a:spcPts val="0"/>
              </a:spcBef>
              <a:spcAft>
                <a:spcPts val="0"/>
              </a:spcAft>
              <a:buClr>
                <a:srgbClr val="000000"/>
              </a:buClr>
              <a:buSzPts val="3200"/>
              <a:buFont typeface="Arial" panose="020B0604020202020204" pitchFamily="34" charset="0"/>
              <a:buChar char="•"/>
              <a:tabLst/>
              <a:defRPr/>
            </a:pPr>
            <a:r>
              <a:rPr kumimoji="0" lang="en-US" sz="1637" b="1" i="0" u="none" strike="noStrike" kern="0" cap="none" spc="0" normalizeH="0" baseline="0" noProof="0" err="1">
                <a:ln>
                  <a:noFill/>
                </a:ln>
                <a:solidFill>
                  <a:srgbClr val="000000">
                    <a:lumMod val="75000"/>
                    <a:lumOff val="25000"/>
                  </a:srgbClr>
                </a:solidFill>
                <a:effectLst/>
                <a:uLnTx/>
                <a:uFillTx/>
                <a:latin typeface="Yu Gothic"/>
                <a:ea typeface="Yu Gothic"/>
                <a:cs typeface="Arial"/>
                <a:sym typeface="Arial"/>
              </a:rPr>
              <a:t>女性ホルモンのエストロゲンが関与しているた</a:t>
            </a: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め</a:t>
            </a:r>
            <a:r>
              <a:rPr kumimoji="0" lang="en-US"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a:t>
            </a: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発症が比較的若く、初経が早い・閉経が遅い・出産歴がない・授乳歴がないなど</a:t>
            </a:r>
            <a:r>
              <a:rPr kumimoji="0" lang="en-US"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a:t>
            </a: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エストロゲン分泌期間が長い人が罹患しやすい</a:t>
            </a:r>
            <a:endParaRPr kumimoji="0" lang="en-US" altLang="ja-JP"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a:p>
            <a:pPr marL="14849" marR="0" lvl="0" indent="0" algn="l" defTabSz="534558" rtl="0" eaLnBrk="1" fontAlgn="auto" latinLnBrk="0" hangingPunct="1">
              <a:lnSpc>
                <a:spcPct val="100000"/>
              </a:lnSpc>
              <a:spcBef>
                <a:spcPts val="0"/>
              </a:spcBef>
              <a:spcAft>
                <a:spcPts val="0"/>
              </a:spcAft>
              <a:buClr>
                <a:srgbClr val="000000"/>
              </a:buClr>
              <a:buSzPts val="3200"/>
              <a:buFontTx/>
              <a:buNone/>
              <a:tabLst/>
              <a:defRPr/>
            </a:pPr>
            <a:endParaRPr kumimoji="0" lang="en-US" sz="1637" b="1"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endParaRPr>
          </a:p>
          <a:p>
            <a:pPr marL="282128" marR="0" lvl="0" indent="-267279" algn="l" defTabSz="534558" rtl="0" eaLnBrk="1" fontAlgn="auto" latinLnBrk="0" hangingPunct="1">
              <a:lnSpc>
                <a:spcPct val="100000"/>
              </a:lnSpc>
              <a:spcBef>
                <a:spcPts val="0"/>
              </a:spcBef>
              <a:spcAft>
                <a:spcPts val="0"/>
              </a:spcAft>
              <a:buClr>
                <a:srgbClr val="000000"/>
              </a:buClr>
              <a:buSzPts val="3200"/>
              <a:buFont typeface="Arial" panose="020B0604020202020204" pitchFamily="34" charset="0"/>
              <a:buChar char="•"/>
              <a:tabLst/>
              <a:defRPr/>
            </a:pPr>
            <a:r>
              <a:rPr kumimoji="0" lang="ja-JP" altLang="en-US" sz="1637"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家族に乳がんの罹患者がいた場合、乳がんの発症リスクは増加する</a:t>
            </a:r>
            <a:r>
              <a:rPr kumimoji="0" lang="en-US" altLang="ja-JP" sz="1637"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a:t>
            </a:r>
            <a:endParaRPr kumimoji="0" sz="1637"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endParaRPr>
          </a:p>
          <a:p>
            <a:pPr marL="282128" marR="0" lvl="0" indent="-267279" algn="l" defTabSz="534558" rtl="0" eaLnBrk="1" fontAlgn="auto" latinLnBrk="0" hangingPunct="1">
              <a:lnSpc>
                <a:spcPct val="100000"/>
              </a:lnSpc>
              <a:spcBef>
                <a:spcPts val="0"/>
              </a:spcBef>
              <a:spcAft>
                <a:spcPts val="0"/>
              </a:spcAft>
              <a:buClr>
                <a:srgbClr val="000000"/>
              </a:buClr>
              <a:buSzPts val="3200"/>
              <a:buFont typeface="Arial" panose="020B0604020202020204" pitchFamily="34" charset="0"/>
              <a:buChar char="•"/>
              <a:tabLst/>
              <a:defRPr/>
            </a:pPr>
            <a:endParaRPr kumimoji="0" lang="en-US"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a:p>
            <a:pPr marL="282128" marR="0" lvl="0" indent="-267279" algn="l" defTabSz="534558" rtl="0" eaLnBrk="1" fontAlgn="auto" latinLnBrk="0" hangingPunct="1">
              <a:lnSpc>
                <a:spcPct val="100000"/>
              </a:lnSpc>
              <a:spcBef>
                <a:spcPts val="0"/>
              </a:spcBef>
              <a:spcAft>
                <a:spcPts val="0"/>
              </a:spcAft>
              <a:buClr>
                <a:srgbClr val="000000"/>
              </a:buClr>
              <a:buSzPts val="3200"/>
              <a:buFont typeface="Arial" panose="020B0604020202020204" pitchFamily="34" charset="0"/>
              <a:buChar char="•"/>
              <a:tabLst/>
              <a:defRPr/>
            </a:pPr>
            <a:r>
              <a:rPr kumimoji="0" lang="en-US" sz="1637" b="1" i="0" u="none" strike="noStrike" kern="0" cap="none" spc="0" normalizeH="0" baseline="0" noProof="0" err="1">
                <a:ln>
                  <a:noFill/>
                </a:ln>
                <a:solidFill>
                  <a:srgbClr val="000000">
                    <a:lumMod val="75000"/>
                    <a:lumOff val="25000"/>
                  </a:srgbClr>
                </a:solidFill>
                <a:effectLst/>
                <a:uLnTx/>
                <a:uFillTx/>
                <a:latin typeface="Yu Gothic"/>
                <a:ea typeface="Yu Gothic"/>
                <a:cs typeface="Arial"/>
                <a:sym typeface="Arial"/>
              </a:rPr>
              <a:t>まれに男性も罹患</a:t>
            </a:r>
            <a:endParaRPr kumimoji="0" lang="en-US"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p:txBody>
      </p:sp>
      <p:sp>
        <p:nvSpPr>
          <p:cNvPr id="9" name="テキスト ボックス 8">
            <a:extLst>
              <a:ext uri="{FF2B5EF4-FFF2-40B4-BE49-F238E27FC236}">
                <a16:creationId xmlns:a16="http://schemas.microsoft.com/office/drawing/2014/main" id="{66EF1E4A-8F31-6720-A02B-63B743413178}"/>
              </a:ext>
            </a:extLst>
          </p:cNvPr>
          <p:cNvSpPr txBox="1"/>
          <p:nvPr/>
        </p:nvSpPr>
        <p:spPr>
          <a:xfrm>
            <a:off x="374634" y="1471299"/>
            <a:ext cx="2701097" cy="296484"/>
          </a:xfrm>
          <a:prstGeom prst="rect">
            <a:avLst/>
          </a:prstGeom>
          <a:noFill/>
        </p:spPr>
        <p:txBody>
          <a:bodyPr wrap="square" lIns="53459" tIns="26730" rIns="53459" bIns="26730" anchor="t">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1169" b="1" i="0" u="none" strike="noStrike" kern="0" cap="none" spc="0" normalizeH="0" baseline="0" noProof="0">
                <a:ln>
                  <a:noFill/>
                </a:ln>
                <a:solidFill>
                  <a:srgbClr val="000000">
                    <a:lumMod val="75000"/>
                    <a:lumOff val="25000"/>
                  </a:srgbClr>
                </a:solidFill>
                <a:effectLst/>
                <a:uLnTx/>
                <a:uFillTx/>
                <a:latin typeface="Arial"/>
                <a:ea typeface="Yu Gothic" panose="020B0400000000000000" pitchFamily="34" charset="-128"/>
                <a:cs typeface="Arial"/>
                <a:sym typeface="Arial"/>
              </a:rPr>
              <a:t>部位別がん罹患数</a:t>
            </a:r>
            <a:endParaRPr kumimoji="0" lang="en-US" altLang="ja-JP" sz="818" b="1" i="0" u="none" strike="noStrike" kern="0" cap="none" spc="0" normalizeH="0" baseline="0" noProof="0">
              <a:ln>
                <a:noFill/>
              </a:ln>
              <a:solidFill>
                <a:srgbClr val="000000"/>
              </a:solidFill>
              <a:effectLst/>
              <a:uLnTx/>
              <a:uFillTx/>
              <a:latin typeface="Arial"/>
              <a:ea typeface="游ゴシック" panose="020B0400000000000000" pitchFamily="50" charset="-128"/>
              <a:cs typeface="Arial"/>
              <a:sym typeface="Arial"/>
            </a:endParaRPr>
          </a:p>
        </p:txBody>
      </p:sp>
      <p:sp>
        <p:nvSpPr>
          <p:cNvPr id="11" name="テキスト ボックス 10">
            <a:extLst>
              <a:ext uri="{FF2B5EF4-FFF2-40B4-BE49-F238E27FC236}">
                <a16:creationId xmlns:a16="http://schemas.microsoft.com/office/drawing/2014/main" id="{59DA19B3-CD95-1E20-3F09-F4960EF105F6}"/>
              </a:ext>
            </a:extLst>
          </p:cNvPr>
          <p:cNvSpPr txBox="1"/>
          <p:nvPr/>
        </p:nvSpPr>
        <p:spPr>
          <a:xfrm>
            <a:off x="524024" y="6560943"/>
            <a:ext cx="5366903" cy="197868"/>
          </a:xfrm>
          <a:prstGeom prst="rect">
            <a:avLst/>
          </a:prstGeom>
          <a:noFill/>
        </p:spPr>
        <p:txBody>
          <a:bodyPr wrap="square" lIns="53459" tIns="26730" rIns="53459" bIns="2673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935" b="1" i="0" u="none" strike="noStrike" kern="0" cap="none" spc="0" normalizeH="0" baseline="0" noProof="0">
                <a:ln>
                  <a:noFill/>
                </a:ln>
                <a:solidFill>
                  <a:srgbClr val="7F7F7F"/>
                </a:solidFill>
                <a:effectLst/>
                <a:uLnTx/>
                <a:uFillTx/>
                <a:latin typeface="Yu Gothic"/>
                <a:ea typeface="Yu Gothic"/>
                <a:cs typeface="Arial"/>
                <a:sym typeface="Arial"/>
              </a:rPr>
              <a:t>出典：国立がん研究センターがん情報サービス「がん統計」（全国がん登録）</a:t>
            </a:r>
          </a:p>
        </p:txBody>
      </p:sp>
      <p:sp>
        <p:nvSpPr>
          <p:cNvPr id="13" name="テキスト ボックス 12">
            <a:extLst>
              <a:ext uri="{FF2B5EF4-FFF2-40B4-BE49-F238E27FC236}">
                <a16:creationId xmlns:a16="http://schemas.microsoft.com/office/drawing/2014/main" id="{7D61F533-C57F-AD11-89A7-94BB5CF4325A}"/>
              </a:ext>
            </a:extLst>
          </p:cNvPr>
          <p:cNvSpPr txBox="1"/>
          <p:nvPr/>
        </p:nvSpPr>
        <p:spPr>
          <a:xfrm>
            <a:off x="903922" y="1793040"/>
            <a:ext cx="1765393" cy="233903"/>
          </a:xfrm>
          <a:prstGeom prst="rect">
            <a:avLst/>
          </a:prstGeom>
          <a:noFill/>
        </p:spPr>
        <p:txBody>
          <a:bodyPr wrap="square" lIns="53459" tIns="26730" rIns="53459" bIns="26730" anchor="t">
            <a:sp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169" b="1" i="0" u="none" strike="noStrike" kern="0" cap="none" spc="0" normalizeH="0" baseline="0" noProof="0">
                <a:ln>
                  <a:noFill/>
                </a:ln>
                <a:solidFill>
                  <a:srgbClr val="F05B5B"/>
                </a:solidFill>
                <a:effectLst/>
                <a:uLnTx/>
                <a:uFillTx/>
                <a:latin typeface="Yu Gothic"/>
                <a:ea typeface="Yu Gothic"/>
                <a:cs typeface="Arial"/>
                <a:sym typeface="Arial"/>
              </a:rPr>
              <a:t>女性　2021年</a:t>
            </a:r>
          </a:p>
        </p:txBody>
      </p:sp>
      <p:pic>
        <p:nvPicPr>
          <p:cNvPr id="8" name="Picture 7">
            <a:extLst>
              <a:ext uri="{FF2B5EF4-FFF2-40B4-BE49-F238E27FC236}">
                <a16:creationId xmlns:a16="http://schemas.microsoft.com/office/drawing/2014/main" id="{A7258240-11BC-9E02-14A5-E59E0946F035}"/>
              </a:ext>
            </a:extLst>
          </p:cNvPr>
          <p:cNvPicPr>
            <a:picLocks noChangeAspect="1"/>
          </p:cNvPicPr>
          <p:nvPr/>
        </p:nvPicPr>
        <p:blipFill>
          <a:blip r:embed="rId3"/>
          <a:stretch>
            <a:fillRect/>
          </a:stretch>
        </p:blipFill>
        <p:spPr>
          <a:xfrm>
            <a:off x="572531" y="2026959"/>
            <a:ext cx="3464839" cy="4045420"/>
          </a:xfrm>
          <a:prstGeom prst="rect">
            <a:avLst/>
          </a:prstGeom>
        </p:spPr>
      </p:pic>
      <p:pic>
        <p:nvPicPr>
          <p:cNvPr id="3" name="Picture 2">
            <a:extLst>
              <a:ext uri="{FF2B5EF4-FFF2-40B4-BE49-F238E27FC236}">
                <a16:creationId xmlns:a16="http://schemas.microsoft.com/office/drawing/2014/main" id="{D5B67B1F-876E-1872-38DF-168E2C209549}"/>
              </a:ext>
            </a:extLst>
          </p:cNvPr>
          <p:cNvPicPr>
            <a:picLocks noChangeAspect="1"/>
          </p:cNvPicPr>
          <p:nvPr/>
        </p:nvPicPr>
        <p:blipFill>
          <a:blip r:embed="rId4"/>
          <a:srcRect l="31840" t="26113" r="32901" b="26805"/>
          <a:stretch>
            <a:fillRect/>
          </a:stretch>
        </p:blipFill>
        <p:spPr>
          <a:xfrm>
            <a:off x="3888083" y="3479144"/>
            <a:ext cx="1800726" cy="2593235"/>
          </a:xfrm>
          <a:prstGeom prst="rect">
            <a:avLst/>
          </a:prstGeom>
        </p:spPr>
      </p:pic>
      <p:sp>
        <p:nvSpPr>
          <p:cNvPr id="4" name="テキスト ボックス 3">
            <a:extLst>
              <a:ext uri="{FF2B5EF4-FFF2-40B4-BE49-F238E27FC236}">
                <a16:creationId xmlns:a16="http://schemas.microsoft.com/office/drawing/2014/main" id="{BF9FDFBF-0D1B-6F14-2308-FAB3026A7E7B}"/>
              </a:ext>
            </a:extLst>
          </p:cNvPr>
          <p:cNvSpPr txBox="1"/>
          <p:nvPr/>
        </p:nvSpPr>
        <p:spPr>
          <a:xfrm>
            <a:off x="519371" y="6354570"/>
            <a:ext cx="3668980" cy="197868"/>
          </a:xfrm>
          <a:prstGeom prst="rect">
            <a:avLst/>
          </a:prstGeom>
          <a:noFill/>
        </p:spPr>
        <p:txBody>
          <a:bodyPr wrap="square" lIns="53459" tIns="26730" rIns="53459" bIns="2673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935" b="1" i="0" u="none" strike="noStrike" kern="0" cap="none" spc="0" normalizeH="0" baseline="0" noProof="0">
                <a:ln>
                  <a:noFill/>
                </a:ln>
                <a:solidFill>
                  <a:srgbClr val="7F7F7F"/>
                </a:solidFill>
                <a:effectLst/>
                <a:uLnTx/>
                <a:uFillTx/>
                <a:latin typeface="Yu Gothic"/>
                <a:ea typeface="Yu Gothic"/>
                <a:cs typeface="Arial"/>
                <a:sym typeface="Arial"/>
              </a:rPr>
              <a:t>*出典：乳がん診療ガイドライン </a:t>
            </a:r>
            <a:r>
              <a:rPr kumimoji="0" lang="en-US" altLang="ja-JP" sz="935" b="1" i="0" u="none" strike="noStrike" kern="0" cap="none" spc="0" normalizeH="0" baseline="0" noProof="0">
                <a:ln>
                  <a:noFill/>
                </a:ln>
                <a:solidFill>
                  <a:srgbClr val="7F7F7F"/>
                </a:solidFill>
                <a:effectLst/>
                <a:uLnTx/>
                <a:uFillTx/>
                <a:latin typeface="Yu Gothic"/>
                <a:ea typeface="Yu Gothic"/>
                <a:cs typeface="Arial"/>
                <a:sym typeface="Arial"/>
              </a:rPr>
              <a:t>2022</a:t>
            </a:r>
            <a:r>
              <a:rPr kumimoji="0" lang="ja-JP" altLang="en-US" sz="935" b="1" i="0" u="none" strike="noStrike" kern="0" cap="none" spc="0" normalizeH="0" baseline="0" noProof="0">
                <a:ln>
                  <a:noFill/>
                </a:ln>
                <a:solidFill>
                  <a:srgbClr val="7F7F7F"/>
                </a:solidFill>
                <a:effectLst/>
                <a:uLnTx/>
                <a:uFillTx/>
                <a:latin typeface="Yu Gothic"/>
                <a:ea typeface="Yu Gothic"/>
                <a:cs typeface="Arial"/>
                <a:sym typeface="Arial"/>
              </a:rPr>
              <a:t>年版</a:t>
            </a:r>
          </a:p>
        </p:txBody>
      </p:sp>
      <p:pic>
        <p:nvPicPr>
          <p:cNvPr id="5" name="図 4">
            <a:extLst>
              <a:ext uri="{FF2B5EF4-FFF2-40B4-BE49-F238E27FC236}">
                <a16:creationId xmlns:a16="http://schemas.microsoft.com/office/drawing/2014/main" id="{39472FA3-C6E8-B62B-4088-61A3B10B56E1}"/>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8146564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BA4C21CD-2D66-0D4E-3C7B-E06E4CC11207}"/>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B7CEEAC0-32CA-04E2-1956-B0ADDDB6F3C4}"/>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　受けるべきがん検診：乳がん</a:t>
            </a:r>
          </a:p>
        </p:txBody>
      </p:sp>
      <p:sp>
        <p:nvSpPr>
          <p:cNvPr id="16" name="テキスト ボックス 15">
            <a:extLst>
              <a:ext uri="{FF2B5EF4-FFF2-40B4-BE49-F238E27FC236}">
                <a16:creationId xmlns:a16="http://schemas.microsoft.com/office/drawing/2014/main" id="{1D3CD2ED-BC36-5D53-07C8-762CD8DA26FA}"/>
              </a:ext>
            </a:extLst>
          </p:cNvPr>
          <p:cNvSpPr txBox="1"/>
          <p:nvPr/>
        </p:nvSpPr>
        <p:spPr>
          <a:xfrm>
            <a:off x="374634" y="1535978"/>
            <a:ext cx="9870192" cy="580672"/>
          </a:xfrm>
          <a:prstGeom prst="rect">
            <a:avLst/>
          </a:prstGeom>
          <a:noFill/>
        </p:spPr>
        <p:txBody>
          <a:bodyPr wrap="square">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2338"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乳房を意識する生活習慣＝「ブレスト・アウェアネス」</a:t>
            </a:r>
          </a:p>
        </p:txBody>
      </p:sp>
      <p:sp>
        <p:nvSpPr>
          <p:cNvPr id="3" name="テキスト ボックス 2">
            <a:extLst>
              <a:ext uri="{FF2B5EF4-FFF2-40B4-BE49-F238E27FC236}">
                <a16:creationId xmlns:a16="http://schemas.microsoft.com/office/drawing/2014/main" id="{2492B121-06C2-3AEB-967A-172F96AFC0B6}"/>
              </a:ext>
            </a:extLst>
          </p:cNvPr>
          <p:cNvSpPr txBox="1"/>
          <p:nvPr/>
        </p:nvSpPr>
        <p:spPr>
          <a:xfrm>
            <a:off x="756822" y="2154211"/>
            <a:ext cx="9373027" cy="434286"/>
          </a:xfrm>
          <a:prstGeom prst="rect">
            <a:avLst/>
          </a:prstGeom>
          <a:noFill/>
        </p:spPr>
        <p:txBody>
          <a:bodyPr wrap="square">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乳がんの早期発見・早期診断・早期治療に繋がる可能性のある重要な生活習慣です！</a:t>
            </a:r>
          </a:p>
        </p:txBody>
      </p:sp>
      <p:pic>
        <p:nvPicPr>
          <p:cNvPr id="7" name="図 6">
            <a:extLst>
              <a:ext uri="{FF2B5EF4-FFF2-40B4-BE49-F238E27FC236}">
                <a16:creationId xmlns:a16="http://schemas.microsoft.com/office/drawing/2014/main" id="{D1221F47-69E5-39B3-9E51-99C6FEEAF1E0}"/>
              </a:ext>
            </a:extLst>
          </p:cNvPr>
          <p:cNvPicPr>
            <a:picLocks noChangeAspect="1"/>
          </p:cNvPicPr>
          <p:nvPr/>
        </p:nvPicPr>
        <p:blipFill>
          <a:blip r:embed="rId3"/>
          <a:srcRect l="18422" t="34275" r="14131" b="33920"/>
          <a:stretch>
            <a:fillRect/>
          </a:stretch>
        </p:blipFill>
        <p:spPr>
          <a:xfrm>
            <a:off x="1735787" y="2783348"/>
            <a:ext cx="7220239" cy="3675758"/>
          </a:xfrm>
          <a:prstGeom prst="rect">
            <a:avLst/>
          </a:prstGeom>
        </p:spPr>
      </p:pic>
      <p:sp>
        <p:nvSpPr>
          <p:cNvPr id="13" name="正方形/長方形 12">
            <a:extLst>
              <a:ext uri="{FF2B5EF4-FFF2-40B4-BE49-F238E27FC236}">
                <a16:creationId xmlns:a16="http://schemas.microsoft.com/office/drawing/2014/main" id="{D8156BB6-7A7C-85B9-1F4F-CDBDFC0D9181}"/>
              </a:ext>
            </a:extLst>
          </p:cNvPr>
          <p:cNvSpPr/>
          <p:nvPr/>
        </p:nvSpPr>
        <p:spPr>
          <a:xfrm>
            <a:off x="1905346" y="3008799"/>
            <a:ext cx="2590667" cy="335673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6" name="Rectangle 5">
            <a:extLst>
              <a:ext uri="{FF2B5EF4-FFF2-40B4-BE49-F238E27FC236}">
                <a16:creationId xmlns:a16="http://schemas.microsoft.com/office/drawing/2014/main" id="{733F9B4F-4242-7931-6293-AA02FA5E95BB}"/>
              </a:ext>
            </a:extLst>
          </p:cNvPr>
          <p:cNvSpPr/>
          <p:nvPr/>
        </p:nvSpPr>
        <p:spPr>
          <a:xfrm>
            <a:off x="2089009" y="3856399"/>
            <a:ext cx="1852458" cy="558275"/>
          </a:xfrm>
          <a:prstGeom prst="rect">
            <a:avLst/>
          </a:prstGeom>
          <a:solidFill>
            <a:srgbClr val="07C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2806" b="1"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Arial"/>
                <a:sym typeface="Arial"/>
              </a:rPr>
              <a:t>乳がん</a:t>
            </a:r>
            <a:endParaRPr kumimoji="0" lang="en-US" sz="2806" b="1"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Arial"/>
              <a:sym typeface="Arial"/>
            </a:endParaRPr>
          </a:p>
        </p:txBody>
      </p:sp>
      <p:sp>
        <p:nvSpPr>
          <p:cNvPr id="12" name="正方形/長方形 11">
            <a:extLst>
              <a:ext uri="{FF2B5EF4-FFF2-40B4-BE49-F238E27FC236}">
                <a16:creationId xmlns:a16="http://schemas.microsoft.com/office/drawing/2014/main" id="{3F48A16B-47BA-4DBB-284B-E26387438E41}"/>
              </a:ext>
            </a:extLst>
          </p:cNvPr>
          <p:cNvSpPr/>
          <p:nvPr/>
        </p:nvSpPr>
        <p:spPr>
          <a:xfrm>
            <a:off x="4848612" y="5834567"/>
            <a:ext cx="3468623" cy="4332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10" name="テキスト ボックス 9">
            <a:extLst>
              <a:ext uri="{FF2B5EF4-FFF2-40B4-BE49-F238E27FC236}">
                <a16:creationId xmlns:a16="http://schemas.microsoft.com/office/drawing/2014/main" id="{63F4DECD-471B-4C4E-57BC-947035F35779}"/>
              </a:ext>
            </a:extLst>
          </p:cNvPr>
          <p:cNvSpPr txBox="1"/>
          <p:nvPr/>
        </p:nvSpPr>
        <p:spPr>
          <a:xfrm>
            <a:off x="4228948" y="5834567"/>
            <a:ext cx="2957233" cy="308226"/>
          </a:xfrm>
          <a:prstGeom prst="rect">
            <a:avLst/>
          </a:prstGeom>
          <a:noFill/>
        </p:spPr>
        <p:txBody>
          <a:bodyPr wrap="square" rtlCol="0">
            <a:sp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1403" b="1" i="0" u="none" strike="noStrike" kern="0" cap="none" spc="0" normalizeH="0" baseline="0" noProof="0">
                <a:ln>
                  <a:noFill/>
                </a:ln>
                <a:solidFill>
                  <a:srgbClr val="404040"/>
                </a:solidFill>
                <a:effectLst/>
                <a:uLnTx/>
                <a:uFillTx/>
                <a:latin typeface="Yu Gothic" panose="020B0400000000000000" pitchFamily="34" charset="-128"/>
                <a:ea typeface="Yu Gothic" panose="020B0400000000000000" pitchFamily="34" charset="-128"/>
                <a:cs typeface="Arial"/>
                <a:sym typeface="Arial"/>
              </a:rPr>
              <a:t>指で触れて確認</a:t>
            </a:r>
            <a:endParaRPr kumimoji="1" lang="en-US" altLang="ja-JP" sz="1403" b="1" i="0" u="none" strike="noStrike" kern="0" cap="none" spc="0" normalizeH="0" baseline="0" noProof="0">
              <a:ln>
                <a:noFill/>
              </a:ln>
              <a:solidFill>
                <a:srgbClr val="404040"/>
              </a:solidFill>
              <a:effectLst/>
              <a:uLnTx/>
              <a:uFillTx/>
              <a:latin typeface="Yu Gothic" panose="020B0400000000000000" pitchFamily="34" charset="-128"/>
              <a:ea typeface="Yu Gothic" panose="020B0400000000000000" pitchFamily="34" charset="-128"/>
              <a:cs typeface="Arial"/>
              <a:sym typeface="Arial"/>
            </a:endParaRPr>
          </a:p>
        </p:txBody>
      </p:sp>
      <p:sp>
        <p:nvSpPr>
          <p:cNvPr id="11" name="テキスト ボックス 10">
            <a:extLst>
              <a:ext uri="{FF2B5EF4-FFF2-40B4-BE49-F238E27FC236}">
                <a16:creationId xmlns:a16="http://schemas.microsoft.com/office/drawing/2014/main" id="{870FA795-2509-70D0-A699-AD284F2A7FE5}"/>
              </a:ext>
            </a:extLst>
          </p:cNvPr>
          <p:cNvSpPr txBox="1"/>
          <p:nvPr/>
        </p:nvSpPr>
        <p:spPr>
          <a:xfrm>
            <a:off x="6026960" y="5830143"/>
            <a:ext cx="2957233" cy="308226"/>
          </a:xfrm>
          <a:prstGeom prst="rect">
            <a:avLst/>
          </a:prstGeom>
          <a:noFill/>
        </p:spPr>
        <p:txBody>
          <a:bodyPr wrap="square" rtlCol="0">
            <a:sp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1403" b="1" i="0" u="none" strike="noStrike" kern="0" cap="none" spc="0" normalizeH="0" baseline="0" noProof="0">
                <a:ln>
                  <a:noFill/>
                </a:ln>
                <a:solidFill>
                  <a:srgbClr val="404040"/>
                </a:solidFill>
                <a:effectLst/>
                <a:uLnTx/>
                <a:uFillTx/>
                <a:latin typeface="Yu Gothic" panose="020B0400000000000000" pitchFamily="34" charset="-128"/>
                <a:ea typeface="Yu Gothic" panose="020B0400000000000000" pitchFamily="34" charset="-128"/>
                <a:cs typeface="Arial"/>
                <a:sym typeface="Arial"/>
              </a:rPr>
              <a:t>鏡の前で確認</a:t>
            </a:r>
            <a:endParaRPr kumimoji="1" lang="en-US" altLang="ja-JP" sz="1403" b="1" i="0" u="none" strike="noStrike" kern="0" cap="none" spc="0" normalizeH="0" baseline="0" noProof="0">
              <a:ln>
                <a:noFill/>
              </a:ln>
              <a:solidFill>
                <a:srgbClr val="404040"/>
              </a:solidFill>
              <a:effectLst/>
              <a:uLnTx/>
              <a:uFillTx/>
              <a:latin typeface="Yu Gothic" panose="020B0400000000000000" pitchFamily="34" charset="-128"/>
              <a:ea typeface="Yu Gothic" panose="020B0400000000000000" pitchFamily="34" charset="-128"/>
              <a:cs typeface="Arial"/>
              <a:sym typeface="Arial"/>
            </a:endParaRPr>
          </a:p>
        </p:txBody>
      </p:sp>
      <p:pic>
        <p:nvPicPr>
          <p:cNvPr id="4" name="図 3">
            <a:extLst>
              <a:ext uri="{FF2B5EF4-FFF2-40B4-BE49-F238E27FC236}">
                <a16:creationId xmlns:a16="http://schemas.microsoft.com/office/drawing/2014/main" id="{A0765A6E-7140-CD1E-FBF9-902899B045FD}"/>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6467194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88D47414-0B86-5BC4-4231-02B01A203020}"/>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4DDCD5BD-9C33-89CF-5CB8-631565B7E1CC}"/>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　受けるべきがん検診：乳がん</a:t>
            </a:r>
          </a:p>
        </p:txBody>
      </p:sp>
      <p:sp>
        <p:nvSpPr>
          <p:cNvPr id="6" name="角丸四角形 5">
            <a:extLst>
              <a:ext uri="{FF2B5EF4-FFF2-40B4-BE49-F238E27FC236}">
                <a16:creationId xmlns:a16="http://schemas.microsoft.com/office/drawing/2014/main" id="{F61AA485-C39E-AFF9-6787-BA1F72320861}"/>
              </a:ext>
            </a:extLst>
          </p:cNvPr>
          <p:cNvSpPr/>
          <p:nvPr/>
        </p:nvSpPr>
        <p:spPr>
          <a:xfrm>
            <a:off x="663881" y="2542135"/>
            <a:ext cx="4529653" cy="1496278"/>
          </a:xfrm>
          <a:prstGeom prst="roundRect">
            <a:avLst>
              <a:gd name="adj" fmla="val 6322"/>
            </a:avLst>
          </a:prstGeom>
          <a:solidFill>
            <a:schemeClr val="bg1">
              <a:lumMod val="95000"/>
            </a:schemeClr>
          </a:solidFill>
          <a:ln w="44450">
            <a:solidFill>
              <a:srgbClr val="5DC2D0">
                <a:alpha val="4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15000"/>
              </a:lnSpc>
              <a:spcBef>
                <a:spcPts val="0"/>
              </a:spcBef>
              <a:spcAft>
                <a:spcPts val="0"/>
              </a:spcAft>
              <a:buClr>
                <a:srgbClr val="000000"/>
              </a:buClr>
              <a:buSzPts val="6000"/>
              <a:buFontTx/>
              <a:buNone/>
              <a:tabLst/>
              <a:defRPr/>
            </a:pPr>
            <a:endParaRPr kumimoji="0" lang="ja-JP" altLang="en-US" sz="1403" b="0" i="0" u="none" strike="noStrike" kern="0" cap="none" spc="0" normalizeH="0" baseline="0" noProof="0">
              <a:ln>
                <a:noFill/>
              </a:ln>
              <a:solidFill>
                <a:srgbClr val="5DC2D0"/>
              </a:solidFill>
              <a:effectLst/>
              <a:uLnTx/>
              <a:uFillTx/>
              <a:latin typeface="Arial"/>
              <a:ea typeface="Arial"/>
              <a:cs typeface="Arial"/>
              <a:sym typeface="Arial"/>
            </a:endParaRPr>
          </a:p>
        </p:txBody>
      </p:sp>
      <p:sp>
        <p:nvSpPr>
          <p:cNvPr id="9" name="テキスト ボックス 8">
            <a:extLst>
              <a:ext uri="{FF2B5EF4-FFF2-40B4-BE49-F238E27FC236}">
                <a16:creationId xmlns:a16="http://schemas.microsoft.com/office/drawing/2014/main" id="{F97B7C63-E4AB-E5E1-D17E-778874564797}"/>
              </a:ext>
            </a:extLst>
          </p:cNvPr>
          <p:cNvSpPr txBox="1"/>
          <p:nvPr/>
        </p:nvSpPr>
        <p:spPr>
          <a:xfrm>
            <a:off x="573248" y="3101493"/>
            <a:ext cx="4792510" cy="538602"/>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着替えや入浴の際など、</a:t>
            </a:r>
          </a:p>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見て・触って確認</a:t>
            </a:r>
          </a:p>
        </p:txBody>
      </p:sp>
      <p:sp>
        <p:nvSpPr>
          <p:cNvPr id="15" name="角丸四角形 14">
            <a:extLst>
              <a:ext uri="{FF2B5EF4-FFF2-40B4-BE49-F238E27FC236}">
                <a16:creationId xmlns:a16="http://schemas.microsoft.com/office/drawing/2014/main" id="{A300DB17-B5EF-EA06-5866-2F760D70869B}"/>
              </a:ext>
            </a:extLst>
          </p:cNvPr>
          <p:cNvSpPr/>
          <p:nvPr/>
        </p:nvSpPr>
        <p:spPr>
          <a:xfrm>
            <a:off x="663880" y="4452436"/>
            <a:ext cx="4529653" cy="1406911"/>
          </a:xfrm>
          <a:prstGeom prst="roundRect">
            <a:avLst>
              <a:gd name="adj" fmla="val 6322"/>
            </a:avLst>
          </a:prstGeom>
          <a:solidFill>
            <a:schemeClr val="bg1">
              <a:lumMod val="95000"/>
            </a:schemeClr>
          </a:solidFill>
          <a:ln w="44450">
            <a:solidFill>
              <a:srgbClr val="5DC2D0">
                <a:alpha val="4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534558" rtl="0" eaLnBrk="1" fontAlgn="auto" latinLnBrk="0" hangingPunct="1">
              <a:lnSpc>
                <a:spcPct val="115000"/>
              </a:lnSpc>
              <a:spcBef>
                <a:spcPts val="0"/>
              </a:spcBef>
              <a:spcAft>
                <a:spcPts val="0"/>
              </a:spcAft>
              <a:buClr>
                <a:srgbClr val="000000"/>
              </a:buClr>
              <a:buSzPts val="6000"/>
              <a:buFontTx/>
              <a:buNone/>
              <a:tabLst/>
              <a:defRPr/>
            </a:pPr>
            <a:endParaRPr kumimoji="0" lang="ja-JP" altLang="en-US" sz="1403" b="0" i="0" u="none" strike="noStrike" kern="0" cap="none" spc="0" normalizeH="0" baseline="0" noProof="0">
              <a:ln>
                <a:noFill/>
              </a:ln>
              <a:solidFill>
                <a:srgbClr val="5DC2D0"/>
              </a:solidFill>
              <a:effectLst/>
              <a:uLnTx/>
              <a:uFillTx/>
              <a:latin typeface="Arial"/>
              <a:ea typeface="Arial"/>
              <a:cs typeface="Arial"/>
              <a:sym typeface="Arial"/>
            </a:endParaRPr>
          </a:p>
        </p:txBody>
      </p:sp>
      <p:sp>
        <p:nvSpPr>
          <p:cNvPr id="18" name="テキスト ボックス 17">
            <a:extLst>
              <a:ext uri="{FF2B5EF4-FFF2-40B4-BE49-F238E27FC236}">
                <a16:creationId xmlns:a16="http://schemas.microsoft.com/office/drawing/2014/main" id="{A36AD2D5-ADA8-E76B-422E-C6E8418A029E}"/>
              </a:ext>
            </a:extLst>
          </p:cNvPr>
          <p:cNvSpPr txBox="1"/>
          <p:nvPr/>
        </p:nvSpPr>
        <p:spPr>
          <a:xfrm>
            <a:off x="663880" y="4837404"/>
            <a:ext cx="4529653" cy="538602"/>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乳がん以外の良性の病変の可能性も</a:t>
            </a:r>
          </a:p>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病院やクリニック等の医療機関を受診</a:t>
            </a:r>
          </a:p>
        </p:txBody>
      </p:sp>
      <p:sp>
        <p:nvSpPr>
          <p:cNvPr id="26" name="角丸四角形 25">
            <a:extLst>
              <a:ext uri="{FF2B5EF4-FFF2-40B4-BE49-F238E27FC236}">
                <a16:creationId xmlns:a16="http://schemas.microsoft.com/office/drawing/2014/main" id="{E9BA6D55-D5C4-8639-BCF1-6AF6FD358977}"/>
              </a:ext>
            </a:extLst>
          </p:cNvPr>
          <p:cNvSpPr/>
          <p:nvPr/>
        </p:nvSpPr>
        <p:spPr>
          <a:xfrm>
            <a:off x="5537395" y="4459857"/>
            <a:ext cx="4620286" cy="1406912"/>
          </a:xfrm>
          <a:prstGeom prst="roundRect">
            <a:avLst>
              <a:gd name="adj" fmla="val 6322"/>
            </a:avLst>
          </a:prstGeom>
          <a:solidFill>
            <a:schemeClr val="bg1">
              <a:lumMod val="95000"/>
            </a:schemeClr>
          </a:solidFill>
          <a:ln w="44450">
            <a:solidFill>
              <a:srgbClr val="5DC2D0">
                <a:alpha val="4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534558" rtl="0" eaLnBrk="1" fontAlgn="auto" latinLnBrk="0" hangingPunct="1">
              <a:lnSpc>
                <a:spcPct val="115000"/>
              </a:lnSpc>
              <a:spcBef>
                <a:spcPts val="0"/>
              </a:spcBef>
              <a:spcAft>
                <a:spcPts val="0"/>
              </a:spcAft>
              <a:buClr>
                <a:srgbClr val="000000"/>
              </a:buClr>
              <a:buSzPts val="6000"/>
              <a:buFontTx/>
              <a:buNone/>
              <a:tabLst/>
              <a:defRPr/>
            </a:pPr>
            <a:endParaRPr kumimoji="0" lang="ja-JP" altLang="en-US" sz="1403" b="0" i="0" u="none" strike="noStrike" kern="0" cap="none" spc="0" normalizeH="0" baseline="0" noProof="0">
              <a:ln>
                <a:noFill/>
              </a:ln>
              <a:solidFill>
                <a:srgbClr val="5DC2D0"/>
              </a:solidFill>
              <a:effectLst/>
              <a:uLnTx/>
              <a:uFillTx/>
              <a:latin typeface="Arial"/>
              <a:ea typeface="Arial"/>
              <a:cs typeface="Arial"/>
              <a:sym typeface="Arial"/>
            </a:endParaRPr>
          </a:p>
        </p:txBody>
      </p:sp>
      <p:sp>
        <p:nvSpPr>
          <p:cNvPr id="28" name="テキスト ボックス 27">
            <a:extLst>
              <a:ext uri="{FF2B5EF4-FFF2-40B4-BE49-F238E27FC236}">
                <a16:creationId xmlns:a16="http://schemas.microsoft.com/office/drawing/2014/main" id="{90ACE087-E05C-7B99-79D4-34CACD02E743}"/>
              </a:ext>
            </a:extLst>
          </p:cNvPr>
          <p:cNvSpPr txBox="1"/>
          <p:nvPr/>
        </p:nvSpPr>
        <p:spPr>
          <a:xfrm>
            <a:off x="5612424" y="4734462"/>
            <a:ext cx="4529653" cy="538602"/>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マンモグラフィは、</a:t>
            </a:r>
            <a:r>
              <a:rPr kumimoji="0" lang="en-US" altLang="ja-JP"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40</a:t>
            </a: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歳以上での乳がんの</a:t>
            </a:r>
            <a:br>
              <a:rPr kumimoji="0" lang="ja-JP" altLang="en-US" sz="1403" b="1"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rPr>
            </a:b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死亡率を減少させる。忘れずに受診を！</a:t>
            </a:r>
          </a:p>
        </p:txBody>
      </p:sp>
      <p:sp>
        <p:nvSpPr>
          <p:cNvPr id="29" name="角丸四角形 28">
            <a:extLst>
              <a:ext uri="{FF2B5EF4-FFF2-40B4-BE49-F238E27FC236}">
                <a16:creationId xmlns:a16="http://schemas.microsoft.com/office/drawing/2014/main" id="{9E8924AC-70EB-4BB1-DC2F-8B805DEBC5D5}"/>
              </a:ext>
            </a:extLst>
          </p:cNvPr>
          <p:cNvSpPr/>
          <p:nvPr/>
        </p:nvSpPr>
        <p:spPr>
          <a:xfrm>
            <a:off x="5537394" y="2530626"/>
            <a:ext cx="4620286" cy="1509530"/>
          </a:xfrm>
          <a:prstGeom prst="roundRect">
            <a:avLst>
              <a:gd name="adj" fmla="val 6322"/>
            </a:avLst>
          </a:prstGeom>
          <a:solidFill>
            <a:schemeClr val="bg1">
              <a:lumMod val="95000"/>
            </a:schemeClr>
          </a:solidFill>
          <a:ln w="44450">
            <a:solidFill>
              <a:srgbClr val="5DC2D0">
                <a:alpha val="4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534558" rtl="0" eaLnBrk="1" fontAlgn="auto" latinLnBrk="0" hangingPunct="1">
              <a:lnSpc>
                <a:spcPct val="115000"/>
              </a:lnSpc>
              <a:spcBef>
                <a:spcPts val="0"/>
              </a:spcBef>
              <a:spcAft>
                <a:spcPts val="0"/>
              </a:spcAft>
              <a:buClr>
                <a:srgbClr val="000000"/>
              </a:buClr>
              <a:buSzPts val="6000"/>
              <a:buFontTx/>
              <a:buNone/>
              <a:tabLst/>
              <a:defRPr/>
            </a:pPr>
            <a:endParaRPr kumimoji="0" lang="ja-JP" altLang="en-US" sz="1403" b="0" i="0" u="none" strike="noStrike" kern="0" cap="none" spc="0" normalizeH="0" baseline="0" noProof="0">
              <a:ln>
                <a:noFill/>
              </a:ln>
              <a:solidFill>
                <a:srgbClr val="5DC2D0"/>
              </a:solidFill>
              <a:effectLst/>
              <a:uLnTx/>
              <a:uFillTx/>
              <a:latin typeface="Arial"/>
              <a:ea typeface="Arial"/>
              <a:cs typeface="Arial"/>
              <a:sym typeface="Arial"/>
            </a:endParaRPr>
          </a:p>
        </p:txBody>
      </p:sp>
      <p:sp>
        <p:nvSpPr>
          <p:cNvPr id="31" name="テキスト ボックス 30">
            <a:extLst>
              <a:ext uri="{FF2B5EF4-FFF2-40B4-BE49-F238E27FC236}">
                <a16:creationId xmlns:a16="http://schemas.microsoft.com/office/drawing/2014/main" id="{E6DCD4CA-9169-F8E4-FB40-B6937AFF905F}"/>
              </a:ext>
            </a:extLst>
          </p:cNvPr>
          <p:cNvSpPr txBox="1"/>
          <p:nvPr/>
        </p:nvSpPr>
        <p:spPr>
          <a:xfrm>
            <a:off x="5612424" y="3101493"/>
            <a:ext cx="4529653" cy="538602"/>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しこり、乳頭からの分泌、乳頭や乳輪のびらん、</a:t>
            </a:r>
            <a:endParaRPr kumimoji="0" lang="en-US" altLang="ja-JP"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endParaRPr>
          </a:p>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皮膚の凹みやひきつれなど</a:t>
            </a:r>
          </a:p>
        </p:txBody>
      </p:sp>
      <p:sp>
        <p:nvSpPr>
          <p:cNvPr id="3" name="Google Shape;382;p43">
            <a:extLst>
              <a:ext uri="{FF2B5EF4-FFF2-40B4-BE49-F238E27FC236}">
                <a16:creationId xmlns:a16="http://schemas.microsoft.com/office/drawing/2014/main" id="{88FA9F90-3CBF-7E95-5164-C29D7D0AF40F}"/>
              </a:ext>
            </a:extLst>
          </p:cNvPr>
          <p:cNvSpPr/>
          <p:nvPr/>
        </p:nvSpPr>
        <p:spPr>
          <a:xfrm>
            <a:off x="1085828" y="2365406"/>
            <a:ext cx="3685759" cy="394776"/>
          </a:xfrm>
          <a:prstGeom prst="roundRect">
            <a:avLst>
              <a:gd name="adj" fmla="val 50000"/>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en-US" altLang="ja-JP" sz="1403" b="1" i="0" u="none" strike="noStrike" kern="0" cap="none" spc="0" normalizeH="0" baseline="0" noProof="0">
                <a:ln>
                  <a:noFill/>
                </a:ln>
                <a:solidFill>
                  <a:srgbClr val="FFFF00"/>
                </a:solidFill>
                <a:effectLst/>
                <a:uLnTx/>
                <a:uFillTx/>
                <a:latin typeface="Yu Gothic" panose="020B0400000000000000" pitchFamily="34" charset="-128"/>
                <a:ea typeface="Yu Gothic" panose="020B0400000000000000" pitchFamily="34" charset="-128"/>
                <a:cs typeface="Kosugi"/>
                <a:sym typeface="Kosugi"/>
              </a:rPr>
              <a:t>Point</a:t>
            </a:r>
            <a:r>
              <a:rPr kumimoji="0" lang="ja-JP" altLang="en-US" sz="1403" b="1" i="0" u="none" strike="noStrike" kern="0" cap="none" spc="0" normalizeH="0" baseline="0" noProof="0">
                <a:ln>
                  <a:noFill/>
                </a:ln>
                <a:solidFill>
                  <a:srgbClr val="FFFF00"/>
                </a:solidFill>
                <a:effectLst/>
                <a:uLnTx/>
                <a:uFillTx/>
                <a:latin typeface="Yu Gothic" panose="020B0400000000000000" pitchFamily="34" charset="-128"/>
                <a:ea typeface="Yu Gothic" panose="020B0400000000000000" pitchFamily="34" charset="-128"/>
                <a:cs typeface="Kosugi"/>
                <a:sym typeface="Kosugi"/>
              </a:rPr>
              <a:t>１</a:t>
            </a:r>
            <a:r>
              <a:rPr kumimoji="0" lang="en-US" altLang="ja-JP" sz="1403" b="1" i="0" u="none" strike="noStrike" kern="0" cap="none" spc="0" normalizeH="0" baseline="0" noProof="0">
                <a:ln>
                  <a:noFill/>
                </a:ln>
                <a:solidFill>
                  <a:srgbClr val="FFFF00"/>
                </a:solidFill>
                <a:effectLst/>
                <a:uLnTx/>
                <a:uFillTx/>
                <a:latin typeface="Yu Gothic" panose="020B0400000000000000" pitchFamily="34" charset="-128"/>
                <a:ea typeface="Yu Gothic" panose="020B0400000000000000" pitchFamily="34" charset="-128"/>
                <a:cs typeface="Kosugi"/>
                <a:sym typeface="Kosugi"/>
              </a:rPr>
              <a:t> </a:t>
            </a:r>
            <a:r>
              <a:rPr kumimoji="0" lang="ja-JP" altLang="en-US" sz="1403"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Kosugi"/>
                <a:sym typeface="Kosugi"/>
              </a:rPr>
              <a:t>日頃から自分の乳房の状態を知る</a:t>
            </a:r>
          </a:p>
        </p:txBody>
      </p:sp>
      <p:sp>
        <p:nvSpPr>
          <p:cNvPr id="4" name="Google Shape;382;p43">
            <a:extLst>
              <a:ext uri="{FF2B5EF4-FFF2-40B4-BE49-F238E27FC236}">
                <a16:creationId xmlns:a16="http://schemas.microsoft.com/office/drawing/2014/main" id="{58CB0696-E834-B0B0-CCEE-C9E0CFCDF0AB}"/>
              </a:ext>
            </a:extLst>
          </p:cNvPr>
          <p:cNvSpPr/>
          <p:nvPr/>
        </p:nvSpPr>
        <p:spPr>
          <a:xfrm>
            <a:off x="6224454" y="2363244"/>
            <a:ext cx="3246166" cy="402712"/>
          </a:xfrm>
          <a:prstGeom prst="roundRect">
            <a:avLst>
              <a:gd name="adj" fmla="val 50000"/>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en-US" altLang="ja-JP" sz="1403" b="1" i="0" u="none" strike="noStrike" kern="0" cap="none" spc="0" normalizeH="0" baseline="0" noProof="0">
                <a:ln>
                  <a:noFill/>
                </a:ln>
                <a:solidFill>
                  <a:srgbClr val="FFFF00"/>
                </a:solidFill>
                <a:effectLst/>
                <a:uLnTx/>
                <a:uFillTx/>
                <a:latin typeface="Yu Gothic" panose="020B0400000000000000" pitchFamily="34" charset="-128"/>
                <a:ea typeface="Yu Gothic" panose="020B0400000000000000" pitchFamily="34" charset="-128"/>
                <a:cs typeface="Kosugi"/>
                <a:sym typeface="Kosugi"/>
              </a:rPr>
              <a:t>Point</a:t>
            </a:r>
            <a:r>
              <a:rPr kumimoji="0" lang="ja-JP" altLang="en-US" sz="1403" b="1" i="0" u="none" strike="noStrike" kern="0" cap="none" spc="0" normalizeH="0" baseline="0" noProof="0">
                <a:ln>
                  <a:noFill/>
                </a:ln>
                <a:solidFill>
                  <a:srgbClr val="FFFF00"/>
                </a:solidFill>
                <a:effectLst/>
                <a:uLnTx/>
                <a:uFillTx/>
                <a:latin typeface="Yu Gothic" panose="020B0400000000000000" pitchFamily="34" charset="-128"/>
                <a:ea typeface="Yu Gothic" panose="020B0400000000000000" pitchFamily="34" charset="-128"/>
                <a:cs typeface="Kosugi"/>
                <a:sym typeface="Kosugi"/>
              </a:rPr>
              <a:t>２</a:t>
            </a:r>
            <a:r>
              <a:rPr kumimoji="0" lang="en-US" altLang="ja-JP" sz="1403" b="1" i="0" u="none" strike="noStrike" kern="0" cap="none" spc="0" normalizeH="0" baseline="0" noProof="0">
                <a:ln>
                  <a:noFill/>
                </a:ln>
                <a:solidFill>
                  <a:srgbClr val="FFFF00"/>
                </a:solidFill>
                <a:effectLst/>
                <a:uLnTx/>
                <a:uFillTx/>
                <a:latin typeface="Yu Gothic" panose="020B0400000000000000" pitchFamily="34" charset="-128"/>
                <a:ea typeface="Yu Gothic" panose="020B0400000000000000" pitchFamily="34" charset="-128"/>
                <a:cs typeface="Kosugi"/>
                <a:sym typeface="Kosugi"/>
              </a:rPr>
              <a:t> </a:t>
            </a:r>
            <a:r>
              <a:rPr kumimoji="0" lang="ja-JP" altLang="en-US" sz="1403" b="1"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Kosugi"/>
                <a:sym typeface="Kosugi"/>
              </a:rPr>
              <a:t>乳房の変化に気をつける</a:t>
            </a:r>
          </a:p>
        </p:txBody>
      </p:sp>
      <p:sp>
        <p:nvSpPr>
          <p:cNvPr id="7" name="Google Shape;382;p43">
            <a:extLst>
              <a:ext uri="{FF2B5EF4-FFF2-40B4-BE49-F238E27FC236}">
                <a16:creationId xmlns:a16="http://schemas.microsoft.com/office/drawing/2014/main" id="{67FBE5DF-C55D-DC2A-ED52-B6B3A973EE8E}"/>
              </a:ext>
            </a:extLst>
          </p:cNvPr>
          <p:cNvSpPr/>
          <p:nvPr/>
        </p:nvSpPr>
        <p:spPr>
          <a:xfrm>
            <a:off x="932558" y="4285062"/>
            <a:ext cx="3992298" cy="389120"/>
          </a:xfrm>
          <a:prstGeom prst="roundRect">
            <a:avLst>
              <a:gd name="adj" fmla="val 50000"/>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en-US" altLang="ja-JP" sz="1403" b="1" i="0" u="none" strike="noStrike" kern="0" cap="none" spc="0" normalizeH="0" baseline="0" noProof="0">
                <a:ln>
                  <a:noFill/>
                </a:ln>
                <a:solidFill>
                  <a:srgbClr val="FFFF00"/>
                </a:solidFill>
                <a:effectLst/>
                <a:uLnTx/>
                <a:uFillTx/>
                <a:latin typeface="Yu Gothic"/>
                <a:ea typeface="Yu Gothic"/>
                <a:cs typeface="Kosugi"/>
                <a:sym typeface="Kosugi"/>
              </a:rPr>
              <a:t>Point</a:t>
            </a:r>
            <a:r>
              <a:rPr kumimoji="0" lang="ja-JP" altLang="en-US" sz="1403" b="1" i="0" u="none" strike="noStrike" kern="0" cap="none" spc="0" normalizeH="0" baseline="0" noProof="0">
                <a:ln>
                  <a:noFill/>
                </a:ln>
                <a:solidFill>
                  <a:srgbClr val="FFFF00"/>
                </a:solidFill>
                <a:effectLst/>
                <a:uLnTx/>
                <a:uFillTx/>
                <a:latin typeface="Yu Gothic"/>
                <a:ea typeface="Yu Gothic"/>
                <a:cs typeface="Kosugi"/>
                <a:sym typeface="Kosugi"/>
              </a:rPr>
              <a:t>３</a:t>
            </a:r>
            <a:r>
              <a:rPr kumimoji="0" lang="en-US" altLang="ja-JP" sz="1403" b="1" i="0" u="none" strike="noStrike" kern="0" cap="none" spc="0" normalizeH="0" baseline="0" noProof="0">
                <a:ln>
                  <a:noFill/>
                </a:ln>
                <a:solidFill>
                  <a:srgbClr val="FFFF00"/>
                </a:solidFill>
                <a:effectLst/>
                <a:uLnTx/>
                <a:uFillTx/>
                <a:latin typeface="Yu Gothic"/>
                <a:ea typeface="Yu Gothic"/>
                <a:cs typeface="Kosugi"/>
                <a:sym typeface="Kosugi"/>
              </a:rPr>
              <a:t> </a:t>
            </a:r>
            <a:r>
              <a:rPr kumimoji="0" lang="ja-JP" altLang="en-US" sz="1403" b="1" i="0" u="none" strike="noStrike" kern="0" cap="none" spc="0" normalizeH="0" baseline="0" noProof="0">
                <a:ln>
                  <a:noFill/>
                </a:ln>
                <a:solidFill>
                  <a:srgbClr val="FFFFFF"/>
                </a:solidFill>
                <a:effectLst/>
                <a:uLnTx/>
                <a:uFillTx/>
                <a:latin typeface="Yu Gothic"/>
                <a:ea typeface="Yu Gothic"/>
                <a:cs typeface="Kosugi"/>
                <a:sym typeface="Kosugi"/>
              </a:rPr>
              <a:t>変化に気づいたらすぐ医師に相談する</a:t>
            </a:r>
          </a:p>
        </p:txBody>
      </p:sp>
      <p:sp>
        <p:nvSpPr>
          <p:cNvPr id="11" name="Google Shape;382;p43">
            <a:extLst>
              <a:ext uri="{FF2B5EF4-FFF2-40B4-BE49-F238E27FC236}">
                <a16:creationId xmlns:a16="http://schemas.microsoft.com/office/drawing/2014/main" id="{BB67BDB4-098A-8CCC-CAA2-9F9C5AF862E1}"/>
              </a:ext>
            </a:extLst>
          </p:cNvPr>
          <p:cNvSpPr/>
          <p:nvPr/>
        </p:nvSpPr>
        <p:spPr>
          <a:xfrm>
            <a:off x="5851389" y="4290444"/>
            <a:ext cx="3992298" cy="389120"/>
          </a:xfrm>
          <a:prstGeom prst="roundRect">
            <a:avLst>
              <a:gd name="adj" fmla="val 50000"/>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en-US" altLang="ja-JP" sz="1403" b="1" i="0" u="none" strike="noStrike" kern="0" cap="none" spc="0" normalizeH="0" baseline="0" noProof="0">
                <a:ln>
                  <a:noFill/>
                </a:ln>
                <a:solidFill>
                  <a:srgbClr val="FFFF00"/>
                </a:solidFill>
                <a:effectLst/>
                <a:uLnTx/>
                <a:uFillTx/>
                <a:latin typeface="Yu Gothic"/>
                <a:ea typeface="Yu Gothic"/>
                <a:cs typeface="Kosugi"/>
                <a:sym typeface="Kosugi"/>
              </a:rPr>
              <a:t>Point</a:t>
            </a:r>
            <a:r>
              <a:rPr kumimoji="0" lang="ja-JP" altLang="en-US" sz="1403" b="1" i="0" u="none" strike="noStrike" kern="0" cap="none" spc="0" normalizeH="0" baseline="0" noProof="0">
                <a:ln>
                  <a:noFill/>
                </a:ln>
                <a:solidFill>
                  <a:srgbClr val="FFFF00"/>
                </a:solidFill>
                <a:effectLst/>
                <a:uLnTx/>
                <a:uFillTx/>
                <a:latin typeface="Yu Gothic"/>
                <a:ea typeface="Yu Gothic"/>
                <a:cs typeface="Kosugi"/>
                <a:sym typeface="Kosugi"/>
              </a:rPr>
              <a:t>４</a:t>
            </a:r>
            <a:r>
              <a:rPr kumimoji="0" lang="en-US" altLang="ja-JP" sz="1403" b="1" i="0" u="none" strike="noStrike" kern="0" cap="none" spc="0" normalizeH="0" baseline="0" noProof="0">
                <a:ln>
                  <a:noFill/>
                </a:ln>
                <a:solidFill>
                  <a:srgbClr val="FFFF00"/>
                </a:solidFill>
                <a:effectLst/>
                <a:uLnTx/>
                <a:uFillTx/>
                <a:latin typeface="Yu Gothic"/>
                <a:ea typeface="Yu Gothic"/>
                <a:cs typeface="Kosugi"/>
                <a:sym typeface="Kosugi"/>
              </a:rPr>
              <a:t> </a:t>
            </a:r>
            <a:r>
              <a:rPr kumimoji="0" lang="en-US" altLang="ja-JP" sz="1403" b="1" i="0" u="none" strike="noStrike" kern="0" cap="none" spc="0" normalizeH="0" baseline="0" noProof="0">
                <a:ln>
                  <a:noFill/>
                </a:ln>
                <a:solidFill>
                  <a:srgbClr val="FFFFFF"/>
                </a:solidFill>
                <a:effectLst/>
                <a:uLnTx/>
                <a:uFillTx/>
                <a:latin typeface="Yu Gothic"/>
                <a:ea typeface="Yu Gothic"/>
                <a:cs typeface="Kosugi"/>
                <a:sym typeface="Kosugi"/>
              </a:rPr>
              <a:t>40</a:t>
            </a:r>
            <a:r>
              <a:rPr kumimoji="0" lang="ja-JP" altLang="en-US" sz="1403" b="1" i="0" u="none" strike="noStrike" kern="0" cap="none" spc="0" normalizeH="0" baseline="0" noProof="0">
                <a:ln>
                  <a:noFill/>
                </a:ln>
                <a:solidFill>
                  <a:srgbClr val="FFFFFF"/>
                </a:solidFill>
                <a:effectLst/>
                <a:uLnTx/>
                <a:uFillTx/>
                <a:latin typeface="Yu Gothic"/>
                <a:ea typeface="Yu Gothic"/>
                <a:cs typeface="Kosugi"/>
                <a:sym typeface="Kosugi"/>
              </a:rPr>
              <a:t>歳になったら２年に１度乳がん検診</a:t>
            </a:r>
          </a:p>
        </p:txBody>
      </p:sp>
      <p:sp>
        <p:nvSpPr>
          <p:cNvPr id="13" name="テキスト ボックス 12">
            <a:extLst>
              <a:ext uri="{FF2B5EF4-FFF2-40B4-BE49-F238E27FC236}">
                <a16:creationId xmlns:a16="http://schemas.microsoft.com/office/drawing/2014/main" id="{1D6F06EA-CDCF-E268-474B-2A85A7A5E1BC}"/>
              </a:ext>
            </a:extLst>
          </p:cNvPr>
          <p:cNvSpPr txBox="1"/>
          <p:nvPr/>
        </p:nvSpPr>
        <p:spPr>
          <a:xfrm>
            <a:off x="5134439" y="5328008"/>
            <a:ext cx="5345906" cy="417415"/>
          </a:xfrm>
          <a:prstGeom prst="rect">
            <a:avLst/>
          </a:prstGeom>
          <a:noFill/>
        </p:spPr>
        <p:txBody>
          <a:bodyPr wrap="square" lIns="53459" tIns="26730" rIns="53459" bIns="26730" anchor="t">
            <a:spAutoFit/>
          </a:bodyPr>
          <a:lstStyle/>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en-US" altLang="ja-JP" sz="1052"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40</a:t>
            </a:r>
            <a:r>
              <a:rPr kumimoji="0" lang="ja-JP" altLang="en-US" sz="1052"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歳未満の方は </a:t>
            </a:r>
            <a:r>
              <a:rPr kumimoji="0" lang="en" altLang="ja-JP" sz="1052"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Point</a:t>
            </a:r>
            <a:r>
              <a:rPr kumimoji="0" lang="ja-JP" altLang="en-US" sz="1052"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１</a:t>
            </a:r>
            <a:r>
              <a:rPr kumimoji="0" lang="en" altLang="ja-JP" sz="1052"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a:t>
            </a:r>
            <a:r>
              <a:rPr kumimoji="0" lang="ja-JP" altLang="en-US" sz="1052"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３を実践し、</a:t>
            </a:r>
          </a:p>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052"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変化に気付いたらすぐに医療機関を受診。</a:t>
            </a:r>
          </a:p>
        </p:txBody>
      </p:sp>
      <p:sp>
        <p:nvSpPr>
          <p:cNvPr id="10" name="テキスト ボックス 15">
            <a:extLst>
              <a:ext uri="{FF2B5EF4-FFF2-40B4-BE49-F238E27FC236}">
                <a16:creationId xmlns:a16="http://schemas.microsoft.com/office/drawing/2014/main" id="{B46C74AB-4C9F-3DA8-97CA-35303EAABF64}"/>
              </a:ext>
            </a:extLst>
          </p:cNvPr>
          <p:cNvSpPr txBox="1"/>
          <p:nvPr/>
        </p:nvSpPr>
        <p:spPr>
          <a:xfrm>
            <a:off x="374634" y="1530899"/>
            <a:ext cx="9870192" cy="538923"/>
          </a:xfrm>
          <a:prstGeom prst="rect">
            <a:avLst/>
          </a:prstGeom>
          <a:noFill/>
        </p:spPr>
        <p:txBody>
          <a:bodyPr wrap="square" lIns="53459" tIns="26730" rIns="53459" bIns="26730" anchor="t">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2338"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ブレスト・アウェアネス​​　４つのポイント</a:t>
            </a:r>
          </a:p>
        </p:txBody>
      </p:sp>
      <p:sp>
        <p:nvSpPr>
          <p:cNvPr id="8" name="テキスト ボックス 7">
            <a:extLst>
              <a:ext uri="{FF2B5EF4-FFF2-40B4-BE49-F238E27FC236}">
                <a16:creationId xmlns:a16="http://schemas.microsoft.com/office/drawing/2014/main" id="{EEFE649E-622D-E3F7-99CB-F2003A0B3855}"/>
              </a:ext>
            </a:extLst>
          </p:cNvPr>
          <p:cNvSpPr txBox="1"/>
          <p:nvPr/>
        </p:nvSpPr>
        <p:spPr>
          <a:xfrm>
            <a:off x="663880" y="6329514"/>
            <a:ext cx="6258714" cy="197868"/>
          </a:xfrm>
          <a:prstGeom prst="rect">
            <a:avLst/>
          </a:prstGeom>
          <a:noFill/>
        </p:spPr>
        <p:txBody>
          <a:bodyPr wrap="square" lIns="53459" tIns="26730" rIns="53459" bIns="2673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935" b="1" i="0" u="none" strike="noStrike" kern="0" cap="none" spc="0" normalizeH="0" baseline="0" noProof="0">
                <a:ln>
                  <a:noFill/>
                </a:ln>
                <a:solidFill>
                  <a:srgbClr val="7F7F7F"/>
                </a:solidFill>
                <a:effectLst/>
                <a:uLnTx/>
                <a:uFillTx/>
                <a:latin typeface="Yu Gothic"/>
                <a:ea typeface="Yu Gothic"/>
                <a:cs typeface="Arial"/>
                <a:sym typeface="Arial"/>
              </a:rPr>
              <a:t>出典：日本乳がん学会「ブレスト・アウェアネス」もとに作成</a:t>
            </a:r>
          </a:p>
        </p:txBody>
      </p:sp>
      <p:pic>
        <p:nvPicPr>
          <p:cNvPr id="5" name="図 4">
            <a:extLst>
              <a:ext uri="{FF2B5EF4-FFF2-40B4-BE49-F238E27FC236}">
                <a16:creationId xmlns:a16="http://schemas.microsoft.com/office/drawing/2014/main" id="{0D1273A0-9727-011B-A033-8AF9A505F427}"/>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3988347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CFE2A25B-2E08-EA9A-0244-09C51B67F555}"/>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F4DCA21D-D22D-F28D-BC56-00B206124559}"/>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a:ea typeface="Yu Gothic"/>
                <a:cs typeface="Arial"/>
                <a:sym typeface="Arial"/>
              </a:rPr>
              <a:t>　妊娠前に検討するワクチン接種</a:t>
            </a:r>
          </a:p>
        </p:txBody>
      </p:sp>
      <p:sp>
        <p:nvSpPr>
          <p:cNvPr id="20" name="Google Shape;382;p43">
            <a:extLst>
              <a:ext uri="{FF2B5EF4-FFF2-40B4-BE49-F238E27FC236}">
                <a16:creationId xmlns:a16="http://schemas.microsoft.com/office/drawing/2014/main" id="{9147A1F3-AB23-D62C-194C-F92F1F83ED7F}"/>
              </a:ext>
            </a:extLst>
          </p:cNvPr>
          <p:cNvSpPr/>
          <p:nvPr/>
        </p:nvSpPr>
        <p:spPr>
          <a:xfrm>
            <a:off x="778438" y="3191241"/>
            <a:ext cx="5167709" cy="2702340"/>
          </a:xfrm>
          <a:prstGeom prst="roundRect">
            <a:avLst>
              <a:gd name="adj" fmla="val 3445"/>
            </a:avLst>
          </a:prstGeom>
          <a:solidFill>
            <a:srgbClr val="5DC2D0">
              <a:alpha val="14792"/>
            </a:srgbClr>
          </a:solidFill>
          <a:ln>
            <a:noFill/>
          </a:ln>
        </p:spPr>
        <p:txBody>
          <a:bodyPr spcFirstLastPara="1" wrap="square" lIns="53450" tIns="126281" rIns="53450" bIns="53450" anchor="t"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000000">
                    <a:lumMod val="75000"/>
                    <a:lumOff val="25000"/>
                  </a:srgbClr>
                </a:solidFill>
                <a:effectLst/>
                <a:uLnTx/>
                <a:uFillTx/>
                <a:latin typeface="Yu Gothic"/>
                <a:ea typeface="Yu Gothic"/>
                <a:cs typeface="Kosugi"/>
                <a:sym typeface="Kosugi"/>
              </a:rPr>
              <a:t>妊娠前</a:t>
            </a:r>
          </a:p>
        </p:txBody>
      </p:sp>
      <p:sp>
        <p:nvSpPr>
          <p:cNvPr id="3" name="Google Shape;382;p43">
            <a:extLst>
              <a:ext uri="{FF2B5EF4-FFF2-40B4-BE49-F238E27FC236}">
                <a16:creationId xmlns:a16="http://schemas.microsoft.com/office/drawing/2014/main" id="{417BC03D-F6F7-E06F-43BD-4CCE899268C2}"/>
              </a:ext>
            </a:extLst>
          </p:cNvPr>
          <p:cNvSpPr/>
          <p:nvPr/>
        </p:nvSpPr>
        <p:spPr>
          <a:xfrm>
            <a:off x="1152493" y="3890913"/>
            <a:ext cx="2067685" cy="672113"/>
          </a:xfrm>
          <a:prstGeom prst="roundRect">
            <a:avLst>
              <a:gd name="adj" fmla="val 18087"/>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FFFFFF"/>
                </a:solidFill>
                <a:effectLst/>
                <a:uLnTx/>
                <a:uFillTx/>
                <a:latin typeface="Yu Gothic"/>
                <a:ea typeface="Yu Gothic"/>
                <a:cs typeface="Kosugi"/>
                <a:sym typeface="Kosugi"/>
              </a:rPr>
              <a:t>風しん</a:t>
            </a:r>
          </a:p>
        </p:txBody>
      </p:sp>
      <p:sp>
        <p:nvSpPr>
          <p:cNvPr id="6" name="Google Shape;382;p43">
            <a:extLst>
              <a:ext uri="{FF2B5EF4-FFF2-40B4-BE49-F238E27FC236}">
                <a16:creationId xmlns:a16="http://schemas.microsoft.com/office/drawing/2014/main" id="{9BED4024-51EF-C49B-320E-683266501412}"/>
              </a:ext>
            </a:extLst>
          </p:cNvPr>
          <p:cNvSpPr/>
          <p:nvPr/>
        </p:nvSpPr>
        <p:spPr>
          <a:xfrm>
            <a:off x="3456419" y="3890913"/>
            <a:ext cx="2067685" cy="672113"/>
          </a:xfrm>
          <a:prstGeom prst="roundRect">
            <a:avLst>
              <a:gd name="adj" fmla="val 18087"/>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FFFFFF"/>
                </a:solidFill>
                <a:effectLst/>
                <a:uLnTx/>
                <a:uFillTx/>
                <a:latin typeface="Yu Gothic"/>
                <a:ea typeface="Yu Gothic"/>
                <a:cs typeface="Kosugi"/>
                <a:sym typeface="Kosugi"/>
              </a:rPr>
              <a:t>麻しん</a:t>
            </a:r>
          </a:p>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169" b="1" i="0" u="none" strike="noStrike" kern="0" cap="none" spc="0" normalizeH="0" baseline="0" noProof="0">
                <a:ln>
                  <a:noFill/>
                </a:ln>
                <a:solidFill>
                  <a:srgbClr val="FFFFFF"/>
                </a:solidFill>
                <a:effectLst/>
                <a:uLnTx/>
                <a:uFillTx/>
                <a:latin typeface="Yu Gothic"/>
                <a:ea typeface="Yu Gothic"/>
                <a:cs typeface="Kosugi"/>
                <a:sym typeface="Kosugi"/>
              </a:rPr>
              <a:t>（はしか）</a:t>
            </a:r>
          </a:p>
        </p:txBody>
      </p:sp>
      <p:sp>
        <p:nvSpPr>
          <p:cNvPr id="7" name="Google Shape;382;p43">
            <a:extLst>
              <a:ext uri="{FF2B5EF4-FFF2-40B4-BE49-F238E27FC236}">
                <a16:creationId xmlns:a16="http://schemas.microsoft.com/office/drawing/2014/main" id="{04F32E1E-5AFE-DE5F-4C6C-B3468A6C9805}"/>
              </a:ext>
            </a:extLst>
          </p:cNvPr>
          <p:cNvSpPr/>
          <p:nvPr/>
        </p:nvSpPr>
        <p:spPr>
          <a:xfrm>
            <a:off x="1152493" y="4806452"/>
            <a:ext cx="2067685" cy="672113"/>
          </a:xfrm>
          <a:prstGeom prst="roundRect">
            <a:avLst>
              <a:gd name="adj" fmla="val 18087"/>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FFFFFF"/>
                </a:solidFill>
                <a:effectLst/>
                <a:uLnTx/>
                <a:uFillTx/>
                <a:latin typeface="Yu Gothic"/>
                <a:ea typeface="Yu Gothic"/>
                <a:cs typeface="Kosugi"/>
                <a:sym typeface="Kosugi"/>
              </a:rPr>
              <a:t>水痘</a:t>
            </a:r>
          </a:p>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169" b="1" i="0" u="none" strike="noStrike" kern="0" cap="none" spc="0" normalizeH="0" baseline="0" noProof="0">
                <a:ln>
                  <a:noFill/>
                </a:ln>
                <a:solidFill>
                  <a:srgbClr val="FFFFFF"/>
                </a:solidFill>
                <a:effectLst/>
                <a:uLnTx/>
                <a:uFillTx/>
                <a:latin typeface="Yu Gothic"/>
                <a:ea typeface="Yu Gothic"/>
                <a:cs typeface="Kosugi"/>
                <a:sym typeface="Kosugi"/>
              </a:rPr>
              <a:t>（みずぼうそう）</a:t>
            </a:r>
          </a:p>
        </p:txBody>
      </p:sp>
      <p:sp>
        <p:nvSpPr>
          <p:cNvPr id="12" name="Google Shape;382;p43">
            <a:extLst>
              <a:ext uri="{FF2B5EF4-FFF2-40B4-BE49-F238E27FC236}">
                <a16:creationId xmlns:a16="http://schemas.microsoft.com/office/drawing/2014/main" id="{B8088894-275B-401B-A92F-9E14C9F2C199}"/>
              </a:ext>
            </a:extLst>
          </p:cNvPr>
          <p:cNvSpPr/>
          <p:nvPr/>
        </p:nvSpPr>
        <p:spPr>
          <a:xfrm>
            <a:off x="3456419" y="4820889"/>
            <a:ext cx="2067685" cy="672113"/>
          </a:xfrm>
          <a:prstGeom prst="roundRect">
            <a:avLst>
              <a:gd name="adj" fmla="val 18087"/>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FFFFFF"/>
                </a:solidFill>
                <a:effectLst/>
                <a:uLnTx/>
                <a:uFillTx/>
                <a:latin typeface="Yu Gothic Medium"/>
                <a:ea typeface="Yu Gothic Medium"/>
                <a:cs typeface="Arial"/>
                <a:sym typeface="Kosugi"/>
              </a:rPr>
              <a:t>流行性耳下腺炎</a:t>
            </a:r>
            <a:endParaRPr kumimoji="0" lang="en-US" sz="818" b="1" i="0" u="none" strike="noStrike" kern="0" cap="none" spc="0" normalizeH="0" baseline="0" noProof="0">
              <a:ln>
                <a:noFill/>
              </a:ln>
              <a:solidFill>
                <a:srgbClr val="FFFFFF"/>
              </a:solidFill>
              <a:effectLst/>
              <a:uLnTx/>
              <a:uFillTx/>
              <a:latin typeface="Yu Gothic Medium"/>
              <a:ea typeface="Yu Gothic Medium"/>
              <a:cs typeface="Arial"/>
              <a:sym typeface="Arial"/>
            </a:endParaRPr>
          </a:p>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169" b="1" i="0" u="none" strike="noStrike" kern="0" cap="none" spc="0" normalizeH="0" baseline="0" noProof="0">
                <a:ln>
                  <a:noFill/>
                </a:ln>
                <a:solidFill>
                  <a:srgbClr val="FFFFFF"/>
                </a:solidFill>
                <a:effectLst/>
                <a:uLnTx/>
                <a:uFillTx/>
                <a:latin typeface="Yu Gothic"/>
                <a:ea typeface="Yu Gothic"/>
                <a:cs typeface="Kosugi"/>
                <a:sym typeface="Kosugi"/>
              </a:rPr>
              <a:t>（おたふくかぜ）</a:t>
            </a:r>
          </a:p>
        </p:txBody>
      </p:sp>
      <p:sp>
        <p:nvSpPr>
          <p:cNvPr id="13" name="テキスト ボックス 12">
            <a:extLst>
              <a:ext uri="{FF2B5EF4-FFF2-40B4-BE49-F238E27FC236}">
                <a16:creationId xmlns:a16="http://schemas.microsoft.com/office/drawing/2014/main" id="{07825467-2C49-057A-8FE2-90EC636C5563}"/>
              </a:ext>
            </a:extLst>
          </p:cNvPr>
          <p:cNvSpPr txBox="1"/>
          <p:nvPr/>
        </p:nvSpPr>
        <p:spPr>
          <a:xfrm>
            <a:off x="644677" y="1843080"/>
            <a:ext cx="9508300" cy="976479"/>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2105" b="1" i="0" u="none" strike="noStrike" kern="0" cap="none" spc="0" normalizeH="0" baseline="0" noProof="0">
                <a:ln>
                  <a:noFill/>
                </a:ln>
                <a:solidFill>
                  <a:srgbClr val="000000">
                    <a:lumMod val="75000"/>
                    <a:lumOff val="25000"/>
                  </a:srgbClr>
                </a:solidFill>
                <a:effectLst/>
                <a:uLnTx/>
                <a:uFillTx/>
                <a:latin typeface="Arial"/>
                <a:ea typeface="Yu Gothic"/>
                <a:cs typeface="Arial"/>
                <a:sym typeface="Arial"/>
              </a:rPr>
              <a:t>妊娠中の母体や胎児の健康を守るため、妊娠前に必要な検査を行い、</a:t>
            </a:r>
            <a:endParaRPr kumimoji="0" lang="en-US" sz="818" b="1" i="0" u="none" strike="noStrike" kern="0" cap="none" spc="0" normalizeH="0" baseline="0" noProof="0">
              <a:ln>
                <a:noFill/>
              </a:ln>
              <a:solidFill>
                <a:srgbClr val="000000">
                  <a:lumMod val="75000"/>
                  <a:lumOff val="25000"/>
                </a:srgbClr>
              </a:solidFill>
              <a:effectLst/>
              <a:uLnTx/>
              <a:uFillTx/>
              <a:latin typeface="Arial"/>
              <a:ea typeface="Yu Gothic"/>
              <a:cs typeface="Arial"/>
              <a:sym typeface="Arial"/>
            </a:endParaRPr>
          </a:p>
          <a:p>
            <a:pPr marL="0" marR="0" lvl="0" indent="0" algn="ctr"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2105" b="1" i="0" u="none" strike="noStrike" kern="0" cap="none" spc="0" normalizeH="0" baseline="0" noProof="0">
                <a:ln>
                  <a:noFill/>
                </a:ln>
                <a:solidFill>
                  <a:srgbClr val="000000">
                    <a:lumMod val="75000"/>
                    <a:lumOff val="25000"/>
                  </a:srgbClr>
                </a:solidFill>
                <a:effectLst/>
                <a:uLnTx/>
                <a:uFillTx/>
                <a:latin typeface="Arial"/>
                <a:ea typeface="Yu Gothic"/>
                <a:cs typeface="Arial"/>
                <a:sym typeface="Arial"/>
              </a:rPr>
              <a:t>ワクチン接種を受けることも検討ください</a:t>
            </a:r>
            <a:r>
              <a:rPr kumimoji="0" lang="ja-JP" altLang="en-US" sz="2105"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a:t>
            </a:r>
            <a:endParaRPr kumimoji="0" lang="en-US" sz="818" b="1" i="0" u="none" strike="noStrike" kern="0" cap="none" spc="0" normalizeH="0" baseline="0" noProof="0">
              <a:ln>
                <a:noFill/>
              </a:ln>
              <a:solidFill>
                <a:srgbClr val="000000">
                  <a:lumMod val="75000"/>
                  <a:lumOff val="25000"/>
                </a:srgbClr>
              </a:solidFill>
              <a:effectLst/>
              <a:uLnTx/>
              <a:uFillTx/>
              <a:latin typeface="Arial"/>
              <a:ea typeface="+mn-ea"/>
              <a:cs typeface="Arial"/>
              <a:sym typeface="Arial"/>
            </a:endParaRPr>
          </a:p>
        </p:txBody>
      </p:sp>
      <p:sp>
        <p:nvSpPr>
          <p:cNvPr id="4" name="Google Shape;382;p43">
            <a:extLst>
              <a:ext uri="{FF2B5EF4-FFF2-40B4-BE49-F238E27FC236}">
                <a16:creationId xmlns:a16="http://schemas.microsoft.com/office/drawing/2014/main" id="{15322688-58EE-E527-FE9A-08B50CA88BCF}"/>
              </a:ext>
            </a:extLst>
          </p:cNvPr>
          <p:cNvSpPr/>
          <p:nvPr/>
        </p:nvSpPr>
        <p:spPr>
          <a:xfrm>
            <a:off x="6182388" y="3191241"/>
            <a:ext cx="3544152" cy="2702340"/>
          </a:xfrm>
          <a:prstGeom prst="roundRect">
            <a:avLst>
              <a:gd name="adj" fmla="val 3445"/>
            </a:avLst>
          </a:prstGeom>
          <a:solidFill>
            <a:srgbClr val="FA9F14">
              <a:alpha val="14792"/>
            </a:srgbClr>
          </a:solidFill>
          <a:ln>
            <a:noFill/>
          </a:ln>
        </p:spPr>
        <p:txBody>
          <a:bodyPr spcFirstLastPara="1" wrap="square" lIns="53450" tIns="126281" rIns="53450" bIns="53450" anchor="t"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000000">
                    <a:lumMod val="75000"/>
                    <a:lumOff val="25000"/>
                  </a:srgbClr>
                </a:solidFill>
                <a:effectLst/>
                <a:uLnTx/>
                <a:uFillTx/>
                <a:latin typeface="Yu Gothic"/>
                <a:ea typeface="Yu Gothic"/>
                <a:cs typeface="Kosugi"/>
                <a:sym typeface="Kosugi"/>
              </a:rPr>
              <a:t>妊娠中でも可</a:t>
            </a:r>
          </a:p>
        </p:txBody>
      </p:sp>
      <p:sp>
        <p:nvSpPr>
          <p:cNvPr id="9" name="Google Shape;382;p43">
            <a:extLst>
              <a:ext uri="{FF2B5EF4-FFF2-40B4-BE49-F238E27FC236}">
                <a16:creationId xmlns:a16="http://schemas.microsoft.com/office/drawing/2014/main" id="{E3F60BA7-B725-2627-3FE0-69F823C03539}"/>
              </a:ext>
            </a:extLst>
          </p:cNvPr>
          <p:cNvSpPr/>
          <p:nvPr/>
        </p:nvSpPr>
        <p:spPr>
          <a:xfrm>
            <a:off x="6811103" y="3890913"/>
            <a:ext cx="2341704" cy="672113"/>
          </a:xfrm>
          <a:prstGeom prst="roundRect">
            <a:avLst>
              <a:gd name="adj" fmla="val 18087"/>
            </a:avLst>
          </a:prstGeom>
          <a:solidFill>
            <a:srgbClr val="FA9F14"/>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FFFFFF"/>
                </a:solidFill>
                <a:effectLst/>
                <a:uLnTx/>
                <a:uFillTx/>
                <a:latin typeface="Yu Gothic"/>
                <a:ea typeface="Yu Gothic"/>
                <a:cs typeface="Kosugi"/>
                <a:sym typeface="Kosugi"/>
              </a:rPr>
              <a:t>インフルエンザ</a:t>
            </a:r>
            <a:endParaRPr kumimoji="0" lang="en-US" sz="1637"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ctr" defTabSz="534558" rtl="0" eaLnBrk="1" fontAlgn="auto" latinLnBrk="0" hangingPunct="1">
              <a:lnSpc>
                <a:spcPct val="114999"/>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FFFFFF"/>
                </a:solidFill>
                <a:effectLst/>
                <a:uLnTx/>
                <a:uFillTx/>
                <a:latin typeface="Yu Gothic"/>
                <a:ea typeface="Yu Gothic"/>
                <a:cs typeface="Kosugi"/>
                <a:sym typeface="Kosugi"/>
              </a:rPr>
              <a:t>ウイルス</a:t>
            </a:r>
            <a:endParaRPr kumimoji="0" lang="ja-JP" altLang="en-US" sz="1637" b="0" i="0" u="none" strike="noStrike" kern="0" cap="none" spc="0" normalizeH="0" baseline="0" noProof="0">
              <a:ln>
                <a:noFill/>
              </a:ln>
              <a:solidFill>
                <a:srgbClr val="FFFFFF"/>
              </a:solidFill>
              <a:effectLst/>
              <a:uLnTx/>
              <a:uFillTx/>
              <a:latin typeface="Arial"/>
              <a:ea typeface="游ゴシック" panose="020B0400000000000000" pitchFamily="50" charset="-128"/>
              <a:cs typeface="Arial"/>
              <a:sym typeface="Arial"/>
            </a:endParaRPr>
          </a:p>
        </p:txBody>
      </p:sp>
      <p:sp>
        <p:nvSpPr>
          <p:cNvPr id="11" name="Google Shape;382;p43">
            <a:extLst>
              <a:ext uri="{FF2B5EF4-FFF2-40B4-BE49-F238E27FC236}">
                <a16:creationId xmlns:a16="http://schemas.microsoft.com/office/drawing/2014/main" id="{AB031F7E-84D7-9162-EA60-C1CDB5DC8452}"/>
              </a:ext>
            </a:extLst>
          </p:cNvPr>
          <p:cNvSpPr/>
          <p:nvPr/>
        </p:nvSpPr>
        <p:spPr>
          <a:xfrm>
            <a:off x="6811103" y="4820889"/>
            <a:ext cx="2341704" cy="672113"/>
          </a:xfrm>
          <a:prstGeom prst="roundRect">
            <a:avLst>
              <a:gd name="adj" fmla="val 18087"/>
            </a:avLst>
          </a:prstGeom>
          <a:solidFill>
            <a:srgbClr val="FA9F14"/>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FFFFFF"/>
                </a:solidFill>
                <a:effectLst/>
                <a:uLnTx/>
                <a:uFillTx/>
                <a:latin typeface="Yu Gothic"/>
                <a:ea typeface="Yu Gothic"/>
                <a:cs typeface="Kosugi"/>
                <a:sym typeface="Kosugi"/>
              </a:rPr>
              <a:t>新型コロナ</a:t>
            </a:r>
          </a:p>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FFFFFF"/>
                </a:solidFill>
                <a:effectLst/>
                <a:uLnTx/>
                <a:uFillTx/>
                <a:latin typeface="Yu Gothic"/>
                <a:ea typeface="Yu Gothic"/>
                <a:cs typeface="Kosugi"/>
                <a:sym typeface="Kosugi"/>
              </a:rPr>
              <a:t>ウイルス</a:t>
            </a:r>
          </a:p>
        </p:txBody>
      </p:sp>
      <p:sp>
        <p:nvSpPr>
          <p:cNvPr id="10" name="テキスト ボックス 3">
            <a:extLst>
              <a:ext uri="{FF2B5EF4-FFF2-40B4-BE49-F238E27FC236}">
                <a16:creationId xmlns:a16="http://schemas.microsoft.com/office/drawing/2014/main" id="{4B7575C9-75FA-AEE5-978B-C4043366A4C1}"/>
              </a:ext>
            </a:extLst>
          </p:cNvPr>
          <p:cNvSpPr txBox="1"/>
          <p:nvPr/>
        </p:nvSpPr>
        <p:spPr>
          <a:xfrm>
            <a:off x="778438" y="6395385"/>
            <a:ext cx="10263390" cy="197868"/>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出典：日本産科婦人科学会　日本産婦人科医会  産婦人科　診療ガイドラインー産科編2023</a:t>
            </a:r>
            <a:endParaRPr kumimoji="0"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endParaRPr>
          </a:p>
        </p:txBody>
      </p:sp>
      <p:pic>
        <p:nvPicPr>
          <p:cNvPr id="2" name="図 1">
            <a:extLst>
              <a:ext uri="{FF2B5EF4-FFF2-40B4-BE49-F238E27FC236}">
                <a16:creationId xmlns:a16="http://schemas.microsoft.com/office/drawing/2014/main" id="{6868D522-0D23-81D3-E854-C447037F3DD5}"/>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1031549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F71286AD-BB8A-9DC9-8B65-11FBA91087B2}"/>
            </a:ext>
          </a:extLst>
        </p:cNvPr>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C7A068FE-3934-1257-E079-CC12D591D83B}"/>
              </a:ext>
            </a:extLst>
          </p:cNvPr>
          <p:cNvSpPr/>
          <p:nvPr/>
        </p:nvSpPr>
        <p:spPr>
          <a:xfrm>
            <a:off x="582448" y="1710646"/>
            <a:ext cx="1339203" cy="4350453"/>
          </a:xfrm>
          <a:prstGeom prst="rect">
            <a:avLst/>
          </a:prstGeom>
          <a:solidFill>
            <a:schemeClr val="accent1">
              <a:alpha val="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4" name="Google Shape;382;p43">
            <a:extLst>
              <a:ext uri="{FF2B5EF4-FFF2-40B4-BE49-F238E27FC236}">
                <a16:creationId xmlns:a16="http://schemas.microsoft.com/office/drawing/2014/main" id="{572B244A-CD02-6C76-E312-00E7ECE8851C}"/>
              </a:ext>
            </a:extLst>
          </p:cNvPr>
          <p:cNvSpPr/>
          <p:nvPr/>
        </p:nvSpPr>
        <p:spPr>
          <a:xfrm>
            <a:off x="355172" y="2301748"/>
            <a:ext cx="1793788" cy="678995"/>
          </a:xfrm>
          <a:prstGeom prst="roundRect">
            <a:avLst>
              <a:gd name="adj" fmla="val 0"/>
            </a:avLst>
          </a:prstGeom>
          <a:noFill/>
          <a:ln>
            <a:noFill/>
          </a:ln>
        </p:spPr>
        <p:txBody>
          <a:bodyPr spcFirstLastPara="1" wrap="square" lIns="357797" tIns="53450" rIns="53450" bIns="53450" anchor="ctr" anchorCtr="0">
            <a:noAutofit/>
          </a:bodyPr>
          <a:lstStyle/>
          <a:p>
            <a:pPr marL="0" marR="0" lvl="0" indent="0" algn="l"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5CC3D1"/>
                </a:solidFill>
                <a:effectLst/>
                <a:uLnTx/>
                <a:uFillTx/>
                <a:latin typeface="Yu Gothic"/>
                <a:ea typeface="Yu Gothic"/>
                <a:cs typeface="Kosugi"/>
                <a:sym typeface="Arial"/>
              </a:rPr>
              <a:t>特徴と症状</a:t>
            </a:r>
          </a:p>
        </p:txBody>
      </p:sp>
      <p:sp>
        <p:nvSpPr>
          <p:cNvPr id="10" name="Google Shape;382;p43">
            <a:extLst>
              <a:ext uri="{FF2B5EF4-FFF2-40B4-BE49-F238E27FC236}">
                <a16:creationId xmlns:a16="http://schemas.microsoft.com/office/drawing/2014/main" id="{C890DCF7-078C-4FAB-3282-DC0C6BFB842F}"/>
              </a:ext>
            </a:extLst>
          </p:cNvPr>
          <p:cNvSpPr/>
          <p:nvPr/>
        </p:nvSpPr>
        <p:spPr>
          <a:xfrm>
            <a:off x="668898" y="4604657"/>
            <a:ext cx="1071622" cy="704572"/>
          </a:xfrm>
          <a:prstGeom prst="roundRect">
            <a:avLst>
              <a:gd name="adj" fmla="val 0"/>
            </a:avLst>
          </a:prstGeom>
          <a:noFill/>
          <a:ln>
            <a:noFill/>
          </a:ln>
        </p:spPr>
        <p:txBody>
          <a:bodyPr spcFirstLastPara="1" wrap="square" lIns="357797" tIns="53450" rIns="53450" bIns="53450" anchor="ctr" anchorCtr="0">
            <a:noAutofit/>
          </a:bodyPr>
          <a:lstStyle/>
          <a:p>
            <a:pPr marL="0" marR="0" lvl="0" indent="0" algn="l"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5CC3D1"/>
                </a:solidFill>
                <a:effectLst/>
                <a:uLnTx/>
                <a:uFillTx/>
                <a:latin typeface="Yu Gothic"/>
                <a:ea typeface="Yu Gothic"/>
                <a:cs typeface="Kosugi"/>
                <a:sym typeface="Arial"/>
              </a:rPr>
              <a:t>対策</a:t>
            </a:r>
          </a:p>
        </p:txBody>
      </p:sp>
      <p:sp>
        <p:nvSpPr>
          <p:cNvPr id="96" name="Google Shape;96;p2">
            <a:extLst>
              <a:ext uri="{FF2B5EF4-FFF2-40B4-BE49-F238E27FC236}">
                <a16:creationId xmlns:a16="http://schemas.microsoft.com/office/drawing/2014/main" id="{855D0B9B-C446-2A2C-477A-8B4C0DB41400}"/>
              </a:ext>
            </a:extLst>
          </p:cNvPr>
          <p:cNvSpPr txBox="1"/>
          <p:nvPr/>
        </p:nvSpPr>
        <p:spPr>
          <a:xfrm>
            <a:off x="508239" y="925137"/>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a:ea typeface="Yu Gothic"/>
                <a:cs typeface="Arial"/>
                <a:sym typeface="Arial"/>
              </a:rPr>
              <a:t>　妊娠前に検討するワクチン接種：風しん</a:t>
            </a:r>
          </a:p>
        </p:txBody>
      </p:sp>
      <p:sp>
        <p:nvSpPr>
          <p:cNvPr id="3" name="Google Shape;267;g37b40e3a717_0_139">
            <a:extLst>
              <a:ext uri="{FF2B5EF4-FFF2-40B4-BE49-F238E27FC236}">
                <a16:creationId xmlns:a16="http://schemas.microsoft.com/office/drawing/2014/main" id="{1CA77809-88C0-B5E7-AD87-086EFF94E7BC}"/>
              </a:ext>
            </a:extLst>
          </p:cNvPr>
          <p:cNvSpPr txBox="1"/>
          <p:nvPr/>
        </p:nvSpPr>
        <p:spPr>
          <a:xfrm>
            <a:off x="2292101" y="1790082"/>
            <a:ext cx="7996423" cy="431815"/>
          </a:xfrm>
          <a:prstGeom prst="rect">
            <a:avLst/>
          </a:prstGeom>
          <a:noFill/>
          <a:ln>
            <a:noFill/>
          </a:ln>
        </p:spPr>
        <p:txBody>
          <a:bodyPr spcFirstLastPara="1" wrap="square" lIns="53450" tIns="53450" rIns="53450" bIns="53450" anchor="t" anchorCtr="0">
            <a:spAutoFit/>
          </a:bodyPr>
          <a:lstStyle/>
          <a:p>
            <a:pPr marL="167049" marR="0" lvl="0" indent="-167049" algn="l"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Arial"/>
                <a:ea typeface="Yu Gothic"/>
                <a:cs typeface="Arial"/>
                <a:sym typeface="Arial"/>
              </a:rPr>
              <a:t>風しんウイルスによって引き起こされる感染症で発熱や発疹、リンパ節の腫れなどの症状が現れる</a:t>
            </a:r>
            <a:endParaRPr kumimoji="0" lang="en-US" altLang="ja-JP" sz="818" b="1" i="0" u="none" strike="noStrike" kern="0" cap="none" spc="0" normalizeH="0" baseline="0" noProof="0">
              <a:ln>
                <a:noFill/>
              </a:ln>
              <a:solidFill>
                <a:srgbClr val="000000">
                  <a:lumMod val="75000"/>
                  <a:lumOff val="25000"/>
                </a:srgbClr>
              </a:solidFill>
              <a:effectLst/>
              <a:uLnTx/>
              <a:uFillTx/>
              <a:latin typeface="Arial"/>
              <a:ea typeface="游ゴシック" panose="020B0400000000000000" pitchFamily="50" charset="-128"/>
              <a:cs typeface="Arial"/>
              <a:sym typeface="Arial"/>
            </a:endParaRPr>
          </a:p>
        </p:txBody>
      </p:sp>
      <p:cxnSp>
        <p:nvCxnSpPr>
          <p:cNvPr id="12" name="直線コネクタ 11">
            <a:extLst>
              <a:ext uri="{FF2B5EF4-FFF2-40B4-BE49-F238E27FC236}">
                <a16:creationId xmlns:a16="http://schemas.microsoft.com/office/drawing/2014/main" id="{EE5BF814-8AE2-6A39-97AC-6D81B98D5C2E}"/>
              </a:ext>
            </a:extLst>
          </p:cNvPr>
          <p:cNvCxnSpPr>
            <a:cxnSpLocks/>
          </p:cNvCxnSpPr>
          <p:nvPr/>
        </p:nvCxnSpPr>
        <p:spPr>
          <a:xfrm>
            <a:off x="463431" y="3629039"/>
            <a:ext cx="9755055" cy="0"/>
          </a:xfrm>
          <a:prstGeom prst="line">
            <a:avLst/>
          </a:prstGeom>
          <a:ln w="47625">
            <a:solidFill>
              <a:schemeClr val="accent1">
                <a:shade val="95000"/>
                <a:satMod val="105000"/>
                <a:alpha val="21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Google Shape;267;g37b40e3a717_0_139">
            <a:extLst>
              <a:ext uri="{FF2B5EF4-FFF2-40B4-BE49-F238E27FC236}">
                <a16:creationId xmlns:a16="http://schemas.microsoft.com/office/drawing/2014/main" id="{14078FC7-82A9-9A3C-97C0-26C0EB22FC31}"/>
              </a:ext>
            </a:extLst>
          </p:cNvPr>
          <p:cNvSpPr txBox="1"/>
          <p:nvPr/>
        </p:nvSpPr>
        <p:spPr>
          <a:xfrm>
            <a:off x="2292101" y="3058004"/>
            <a:ext cx="7996423"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抗体が一定以上あると感染を防ぐことができる</a:t>
            </a:r>
          </a:p>
        </p:txBody>
      </p:sp>
      <p:sp>
        <p:nvSpPr>
          <p:cNvPr id="11" name="Google Shape;267;g37b40e3a717_0_139">
            <a:extLst>
              <a:ext uri="{FF2B5EF4-FFF2-40B4-BE49-F238E27FC236}">
                <a16:creationId xmlns:a16="http://schemas.microsoft.com/office/drawing/2014/main" id="{90570176-E081-0D14-4A32-EF76FF220C0A}"/>
              </a:ext>
            </a:extLst>
          </p:cNvPr>
          <p:cNvSpPr txBox="1"/>
          <p:nvPr/>
        </p:nvSpPr>
        <p:spPr>
          <a:xfrm>
            <a:off x="2292101" y="2266794"/>
            <a:ext cx="7996423" cy="75568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Arial"/>
                <a:ea typeface="Yu Gothic"/>
                <a:cs typeface="Arial"/>
                <a:sym typeface="Arial"/>
              </a:rPr>
              <a:t>風しん</a:t>
            </a: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に対する免疫が不十分な</a:t>
            </a:r>
            <a:r>
              <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rPr>
              <a:t>妊娠</a:t>
            </a:r>
            <a:r>
              <a:rPr kumimoji="0" lang="en-US" altLang="ja-JP"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rPr>
              <a:t>20</a:t>
            </a:r>
            <a:r>
              <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rPr>
              <a:t>週頃までの女性が風しんウイルスに感染すると、</a:t>
            </a:r>
            <a:endParaRPr kumimoji="0" lang="en-US" altLang="ja-JP"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endParaRPr>
          </a:p>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rPr>
              <a:t>眼や心臓、耳などに障害を持つ先天性風しん症候群の児が生まれる可能性がある</a:t>
            </a:r>
          </a:p>
        </p:txBody>
      </p:sp>
      <p:sp>
        <p:nvSpPr>
          <p:cNvPr id="13" name="Google Shape;267;g37b40e3a717_0_139">
            <a:extLst>
              <a:ext uri="{FF2B5EF4-FFF2-40B4-BE49-F238E27FC236}">
                <a16:creationId xmlns:a16="http://schemas.microsoft.com/office/drawing/2014/main" id="{369F44FB-892D-3BFC-7BC6-3F2951FDBA28}"/>
              </a:ext>
            </a:extLst>
          </p:cNvPr>
          <p:cNvSpPr txBox="1"/>
          <p:nvPr/>
        </p:nvSpPr>
        <p:spPr>
          <a:xfrm>
            <a:off x="2292101" y="3808151"/>
            <a:ext cx="7996423" cy="431815"/>
          </a:xfrm>
          <a:prstGeom prst="rect">
            <a:avLst/>
          </a:prstGeom>
          <a:noFill/>
          <a:ln>
            <a:noFill/>
          </a:ln>
        </p:spPr>
        <p:txBody>
          <a:bodyPr spcFirstLastPara="1" wrap="square" lIns="53450" tIns="53450" rIns="53450" bIns="53450" anchor="t" anchorCtr="0">
            <a:spAutoFit/>
          </a:bodyPr>
          <a:lstStyle/>
          <a:p>
            <a:pPr marL="167049" marR="0" lvl="0" indent="-167049"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rPr>
              <a:t>妊活を始める前に</a:t>
            </a: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まずは、ワクチン接種歴の確認が必要である</a:t>
            </a:r>
          </a:p>
        </p:txBody>
      </p:sp>
      <p:sp>
        <p:nvSpPr>
          <p:cNvPr id="14" name="Google Shape;267;g37b40e3a717_0_139">
            <a:extLst>
              <a:ext uri="{FF2B5EF4-FFF2-40B4-BE49-F238E27FC236}">
                <a16:creationId xmlns:a16="http://schemas.microsoft.com/office/drawing/2014/main" id="{C8BAD904-53A4-49A5-162F-43195E48A155}"/>
              </a:ext>
            </a:extLst>
          </p:cNvPr>
          <p:cNvSpPr txBox="1"/>
          <p:nvPr/>
        </p:nvSpPr>
        <p:spPr>
          <a:xfrm>
            <a:off x="2292101" y="4994471"/>
            <a:ext cx="8112172" cy="75568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現在、妊娠を予定している女性やその同居者に対して風しん抗体検査やワクチン接種に関する</a:t>
            </a:r>
            <a:endParaRPr kumimoji="0" lang="en-US" altLang="ja-JP"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助成を行っている自治体もある。詳しくはお住まいの自治体のホームページを確認</a:t>
            </a:r>
            <a:endParaRPr kumimoji="0" lang="en-US" altLang="ja-JP"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p:txBody>
      </p:sp>
      <p:sp>
        <p:nvSpPr>
          <p:cNvPr id="15" name="Google Shape;267;g37b40e3a717_0_139">
            <a:extLst>
              <a:ext uri="{FF2B5EF4-FFF2-40B4-BE49-F238E27FC236}">
                <a16:creationId xmlns:a16="http://schemas.microsoft.com/office/drawing/2014/main" id="{97BC54D2-4B7F-3509-67C8-F6DF693FE225}"/>
              </a:ext>
            </a:extLst>
          </p:cNvPr>
          <p:cNvSpPr txBox="1"/>
          <p:nvPr/>
        </p:nvSpPr>
        <p:spPr>
          <a:xfrm>
            <a:off x="2292101" y="4283011"/>
            <a:ext cx="7996423"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不十分な場合はワクチン接種を検討ください。</a:t>
            </a:r>
            <a:endParaRPr kumimoji="0" lang="ja-JP" altLang="en-US"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endParaRPr>
          </a:p>
        </p:txBody>
      </p:sp>
      <p:pic>
        <p:nvPicPr>
          <p:cNvPr id="18" name="図 17" descr="アイコン&#10;&#10;AI 生成コンテンツは誤りを含む可能性があります。">
            <a:extLst>
              <a:ext uri="{FF2B5EF4-FFF2-40B4-BE49-F238E27FC236}">
                <a16:creationId xmlns:a16="http://schemas.microsoft.com/office/drawing/2014/main" id="{C26D76FD-413B-F694-7306-EFB1E0B6EFA2}"/>
              </a:ext>
            </a:extLst>
          </p:cNvPr>
          <p:cNvPicPr>
            <a:picLocks noChangeAspect="1"/>
          </p:cNvPicPr>
          <p:nvPr/>
        </p:nvPicPr>
        <p:blipFill>
          <a:blip r:embed="rId3">
            <a:alphaModFix amt="50000"/>
          </a:blip>
          <a:stretch>
            <a:fillRect/>
          </a:stretch>
        </p:blipFill>
        <p:spPr>
          <a:xfrm>
            <a:off x="1949258" y="1861664"/>
            <a:ext cx="342842" cy="342842"/>
          </a:xfrm>
          <a:prstGeom prst="rect">
            <a:avLst/>
          </a:prstGeom>
        </p:spPr>
      </p:pic>
      <p:pic>
        <p:nvPicPr>
          <p:cNvPr id="19" name="図 18" descr="アイコン&#10;&#10;AI 生成コンテンツは誤りを含む可能性があります。">
            <a:extLst>
              <a:ext uri="{FF2B5EF4-FFF2-40B4-BE49-F238E27FC236}">
                <a16:creationId xmlns:a16="http://schemas.microsoft.com/office/drawing/2014/main" id="{ECA0C9B2-E264-4B7D-9952-77939762FB1B}"/>
              </a:ext>
            </a:extLst>
          </p:cNvPr>
          <p:cNvPicPr>
            <a:picLocks noChangeAspect="1"/>
          </p:cNvPicPr>
          <p:nvPr/>
        </p:nvPicPr>
        <p:blipFill>
          <a:blip r:embed="rId3">
            <a:alphaModFix amt="50000"/>
          </a:blip>
          <a:stretch>
            <a:fillRect/>
          </a:stretch>
        </p:blipFill>
        <p:spPr>
          <a:xfrm>
            <a:off x="1952936" y="2325969"/>
            <a:ext cx="342842" cy="342842"/>
          </a:xfrm>
          <a:prstGeom prst="rect">
            <a:avLst/>
          </a:prstGeom>
        </p:spPr>
      </p:pic>
      <p:pic>
        <p:nvPicPr>
          <p:cNvPr id="21" name="図 20" descr="アイコン&#10;&#10;AI 生成コンテンツは誤りを含む可能性があります。">
            <a:extLst>
              <a:ext uri="{FF2B5EF4-FFF2-40B4-BE49-F238E27FC236}">
                <a16:creationId xmlns:a16="http://schemas.microsoft.com/office/drawing/2014/main" id="{39E1E982-0F71-107A-1130-728E154CB870}"/>
              </a:ext>
            </a:extLst>
          </p:cNvPr>
          <p:cNvPicPr>
            <a:picLocks noChangeAspect="1"/>
          </p:cNvPicPr>
          <p:nvPr/>
        </p:nvPicPr>
        <p:blipFill>
          <a:blip r:embed="rId3">
            <a:alphaModFix amt="50000"/>
          </a:blip>
          <a:stretch>
            <a:fillRect/>
          </a:stretch>
        </p:blipFill>
        <p:spPr>
          <a:xfrm>
            <a:off x="1952936" y="3145686"/>
            <a:ext cx="342842" cy="342842"/>
          </a:xfrm>
          <a:prstGeom prst="rect">
            <a:avLst/>
          </a:prstGeom>
        </p:spPr>
      </p:pic>
      <p:pic>
        <p:nvPicPr>
          <p:cNvPr id="23" name="図 22" descr="アイコン&#10;&#10;AI 生成コンテンツは誤りを含む可能性があります。">
            <a:extLst>
              <a:ext uri="{FF2B5EF4-FFF2-40B4-BE49-F238E27FC236}">
                <a16:creationId xmlns:a16="http://schemas.microsoft.com/office/drawing/2014/main" id="{160ADBC3-45DB-C0F7-EE06-40F25DD61388}"/>
              </a:ext>
            </a:extLst>
          </p:cNvPr>
          <p:cNvPicPr>
            <a:picLocks noChangeAspect="1"/>
          </p:cNvPicPr>
          <p:nvPr/>
        </p:nvPicPr>
        <p:blipFill>
          <a:blip r:embed="rId3">
            <a:alphaModFix amt="50000"/>
          </a:blip>
          <a:stretch>
            <a:fillRect/>
          </a:stretch>
        </p:blipFill>
        <p:spPr>
          <a:xfrm>
            <a:off x="1949258" y="3883891"/>
            <a:ext cx="342842" cy="342842"/>
          </a:xfrm>
          <a:prstGeom prst="rect">
            <a:avLst/>
          </a:prstGeom>
        </p:spPr>
      </p:pic>
      <p:pic>
        <p:nvPicPr>
          <p:cNvPr id="24" name="図 23" descr="アイコン&#10;&#10;AI 生成コンテンツは誤りを含む可能性があります。">
            <a:extLst>
              <a:ext uri="{FF2B5EF4-FFF2-40B4-BE49-F238E27FC236}">
                <a16:creationId xmlns:a16="http://schemas.microsoft.com/office/drawing/2014/main" id="{DEEB9676-49C3-747D-C6EB-44E613252E9B}"/>
              </a:ext>
            </a:extLst>
          </p:cNvPr>
          <p:cNvPicPr>
            <a:picLocks noChangeAspect="1"/>
          </p:cNvPicPr>
          <p:nvPr/>
        </p:nvPicPr>
        <p:blipFill>
          <a:blip r:embed="rId3">
            <a:alphaModFix amt="50000"/>
          </a:blip>
          <a:stretch>
            <a:fillRect/>
          </a:stretch>
        </p:blipFill>
        <p:spPr>
          <a:xfrm>
            <a:off x="1952935" y="4366474"/>
            <a:ext cx="342842" cy="342842"/>
          </a:xfrm>
          <a:prstGeom prst="rect">
            <a:avLst/>
          </a:prstGeom>
        </p:spPr>
      </p:pic>
      <p:pic>
        <p:nvPicPr>
          <p:cNvPr id="25" name="図 24" descr="アイコン&#10;&#10;AI 生成コンテンツは誤りを含む可能性があります。">
            <a:extLst>
              <a:ext uri="{FF2B5EF4-FFF2-40B4-BE49-F238E27FC236}">
                <a16:creationId xmlns:a16="http://schemas.microsoft.com/office/drawing/2014/main" id="{A4844559-192A-97E5-E159-F66559101361}"/>
              </a:ext>
            </a:extLst>
          </p:cNvPr>
          <p:cNvPicPr>
            <a:picLocks noChangeAspect="1"/>
          </p:cNvPicPr>
          <p:nvPr/>
        </p:nvPicPr>
        <p:blipFill>
          <a:blip r:embed="rId3">
            <a:alphaModFix amt="50000"/>
          </a:blip>
          <a:stretch>
            <a:fillRect/>
          </a:stretch>
        </p:blipFill>
        <p:spPr>
          <a:xfrm>
            <a:off x="1949257" y="5066818"/>
            <a:ext cx="342842" cy="342842"/>
          </a:xfrm>
          <a:prstGeom prst="rect">
            <a:avLst/>
          </a:prstGeom>
        </p:spPr>
      </p:pic>
      <p:sp>
        <p:nvSpPr>
          <p:cNvPr id="7" name="テキスト ボックス 3">
            <a:extLst>
              <a:ext uri="{FF2B5EF4-FFF2-40B4-BE49-F238E27FC236}">
                <a16:creationId xmlns:a16="http://schemas.microsoft.com/office/drawing/2014/main" id="{6C564716-306A-41CA-E5F3-308F1A0CAD70}"/>
              </a:ext>
            </a:extLst>
          </p:cNvPr>
          <p:cNvSpPr txBox="1"/>
          <p:nvPr/>
        </p:nvSpPr>
        <p:spPr>
          <a:xfrm>
            <a:off x="533815" y="6247724"/>
            <a:ext cx="10263390" cy="197868"/>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出典：国立成育医療研究センター　</a:t>
            </a: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https://www.ncchd.go.jp/</a:t>
            </a: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   　</a:t>
            </a:r>
            <a:endParaRPr kumimoji="0" lang="ja-JP" altLang="en-US" sz="935" b="0" i="0" u="none" strike="noStrike" kern="0" cap="none" spc="0" normalizeH="0" baseline="0" noProof="0">
              <a:ln>
                <a:noFill/>
              </a:ln>
              <a:solidFill>
                <a:srgbClr val="FFFFFF">
                  <a:lumMod val="50000"/>
                </a:srgbClr>
              </a:solidFill>
              <a:effectLst/>
              <a:uLnTx/>
              <a:uFillTx/>
              <a:latin typeface="Arial"/>
              <a:ea typeface="游ゴシック" panose="020B0400000000000000" pitchFamily="50" charset="-128"/>
              <a:cs typeface="Arial"/>
              <a:sym typeface="Arial"/>
            </a:endParaRPr>
          </a:p>
        </p:txBody>
      </p:sp>
      <p:pic>
        <p:nvPicPr>
          <p:cNvPr id="5" name="図 4">
            <a:extLst>
              <a:ext uri="{FF2B5EF4-FFF2-40B4-BE49-F238E27FC236}">
                <a16:creationId xmlns:a16="http://schemas.microsoft.com/office/drawing/2014/main" id="{FC4614BF-C428-1D1B-A2BC-4B36B1E069AB}"/>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9941374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D4C68DF5-EB4C-93AE-5558-88212E7C593C}"/>
            </a:ext>
          </a:extLst>
        </p:cNvPr>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DCDEAF64-F481-BA6D-1EBF-D80CAB3D7B87}"/>
              </a:ext>
            </a:extLst>
          </p:cNvPr>
          <p:cNvSpPr/>
          <p:nvPr/>
        </p:nvSpPr>
        <p:spPr>
          <a:xfrm>
            <a:off x="583239" y="1754282"/>
            <a:ext cx="1384506" cy="4064267"/>
          </a:xfrm>
          <a:prstGeom prst="rect">
            <a:avLst/>
          </a:prstGeom>
          <a:solidFill>
            <a:schemeClr val="accent1">
              <a:alpha val="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4" name="Google Shape;382;p43">
            <a:extLst>
              <a:ext uri="{FF2B5EF4-FFF2-40B4-BE49-F238E27FC236}">
                <a16:creationId xmlns:a16="http://schemas.microsoft.com/office/drawing/2014/main" id="{263B618F-0467-3AA4-5916-16CF17BE3AA7}"/>
              </a:ext>
            </a:extLst>
          </p:cNvPr>
          <p:cNvSpPr/>
          <p:nvPr/>
        </p:nvSpPr>
        <p:spPr>
          <a:xfrm>
            <a:off x="468940" y="2630003"/>
            <a:ext cx="1607817" cy="678995"/>
          </a:xfrm>
          <a:prstGeom prst="roundRect">
            <a:avLst>
              <a:gd name="adj" fmla="val 0"/>
            </a:avLst>
          </a:prstGeom>
          <a:noFill/>
          <a:ln>
            <a:noFill/>
          </a:ln>
        </p:spPr>
        <p:txBody>
          <a:bodyPr spcFirstLastPara="1" wrap="square" lIns="357797" tIns="53450" rIns="53450" bIns="53450" anchor="ctr" anchorCtr="0">
            <a:noAutofit/>
          </a:bodyPr>
          <a:lstStyle/>
          <a:p>
            <a:pPr marL="0" marR="0" lvl="0" indent="0" algn="l"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5CC3D1"/>
                </a:solidFill>
                <a:effectLst/>
                <a:uLnTx/>
                <a:uFillTx/>
                <a:latin typeface="Yu Gothic"/>
                <a:ea typeface="Yu Gothic"/>
                <a:cs typeface="Kosugi"/>
                <a:sym typeface="Arial"/>
              </a:rPr>
              <a:t>特徴と症状</a:t>
            </a:r>
          </a:p>
        </p:txBody>
      </p:sp>
      <p:sp>
        <p:nvSpPr>
          <p:cNvPr id="10" name="Google Shape;382;p43">
            <a:extLst>
              <a:ext uri="{FF2B5EF4-FFF2-40B4-BE49-F238E27FC236}">
                <a16:creationId xmlns:a16="http://schemas.microsoft.com/office/drawing/2014/main" id="{D6786CB7-DD4B-E553-A029-5D9CBCA5E110}"/>
              </a:ext>
            </a:extLst>
          </p:cNvPr>
          <p:cNvSpPr/>
          <p:nvPr/>
        </p:nvSpPr>
        <p:spPr>
          <a:xfrm>
            <a:off x="719496" y="4737687"/>
            <a:ext cx="960522" cy="704572"/>
          </a:xfrm>
          <a:prstGeom prst="roundRect">
            <a:avLst>
              <a:gd name="adj" fmla="val 0"/>
            </a:avLst>
          </a:prstGeom>
          <a:noFill/>
          <a:ln>
            <a:noFill/>
          </a:ln>
        </p:spPr>
        <p:txBody>
          <a:bodyPr spcFirstLastPara="1" wrap="square" lIns="357797" tIns="53450" rIns="53450" bIns="53450" anchor="ctr" anchorCtr="0">
            <a:noAutofit/>
          </a:bodyPr>
          <a:lstStyle/>
          <a:p>
            <a:pPr marL="0" marR="0" lvl="0" indent="0" algn="l"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5CC3D1"/>
                </a:solidFill>
                <a:effectLst/>
                <a:uLnTx/>
                <a:uFillTx/>
                <a:latin typeface="Yu Gothic"/>
                <a:ea typeface="Yu Gothic"/>
                <a:cs typeface="Kosugi"/>
                <a:sym typeface="Arial"/>
              </a:rPr>
              <a:t>対策</a:t>
            </a:r>
          </a:p>
        </p:txBody>
      </p:sp>
      <p:sp>
        <p:nvSpPr>
          <p:cNvPr id="96" name="Google Shape;96;p2">
            <a:extLst>
              <a:ext uri="{FF2B5EF4-FFF2-40B4-BE49-F238E27FC236}">
                <a16:creationId xmlns:a16="http://schemas.microsoft.com/office/drawing/2014/main" id="{CAD53747-2D74-962D-C823-DAD8088105BB}"/>
              </a:ext>
            </a:extLst>
          </p:cNvPr>
          <p:cNvSpPr txBox="1"/>
          <p:nvPr/>
        </p:nvSpPr>
        <p:spPr>
          <a:xfrm>
            <a:off x="508239" y="925137"/>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a:ea typeface="Yu Gothic"/>
                <a:cs typeface="Arial"/>
                <a:sym typeface="Arial"/>
              </a:rPr>
              <a:t>　妊娠前に検討するワクチン接種：麻しん</a:t>
            </a:r>
          </a:p>
        </p:txBody>
      </p:sp>
      <p:sp>
        <p:nvSpPr>
          <p:cNvPr id="3" name="Google Shape;267;g37b40e3a717_0_139">
            <a:extLst>
              <a:ext uri="{FF2B5EF4-FFF2-40B4-BE49-F238E27FC236}">
                <a16:creationId xmlns:a16="http://schemas.microsoft.com/office/drawing/2014/main" id="{A2C0278A-6CE8-38FA-A8C4-D016A198B570}"/>
              </a:ext>
            </a:extLst>
          </p:cNvPr>
          <p:cNvSpPr txBox="1"/>
          <p:nvPr/>
        </p:nvSpPr>
        <p:spPr>
          <a:xfrm>
            <a:off x="2292101" y="2118337"/>
            <a:ext cx="7996423" cy="431815"/>
          </a:xfrm>
          <a:prstGeom prst="rect">
            <a:avLst/>
          </a:prstGeom>
          <a:noFill/>
          <a:ln>
            <a:noFill/>
          </a:ln>
        </p:spPr>
        <p:txBody>
          <a:bodyPr spcFirstLastPara="1" wrap="square" lIns="53450" tIns="53450" rIns="53450" bIns="53450" anchor="t" anchorCtr="0">
            <a:spAutoFit/>
          </a:bodyPr>
          <a:lstStyle/>
          <a:p>
            <a:pPr marL="167049" marR="0" lvl="0" indent="-167049"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麻しんウイルスによって引き起こされる感染症で「はしか」とも呼ばれ、強い感染力を持つ</a:t>
            </a:r>
          </a:p>
        </p:txBody>
      </p:sp>
      <p:cxnSp>
        <p:nvCxnSpPr>
          <p:cNvPr id="12" name="直線コネクタ 11">
            <a:extLst>
              <a:ext uri="{FF2B5EF4-FFF2-40B4-BE49-F238E27FC236}">
                <a16:creationId xmlns:a16="http://schemas.microsoft.com/office/drawing/2014/main" id="{C7F74EB4-A8C7-E281-C4FF-7A137EF7F34B}"/>
              </a:ext>
            </a:extLst>
          </p:cNvPr>
          <p:cNvCxnSpPr>
            <a:cxnSpLocks/>
          </p:cNvCxnSpPr>
          <p:nvPr/>
        </p:nvCxnSpPr>
        <p:spPr>
          <a:xfrm>
            <a:off x="516480" y="4238658"/>
            <a:ext cx="9618055" cy="0"/>
          </a:xfrm>
          <a:prstGeom prst="line">
            <a:avLst/>
          </a:prstGeom>
          <a:ln w="47625">
            <a:solidFill>
              <a:schemeClr val="accent1">
                <a:shade val="95000"/>
                <a:satMod val="105000"/>
                <a:alpha val="21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Google Shape;267;g37b40e3a717_0_139">
            <a:extLst>
              <a:ext uri="{FF2B5EF4-FFF2-40B4-BE49-F238E27FC236}">
                <a16:creationId xmlns:a16="http://schemas.microsoft.com/office/drawing/2014/main" id="{B882033A-8E7D-850E-8880-0A404522BF6F}"/>
              </a:ext>
            </a:extLst>
          </p:cNvPr>
          <p:cNvSpPr txBox="1"/>
          <p:nvPr/>
        </p:nvSpPr>
        <p:spPr>
          <a:xfrm>
            <a:off x="2292101" y="3386259"/>
            <a:ext cx="7996423"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麻しん感染は</a:t>
            </a:r>
            <a:r>
              <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rPr>
              <a:t>妊婦の重症化や胎児の流・早産</a:t>
            </a: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のリスクを高める</a:t>
            </a:r>
            <a:endParaRPr kumimoji="0" lang="en-US" altLang="ja-JP" sz="818" b="0"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p:txBody>
      </p:sp>
      <p:sp>
        <p:nvSpPr>
          <p:cNvPr id="11" name="Google Shape;267;g37b40e3a717_0_139">
            <a:extLst>
              <a:ext uri="{FF2B5EF4-FFF2-40B4-BE49-F238E27FC236}">
                <a16:creationId xmlns:a16="http://schemas.microsoft.com/office/drawing/2014/main" id="{A871ED23-81BD-CFBE-88AC-7AD51A9A0BF9}"/>
              </a:ext>
            </a:extLst>
          </p:cNvPr>
          <p:cNvSpPr txBox="1"/>
          <p:nvPr/>
        </p:nvSpPr>
        <p:spPr>
          <a:xfrm>
            <a:off x="2292101" y="2595050"/>
            <a:ext cx="7996423" cy="75568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免疫を持っていない人が感染すると高い確率で発症し、</a:t>
            </a:r>
            <a:endParaRPr kumimoji="0" lang="en-US" altLang="ja-JP"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発熱や咳、鼻水といった風邪のような症状が現れ、</a:t>
            </a:r>
            <a:r>
              <a:rPr kumimoji="0" lang="en-US" altLang="ja-JP"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38</a:t>
            </a: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度以上の高熱と発しんが出現することが特徴</a:t>
            </a:r>
            <a:endPar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endParaRPr>
          </a:p>
        </p:txBody>
      </p:sp>
      <p:pic>
        <p:nvPicPr>
          <p:cNvPr id="18" name="図 17" descr="アイコン&#10;&#10;AI 生成コンテンツは誤りを含む可能性があります。">
            <a:extLst>
              <a:ext uri="{FF2B5EF4-FFF2-40B4-BE49-F238E27FC236}">
                <a16:creationId xmlns:a16="http://schemas.microsoft.com/office/drawing/2014/main" id="{881C02FA-0D3E-343F-E655-2B09AF845BF4}"/>
              </a:ext>
            </a:extLst>
          </p:cNvPr>
          <p:cNvPicPr>
            <a:picLocks noChangeAspect="1"/>
          </p:cNvPicPr>
          <p:nvPr/>
        </p:nvPicPr>
        <p:blipFill>
          <a:blip r:embed="rId3">
            <a:alphaModFix amt="50000"/>
          </a:blip>
          <a:stretch>
            <a:fillRect/>
          </a:stretch>
        </p:blipFill>
        <p:spPr>
          <a:xfrm>
            <a:off x="1949258" y="2189919"/>
            <a:ext cx="342842" cy="342842"/>
          </a:xfrm>
          <a:prstGeom prst="rect">
            <a:avLst/>
          </a:prstGeom>
        </p:spPr>
      </p:pic>
      <p:pic>
        <p:nvPicPr>
          <p:cNvPr id="19" name="図 18" descr="アイコン&#10;&#10;AI 生成コンテンツは誤りを含む可能性があります。">
            <a:extLst>
              <a:ext uri="{FF2B5EF4-FFF2-40B4-BE49-F238E27FC236}">
                <a16:creationId xmlns:a16="http://schemas.microsoft.com/office/drawing/2014/main" id="{90DFF85F-A3CA-2D4F-154E-8A0F3D48CEE2}"/>
              </a:ext>
            </a:extLst>
          </p:cNvPr>
          <p:cNvPicPr>
            <a:picLocks noChangeAspect="1"/>
          </p:cNvPicPr>
          <p:nvPr/>
        </p:nvPicPr>
        <p:blipFill>
          <a:blip r:embed="rId3">
            <a:alphaModFix amt="50000"/>
          </a:blip>
          <a:stretch>
            <a:fillRect/>
          </a:stretch>
        </p:blipFill>
        <p:spPr>
          <a:xfrm>
            <a:off x="1952936" y="2654224"/>
            <a:ext cx="342842" cy="342842"/>
          </a:xfrm>
          <a:prstGeom prst="rect">
            <a:avLst/>
          </a:prstGeom>
        </p:spPr>
      </p:pic>
      <p:pic>
        <p:nvPicPr>
          <p:cNvPr id="21" name="図 20" descr="アイコン&#10;&#10;AI 生成コンテンツは誤りを含む可能性があります。">
            <a:extLst>
              <a:ext uri="{FF2B5EF4-FFF2-40B4-BE49-F238E27FC236}">
                <a16:creationId xmlns:a16="http://schemas.microsoft.com/office/drawing/2014/main" id="{83A73A4D-DC8F-0B1D-D020-9B5CA1ABB6B6}"/>
              </a:ext>
            </a:extLst>
          </p:cNvPr>
          <p:cNvPicPr>
            <a:picLocks noChangeAspect="1"/>
          </p:cNvPicPr>
          <p:nvPr/>
        </p:nvPicPr>
        <p:blipFill>
          <a:blip r:embed="rId3">
            <a:alphaModFix amt="50000"/>
          </a:blip>
          <a:stretch>
            <a:fillRect/>
          </a:stretch>
        </p:blipFill>
        <p:spPr>
          <a:xfrm>
            <a:off x="1952936" y="3473942"/>
            <a:ext cx="342842" cy="342842"/>
          </a:xfrm>
          <a:prstGeom prst="rect">
            <a:avLst/>
          </a:prstGeom>
        </p:spPr>
      </p:pic>
      <p:sp>
        <p:nvSpPr>
          <p:cNvPr id="14" name="テキスト ボックス 3">
            <a:extLst>
              <a:ext uri="{FF2B5EF4-FFF2-40B4-BE49-F238E27FC236}">
                <a16:creationId xmlns:a16="http://schemas.microsoft.com/office/drawing/2014/main" id="{B4A9114F-7D0D-BDFB-55D2-E52300892CCA}"/>
              </a:ext>
            </a:extLst>
          </p:cNvPr>
          <p:cNvSpPr txBox="1"/>
          <p:nvPr/>
        </p:nvSpPr>
        <p:spPr>
          <a:xfrm>
            <a:off x="552872" y="6206261"/>
            <a:ext cx="10263390" cy="197868"/>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出典：国立成育医療研究センター　</a:t>
            </a: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https://www.ncchd.go.jp/</a:t>
            </a: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   　</a:t>
            </a:r>
            <a:endParaRPr kumimoji="0" lang="ja-JP" altLang="en-US" sz="935" b="0" i="0" u="none" strike="noStrike" kern="0" cap="none" spc="0" normalizeH="0" baseline="0" noProof="0">
              <a:ln>
                <a:noFill/>
              </a:ln>
              <a:solidFill>
                <a:srgbClr val="FFFFFF">
                  <a:lumMod val="50000"/>
                </a:srgbClr>
              </a:solidFill>
              <a:effectLst/>
              <a:uLnTx/>
              <a:uFillTx/>
              <a:latin typeface="Arial"/>
              <a:ea typeface="游ゴシック" panose="020B0400000000000000" pitchFamily="50" charset="-128"/>
              <a:cs typeface="Arial"/>
              <a:sym typeface="Arial"/>
            </a:endParaRPr>
          </a:p>
        </p:txBody>
      </p:sp>
      <p:sp>
        <p:nvSpPr>
          <p:cNvPr id="25" name="Google Shape;267;g37b40e3a717_0_139">
            <a:extLst>
              <a:ext uri="{FF2B5EF4-FFF2-40B4-BE49-F238E27FC236}">
                <a16:creationId xmlns:a16="http://schemas.microsoft.com/office/drawing/2014/main" id="{71A9921E-BF12-78E4-5406-FEB84CCDF3C9}"/>
              </a:ext>
            </a:extLst>
          </p:cNvPr>
          <p:cNvSpPr txBox="1"/>
          <p:nvPr/>
        </p:nvSpPr>
        <p:spPr>
          <a:xfrm>
            <a:off x="2292101" y="4641138"/>
            <a:ext cx="7083005"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妊活を始める前にまずは、ワクチン接種歴の確認が必要</a:t>
            </a:r>
          </a:p>
        </p:txBody>
      </p:sp>
      <p:pic>
        <p:nvPicPr>
          <p:cNvPr id="27" name="図 21" descr="アイコン&#10;&#10;AI 生成コンテンツは誤りを含む可能性があります。">
            <a:extLst>
              <a:ext uri="{FF2B5EF4-FFF2-40B4-BE49-F238E27FC236}">
                <a16:creationId xmlns:a16="http://schemas.microsoft.com/office/drawing/2014/main" id="{7AA84EE3-C2BC-C76D-E8FE-F95998120AF4}"/>
              </a:ext>
            </a:extLst>
          </p:cNvPr>
          <p:cNvPicPr>
            <a:picLocks noChangeAspect="1"/>
          </p:cNvPicPr>
          <p:nvPr/>
        </p:nvPicPr>
        <p:blipFill>
          <a:blip r:embed="rId3">
            <a:alphaModFix amt="50000"/>
          </a:blip>
          <a:stretch>
            <a:fillRect/>
          </a:stretch>
        </p:blipFill>
        <p:spPr>
          <a:xfrm>
            <a:off x="1949258" y="4717982"/>
            <a:ext cx="342842" cy="342842"/>
          </a:xfrm>
          <a:prstGeom prst="rect">
            <a:avLst/>
          </a:prstGeom>
        </p:spPr>
      </p:pic>
      <p:sp>
        <p:nvSpPr>
          <p:cNvPr id="29" name="Google Shape;267;g37b40e3a717_0_139">
            <a:extLst>
              <a:ext uri="{FF2B5EF4-FFF2-40B4-BE49-F238E27FC236}">
                <a16:creationId xmlns:a16="http://schemas.microsoft.com/office/drawing/2014/main" id="{1FA2767B-E9B8-961D-9FA4-0CE4DF183D73}"/>
              </a:ext>
            </a:extLst>
          </p:cNvPr>
          <p:cNvSpPr txBox="1"/>
          <p:nvPr/>
        </p:nvSpPr>
        <p:spPr>
          <a:xfrm>
            <a:off x="2292101" y="5091783"/>
            <a:ext cx="7083005"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免疫が不十分な場合はワクチン接種を検討</a:t>
            </a:r>
          </a:p>
        </p:txBody>
      </p:sp>
      <p:pic>
        <p:nvPicPr>
          <p:cNvPr id="32" name="図 15" descr="アイコン&#10;&#10;AI 生成コンテンツは誤りを含む可能性があります。">
            <a:extLst>
              <a:ext uri="{FF2B5EF4-FFF2-40B4-BE49-F238E27FC236}">
                <a16:creationId xmlns:a16="http://schemas.microsoft.com/office/drawing/2014/main" id="{9C412DFF-0644-CA08-AC84-F554D57D173D}"/>
              </a:ext>
            </a:extLst>
          </p:cNvPr>
          <p:cNvPicPr>
            <a:picLocks noChangeAspect="1"/>
          </p:cNvPicPr>
          <p:nvPr/>
        </p:nvPicPr>
        <p:blipFill>
          <a:blip r:embed="rId3">
            <a:alphaModFix amt="50000"/>
          </a:blip>
          <a:stretch>
            <a:fillRect/>
          </a:stretch>
        </p:blipFill>
        <p:spPr>
          <a:xfrm>
            <a:off x="1949258" y="5168627"/>
            <a:ext cx="342842" cy="342842"/>
          </a:xfrm>
          <a:prstGeom prst="rect">
            <a:avLst/>
          </a:prstGeom>
        </p:spPr>
      </p:pic>
      <p:pic>
        <p:nvPicPr>
          <p:cNvPr id="5" name="図 4">
            <a:extLst>
              <a:ext uri="{FF2B5EF4-FFF2-40B4-BE49-F238E27FC236}">
                <a16:creationId xmlns:a16="http://schemas.microsoft.com/office/drawing/2014/main" id="{1CEA2952-EB5A-2806-C4C3-2884BED07348}"/>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1230588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BF87A5FB-2307-B21C-DC28-469FFB351786}"/>
            </a:ext>
          </a:extLst>
        </p:cNvPr>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2FF633A2-E9B6-656C-5731-FA69B173BA02}"/>
              </a:ext>
            </a:extLst>
          </p:cNvPr>
          <p:cNvSpPr/>
          <p:nvPr/>
        </p:nvSpPr>
        <p:spPr>
          <a:xfrm>
            <a:off x="501609" y="1785200"/>
            <a:ext cx="1452264" cy="4125074"/>
          </a:xfrm>
          <a:prstGeom prst="rect">
            <a:avLst/>
          </a:prstGeom>
          <a:solidFill>
            <a:schemeClr val="accent1">
              <a:alpha val="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4" name="Google Shape;382;p43">
            <a:extLst>
              <a:ext uri="{FF2B5EF4-FFF2-40B4-BE49-F238E27FC236}">
                <a16:creationId xmlns:a16="http://schemas.microsoft.com/office/drawing/2014/main" id="{966236F3-0340-B0F0-32D1-E992CF68A4CC}"/>
              </a:ext>
            </a:extLst>
          </p:cNvPr>
          <p:cNvSpPr/>
          <p:nvPr/>
        </p:nvSpPr>
        <p:spPr>
          <a:xfrm>
            <a:off x="365765" y="2724301"/>
            <a:ext cx="1673100" cy="678995"/>
          </a:xfrm>
          <a:prstGeom prst="roundRect">
            <a:avLst>
              <a:gd name="adj" fmla="val 0"/>
            </a:avLst>
          </a:prstGeom>
          <a:noFill/>
          <a:ln>
            <a:noFill/>
          </a:ln>
        </p:spPr>
        <p:txBody>
          <a:bodyPr spcFirstLastPara="1" wrap="square" lIns="357797" tIns="53450" rIns="53450" bIns="53450" anchor="ctr" anchorCtr="0">
            <a:noAutofit/>
          </a:bodyPr>
          <a:lstStyle/>
          <a:p>
            <a:pPr marL="0" marR="0" lvl="0" indent="0" algn="l"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5CC3D1"/>
                </a:solidFill>
                <a:effectLst/>
                <a:uLnTx/>
                <a:uFillTx/>
                <a:latin typeface="Yu Gothic"/>
                <a:ea typeface="Yu Gothic"/>
                <a:cs typeface="Kosugi"/>
                <a:sym typeface="Arial"/>
              </a:rPr>
              <a:t>特徴と症状</a:t>
            </a:r>
          </a:p>
        </p:txBody>
      </p:sp>
      <p:sp>
        <p:nvSpPr>
          <p:cNvPr id="10" name="Google Shape;382;p43">
            <a:extLst>
              <a:ext uri="{FF2B5EF4-FFF2-40B4-BE49-F238E27FC236}">
                <a16:creationId xmlns:a16="http://schemas.microsoft.com/office/drawing/2014/main" id="{592555C3-20B6-EA48-70DF-8AD850294AF9}"/>
              </a:ext>
            </a:extLst>
          </p:cNvPr>
          <p:cNvSpPr/>
          <p:nvPr/>
        </p:nvSpPr>
        <p:spPr>
          <a:xfrm>
            <a:off x="658432" y="4792816"/>
            <a:ext cx="999522" cy="704572"/>
          </a:xfrm>
          <a:prstGeom prst="roundRect">
            <a:avLst>
              <a:gd name="adj" fmla="val 0"/>
            </a:avLst>
          </a:prstGeom>
          <a:noFill/>
          <a:ln>
            <a:noFill/>
          </a:ln>
        </p:spPr>
        <p:txBody>
          <a:bodyPr spcFirstLastPara="1" wrap="square" lIns="357797" tIns="53450" rIns="53450" bIns="53450" anchor="ctr" anchorCtr="0">
            <a:noAutofit/>
          </a:bodyPr>
          <a:lstStyle/>
          <a:p>
            <a:pPr marL="0" marR="0" lvl="0" indent="0" algn="l"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5CC3D1"/>
                </a:solidFill>
                <a:effectLst/>
                <a:uLnTx/>
                <a:uFillTx/>
                <a:latin typeface="Yu Gothic"/>
                <a:ea typeface="Yu Gothic"/>
                <a:cs typeface="Kosugi"/>
                <a:sym typeface="Arial"/>
              </a:rPr>
              <a:t>対策</a:t>
            </a:r>
          </a:p>
        </p:txBody>
      </p:sp>
      <p:sp>
        <p:nvSpPr>
          <p:cNvPr id="96" name="Google Shape;96;p2">
            <a:extLst>
              <a:ext uri="{FF2B5EF4-FFF2-40B4-BE49-F238E27FC236}">
                <a16:creationId xmlns:a16="http://schemas.microsoft.com/office/drawing/2014/main" id="{68991790-F956-E617-3220-4454DCE1365E}"/>
              </a:ext>
            </a:extLst>
          </p:cNvPr>
          <p:cNvSpPr txBox="1"/>
          <p:nvPr/>
        </p:nvSpPr>
        <p:spPr>
          <a:xfrm>
            <a:off x="508239" y="925137"/>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a:ea typeface="Yu Gothic"/>
                <a:cs typeface="Arial"/>
                <a:sym typeface="Arial"/>
              </a:rPr>
              <a:t>　妊娠前に検討するワクチン接種：水痘</a:t>
            </a:r>
          </a:p>
        </p:txBody>
      </p:sp>
      <p:sp>
        <p:nvSpPr>
          <p:cNvPr id="3" name="Google Shape;267;g37b40e3a717_0_139">
            <a:extLst>
              <a:ext uri="{FF2B5EF4-FFF2-40B4-BE49-F238E27FC236}">
                <a16:creationId xmlns:a16="http://schemas.microsoft.com/office/drawing/2014/main" id="{9CE08911-CE11-00CA-2A31-A05D2C75B6FB}"/>
              </a:ext>
            </a:extLst>
          </p:cNvPr>
          <p:cNvSpPr txBox="1"/>
          <p:nvPr/>
        </p:nvSpPr>
        <p:spPr>
          <a:xfrm>
            <a:off x="2292101" y="1864635"/>
            <a:ext cx="7996423" cy="431815"/>
          </a:xfrm>
          <a:prstGeom prst="rect">
            <a:avLst/>
          </a:prstGeom>
          <a:noFill/>
          <a:ln>
            <a:noFill/>
          </a:ln>
        </p:spPr>
        <p:txBody>
          <a:bodyPr spcFirstLastPara="1" wrap="square" lIns="53450" tIns="53450" rIns="53450" bIns="53450" anchor="t" anchorCtr="0">
            <a:spAutoFit/>
          </a:bodyPr>
          <a:lstStyle/>
          <a:p>
            <a:pPr marL="167049" marR="0" lvl="0" indent="-167049"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通称：みずぼうそう</a:t>
            </a:r>
          </a:p>
        </p:txBody>
      </p:sp>
      <p:cxnSp>
        <p:nvCxnSpPr>
          <p:cNvPr id="12" name="直線コネクタ 11">
            <a:extLst>
              <a:ext uri="{FF2B5EF4-FFF2-40B4-BE49-F238E27FC236}">
                <a16:creationId xmlns:a16="http://schemas.microsoft.com/office/drawing/2014/main" id="{C4B4E96F-D1C6-FBA3-E533-F5F00A5153A4}"/>
              </a:ext>
            </a:extLst>
          </p:cNvPr>
          <p:cNvCxnSpPr>
            <a:cxnSpLocks/>
          </p:cNvCxnSpPr>
          <p:nvPr/>
        </p:nvCxnSpPr>
        <p:spPr>
          <a:xfrm>
            <a:off x="168672" y="4366303"/>
            <a:ext cx="10209760" cy="0"/>
          </a:xfrm>
          <a:prstGeom prst="line">
            <a:avLst/>
          </a:prstGeom>
          <a:ln w="47625">
            <a:solidFill>
              <a:schemeClr val="accent1">
                <a:shade val="95000"/>
                <a:satMod val="105000"/>
                <a:alpha val="21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Google Shape;267;g37b40e3a717_0_139">
            <a:extLst>
              <a:ext uri="{FF2B5EF4-FFF2-40B4-BE49-F238E27FC236}">
                <a16:creationId xmlns:a16="http://schemas.microsoft.com/office/drawing/2014/main" id="{99CB4C14-209E-8861-A80D-A78FEA3CE074}"/>
              </a:ext>
            </a:extLst>
          </p:cNvPr>
          <p:cNvSpPr txBox="1"/>
          <p:nvPr/>
        </p:nvSpPr>
        <p:spPr>
          <a:xfrm>
            <a:off x="2292101" y="4730237"/>
            <a:ext cx="7083005"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妊活を始める前にまずは、ワクチン接種歴の確認が必要</a:t>
            </a:r>
          </a:p>
        </p:txBody>
      </p:sp>
      <p:sp>
        <p:nvSpPr>
          <p:cNvPr id="8" name="Google Shape;267;g37b40e3a717_0_139">
            <a:extLst>
              <a:ext uri="{FF2B5EF4-FFF2-40B4-BE49-F238E27FC236}">
                <a16:creationId xmlns:a16="http://schemas.microsoft.com/office/drawing/2014/main" id="{3ECBEB1B-3AB7-B5D1-0203-34BFF4AB87B3}"/>
              </a:ext>
            </a:extLst>
          </p:cNvPr>
          <p:cNvSpPr txBox="1"/>
          <p:nvPr/>
        </p:nvSpPr>
        <p:spPr>
          <a:xfrm>
            <a:off x="2301625" y="2804696"/>
            <a:ext cx="7996423"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発熱と全身にかゆみを伴う水疱を形成することが特徴</a:t>
            </a:r>
            <a:endParaRPr kumimoji="0" lang="ja-JP" altLang="en-US"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endParaRPr>
          </a:p>
        </p:txBody>
      </p:sp>
      <p:sp>
        <p:nvSpPr>
          <p:cNvPr id="11" name="Google Shape;267;g37b40e3a717_0_139">
            <a:extLst>
              <a:ext uri="{FF2B5EF4-FFF2-40B4-BE49-F238E27FC236}">
                <a16:creationId xmlns:a16="http://schemas.microsoft.com/office/drawing/2014/main" id="{AE69533B-D797-475E-A61E-5CE2285E72B2}"/>
              </a:ext>
            </a:extLst>
          </p:cNvPr>
          <p:cNvSpPr txBox="1"/>
          <p:nvPr/>
        </p:nvSpPr>
        <p:spPr>
          <a:xfrm>
            <a:off x="2292101" y="2341348"/>
            <a:ext cx="7996423"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水痘は水痘・帯状疱疹ウイルスによって引き起こされる感染症</a:t>
            </a:r>
            <a:endPar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panose="020B0400000000000000" pitchFamily="34" charset="-128"/>
              <a:ea typeface="Yu Gothic" panose="020B0400000000000000" pitchFamily="34" charset="-128"/>
              <a:cs typeface="Arial"/>
              <a:sym typeface="Arial"/>
            </a:endParaRPr>
          </a:p>
        </p:txBody>
      </p:sp>
      <p:pic>
        <p:nvPicPr>
          <p:cNvPr id="18" name="図 17" descr="アイコン&#10;&#10;AI 生成コンテンツは誤りを含む可能性があります。">
            <a:extLst>
              <a:ext uri="{FF2B5EF4-FFF2-40B4-BE49-F238E27FC236}">
                <a16:creationId xmlns:a16="http://schemas.microsoft.com/office/drawing/2014/main" id="{66D3CEB9-F1CC-0328-5A4A-A416C13B1D8E}"/>
              </a:ext>
            </a:extLst>
          </p:cNvPr>
          <p:cNvPicPr>
            <a:picLocks noChangeAspect="1"/>
          </p:cNvPicPr>
          <p:nvPr/>
        </p:nvPicPr>
        <p:blipFill>
          <a:blip r:embed="rId3">
            <a:alphaModFix amt="50000"/>
          </a:blip>
          <a:stretch>
            <a:fillRect/>
          </a:stretch>
        </p:blipFill>
        <p:spPr>
          <a:xfrm>
            <a:off x="1949258" y="1936217"/>
            <a:ext cx="342842" cy="342842"/>
          </a:xfrm>
          <a:prstGeom prst="rect">
            <a:avLst/>
          </a:prstGeom>
        </p:spPr>
      </p:pic>
      <p:pic>
        <p:nvPicPr>
          <p:cNvPr id="19" name="図 18" descr="アイコン&#10;&#10;AI 生成コンテンツは誤りを含む可能性があります。">
            <a:extLst>
              <a:ext uri="{FF2B5EF4-FFF2-40B4-BE49-F238E27FC236}">
                <a16:creationId xmlns:a16="http://schemas.microsoft.com/office/drawing/2014/main" id="{C543BD2F-3043-F232-B7D7-E3125971029F}"/>
              </a:ext>
            </a:extLst>
          </p:cNvPr>
          <p:cNvPicPr>
            <a:picLocks noChangeAspect="1"/>
          </p:cNvPicPr>
          <p:nvPr/>
        </p:nvPicPr>
        <p:blipFill>
          <a:blip r:embed="rId3">
            <a:alphaModFix amt="50000"/>
          </a:blip>
          <a:stretch>
            <a:fillRect/>
          </a:stretch>
        </p:blipFill>
        <p:spPr>
          <a:xfrm>
            <a:off x="1952936" y="2400522"/>
            <a:ext cx="342842" cy="342842"/>
          </a:xfrm>
          <a:prstGeom prst="rect">
            <a:avLst/>
          </a:prstGeom>
        </p:spPr>
      </p:pic>
      <p:pic>
        <p:nvPicPr>
          <p:cNvPr id="21" name="図 20" descr="アイコン&#10;&#10;AI 生成コンテンツは誤りを含む可能性があります。">
            <a:extLst>
              <a:ext uri="{FF2B5EF4-FFF2-40B4-BE49-F238E27FC236}">
                <a16:creationId xmlns:a16="http://schemas.microsoft.com/office/drawing/2014/main" id="{450ED523-BF70-FF32-8F52-34D65BABE66A}"/>
              </a:ext>
            </a:extLst>
          </p:cNvPr>
          <p:cNvPicPr>
            <a:picLocks noChangeAspect="1"/>
          </p:cNvPicPr>
          <p:nvPr/>
        </p:nvPicPr>
        <p:blipFill>
          <a:blip r:embed="rId3">
            <a:alphaModFix amt="50000"/>
          </a:blip>
          <a:stretch>
            <a:fillRect/>
          </a:stretch>
        </p:blipFill>
        <p:spPr>
          <a:xfrm>
            <a:off x="1962460" y="2892379"/>
            <a:ext cx="342842" cy="342842"/>
          </a:xfrm>
          <a:prstGeom prst="rect">
            <a:avLst/>
          </a:prstGeom>
        </p:spPr>
      </p:pic>
      <p:pic>
        <p:nvPicPr>
          <p:cNvPr id="22" name="図 21" descr="アイコン&#10;&#10;AI 生成コンテンツは誤りを含む可能性があります。">
            <a:extLst>
              <a:ext uri="{FF2B5EF4-FFF2-40B4-BE49-F238E27FC236}">
                <a16:creationId xmlns:a16="http://schemas.microsoft.com/office/drawing/2014/main" id="{2B3B9312-A326-B0C5-1DB5-CE031F88FBD6}"/>
              </a:ext>
            </a:extLst>
          </p:cNvPr>
          <p:cNvPicPr>
            <a:picLocks noChangeAspect="1"/>
          </p:cNvPicPr>
          <p:nvPr/>
        </p:nvPicPr>
        <p:blipFill>
          <a:blip r:embed="rId3">
            <a:alphaModFix amt="50000"/>
          </a:blip>
          <a:stretch>
            <a:fillRect/>
          </a:stretch>
        </p:blipFill>
        <p:spPr>
          <a:xfrm>
            <a:off x="1949258" y="4807081"/>
            <a:ext cx="342842" cy="342842"/>
          </a:xfrm>
          <a:prstGeom prst="rect">
            <a:avLst/>
          </a:prstGeom>
        </p:spPr>
      </p:pic>
      <p:sp>
        <p:nvSpPr>
          <p:cNvPr id="6" name="Google Shape;267;g37b40e3a717_0_139">
            <a:extLst>
              <a:ext uri="{FF2B5EF4-FFF2-40B4-BE49-F238E27FC236}">
                <a16:creationId xmlns:a16="http://schemas.microsoft.com/office/drawing/2014/main" id="{FEC33CC1-0EB4-C16E-15C5-8534369FAC2B}"/>
              </a:ext>
            </a:extLst>
          </p:cNvPr>
          <p:cNvSpPr txBox="1"/>
          <p:nvPr/>
        </p:nvSpPr>
        <p:spPr>
          <a:xfrm>
            <a:off x="2311150" y="3775413"/>
            <a:ext cx="7996423"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妊娠中母体は免疫力の低下のため重症化しやすく肺炎を引き起こすことがある</a:t>
            </a:r>
          </a:p>
        </p:txBody>
      </p:sp>
      <p:sp>
        <p:nvSpPr>
          <p:cNvPr id="7" name="Google Shape;267;g37b40e3a717_0_139">
            <a:extLst>
              <a:ext uri="{FF2B5EF4-FFF2-40B4-BE49-F238E27FC236}">
                <a16:creationId xmlns:a16="http://schemas.microsoft.com/office/drawing/2014/main" id="{501A05CF-9582-7AC2-C193-8D0945107472}"/>
              </a:ext>
            </a:extLst>
          </p:cNvPr>
          <p:cNvSpPr txBox="1"/>
          <p:nvPr/>
        </p:nvSpPr>
        <p:spPr>
          <a:xfrm>
            <a:off x="2301625" y="3312065"/>
            <a:ext cx="7996423"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rPr>
              <a:t>胎児に先天性水痘症候群</a:t>
            </a:r>
            <a:r>
              <a:rPr kumimoji="0" lang="en-US" altLang="ja-JP"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rPr>
              <a:t>(</a:t>
            </a:r>
            <a:r>
              <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rPr>
              <a:t>四肢形成不全、視覚障害など</a:t>
            </a:r>
            <a:r>
              <a:rPr kumimoji="0" lang="en-US" altLang="ja-JP"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rPr>
              <a:t>)</a:t>
            </a:r>
            <a:r>
              <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rPr>
              <a:t>を引き起こす</a:t>
            </a: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リスクがある</a:t>
            </a:r>
            <a:endPar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endParaRPr>
          </a:p>
        </p:txBody>
      </p:sp>
      <p:pic>
        <p:nvPicPr>
          <p:cNvPr id="13" name="図 12" descr="アイコン&#10;&#10;AI 生成コンテンツは誤りを含む可能性があります。">
            <a:extLst>
              <a:ext uri="{FF2B5EF4-FFF2-40B4-BE49-F238E27FC236}">
                <a16:creationId xmlns:a16="http://schemas.microsoft.com/office/drawing/2014/main" id="{5B19DE5C-7EE1-699C-B21F-7C290C925A39}"/>
              </a:ext>
            </a:extLst>
          </p:cNvPr>
          <p:cNvPicPr>
            <a:picLocks noChangeAspect="1"/>
          </p:cNvPicPr>
          <p:nvPr/>
        </p:nvPicPr>
        <p:blipFill>
          <a:blip r:embed="rId3">
            <a:alphaModFix amt="50000"/>
          </a:blip>
          <a:stretch>
            <a:fillRect/>
          </a:stretch>
        </p:blipFill>
        <p:spPr>
          <a:xfrm>
            <a:off x="1962460" y="3371239"/>
            <a:ext cx="342842" cy="342842"/>
          </a:xfrm>
          <a:prstGeom prst="rect">
            <a:avLst/>
          </a:prstGeom>
        </p:spPr>
      </p:pic>
      <p:pic>
        <p:nvPicPr>
          <p:cNvPr id="14" name="図 13" descr="アイコン&#10;&#10;AI 生成コンテンツは誤りを含む可能性があります。">
            <a:extLst>
              <a:ext uri="{FF2B5EF4-FFF2-40B4-BE49-F238E27FC236}">
                <a16:creationId xmlns:a16="http://schemas.microsoft.com/office/drawing/2014/main" id="{1EC463AE-4234-D1C5-52B4-53196A079933}"/>
              </a:ext>
            </a:extLst>
          </p:cNvPr>
          <p:cNvPicPr>
            <a:picLocks noChangeAspect="1"/>
          </p:cNvPicPr>
          <p:nvPr/>
        </p:nvPicPr>
        <p:blipFill>
          <a:blip r:embed="rId3">
            <a:alphaModFix amt="50000"/>
          </a:blip>
          <a:stretch>
            <a:fillRect/>
          </a:stretch>
        </p:blipFill>
        <p:spPr>
          <a:xfrm>
            <a:off x="1971984" y="3863095"/>
            <a:ext cx="342842" cy="342842"/>
          </a:xfrm>
          <a:prstGeom prst="rect">
            <a:avLst/>
          </a:prstGeom>
        </p:spPr>
      </p:pic>
      <p:sp>
        <p:nvSpPr>
          <p:cNvPr id="15" name="Google Shape;267;g37b40e3a717_0_139">
            <a:extLst>
              <a:ext uri="{FF2B5EF4-FFF2-40B4-BE49-F238E27FC236}">
                <a16:creationId xmlns:a16="http://schemas.microsoft.com/office/drawing/2014/main" id="{1DC64256-1453-C851-01CC-7A2D3094B204}"/>
              </a:ext>
            </a:extLst>
          </p:cNvPr>
          <p:cNvSpPr txBox="1"/>
          <p:nvPr/>
        </p:nvSpPr>
        <p:spPr>
          <a:xfrm>
            <a:off x="2292101" y="5180882"/>
            <a:ext cx="7083005"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免疫が不十分な場合はワクチン接種を検討</a:t>
            </a:r>
          </a:p>
        </p:txBody>
      </p:sp>
      <p:pic>
        <p:nvPicPr>
          <p:cNvPr id="16" name="図 15" descr="アイコン&#10;&#10;AI 生成コンテンツは誤りを含む可能性があります。">
            <a:extLst>
              <a:ext uri="{FF2B5EF4-FFF2-40B4-BE49-F238E27FC236}">
                <a16:creationId xmlns:a16="http://schemas.microsoft.com/office/drawing/2014/main" id="{2D1F4208-6B04-B7BE-34FD-300538CC76BC}"/>
              </a:ext>
            </a:extLst>
          </p:cNvPr>
          <p:cNvPicPr>
            <a:picLocks noChangeAspect="1"/>
          </p:cNvPicPr>
          <p:nvPr/>
        </p:nvPicPr>
        <p:blipFill>
          <a:blip r:embed="rId3">
            <a:alphaModFix amt="50000"/>
          </a:blip>
          <a:stretch>
            <a:fillRect/>
          </a:stretch>
        </p:blipFill>
        <p:spPr>
          <a:xfrm>
            <a:off x="1949258" y="5257726"/>
            <a:ext cx="342842" cy="342842"/>
          </a:xfrm>
          <a:prstGeom prst="rect">
            <a:avLst/>
          </a:prstGeom>
        </p:spPr>
      </p:pic>
      <p:sp>
        <p:nvSpPr>
          <p:cNvPr id="24" name="テキスト ボックス 3">
            <a:extLst>
              <a:ext uri="{FF2B5EF4-FFF2-40B4-BE49-F238E27FC236}">
                <a16:creationId xmlns:a16="http://schemas.microsoft.com/office/drawing/2014/main" id="{76266809-DF82-2FA7-F046-501A5C9A06D9}"/>
              </a:ext>
            </a:extLst>
          </p:cNvPr>
          <p:cNvSpPr txBox="1"/>
          <p:nvPr/>
        </p:nvSpPr>
        <p:spPr>
          <a:xfrm>
            <a:off x="479943" y="6204787"/>
            <a:ext cx="10263390" cy="197868"/>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出典：国立成育医療研究センター　</a:t>
            </a: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https://www.ncchd.go.jp/</a:t>
            </a: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   　</a:t>
            </a:r>
            <a:endParaRPr kumimoji="0" lang="ja-JP" altLang="en-US" sz="935" b="0" i="0" u="none" strike="noStrike" kern="0" cap="none" spc="0" normalizeH="0" baseline="0" noProof="0">
              <a:ln>
                <a:noFill/>
              </a:ln>
              <a:solidFill>
                <a:srgbClr val="FFFFFF">
                  <a:lumMod val="50000"/>
                </a:srgbClr>
              </a:solidFill>
              <a:effectLst/>
              <a:uLnTx/>
              <a:uFillTx/>
              <a:latin typeface="Arial"/>
              <a:ea typeface="游ゴシック" panose="020B0400000000000000" pitchFamily="50" charset="-128"/>
              <a:cs typeface="Arial"/>
              <a:sym typeface="Arial"/>
            </a:endParaRPr>
          </a:p>
        </p:txBody>
      </p:sp>
      <p:pic>
        <p:nvPicPr>
          <p:cNvPr id="5" name="図 4">
            <a:extLst>
              <a:ext uri="{FF2B5EF4-FFF2-40B4-BE49-F238E27FC236}">
                <a16:creationId xmlns:a16="http://schemas.microsoft.com/office/drawing/2014/main" id="{4E976DB9-FA20-0E32-0DA6-1439AB1BC432}"/>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1794100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4B34C42F-C38F-D926-C031-828E7D0452A6}"/>
            </a:ext>
          </a:extLst>
        </p:cNvPr>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0D7E33F4-2993-8381-D738-998258C80554}"/>
              </a:ext>
            </a:extLst>
          </p:cNvPr>
          <p:cNvSpPr/>
          <p:nvPr/>
        </p:nvSpPr>
        <p:spPr>
          <a:xfrm>
            <a:off x="524924" y="2215504"/>
            <a:ext cx="1415045" cy="3720621"/>
          </a:xfrm>
          <a:prstGeom prst="rect">
            <a:avLst/>
          </a:prstGeom>
          <a:solidFill>
            <a:schemeClr val="accent1">
              <a:alpha val="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4" name="Google Shape;382;p43">
            <a:extLst>
              <a:ext uri="{FF2B5EF4-FFF2-40B4-BE49-F238E27FC236}">
                <a16:creationId xmlns:a16="http://schemas.microsoft.com/office/drawing/2014/main" id="{CE56CE98-B700-EA6C-1BAD-755C6C4A1D4E}"/>
              </a:ext>
            </a:extLst>
          </p:cNvPr>
          <p:cNvSpPr/>
          <p:nvPr/>
        </p:nvSpPr>
        <p:spPr>
          <a:xfrm>
            <a:off x="411702" y="2968285"/>
            <a:ext cx="1640134" cy="678995"/>
          </a:xfrm>
          <a:prstGeom prst="roundRect">
            <a:avLst>
              <a:gd name="adj" fmla="val 0"/>
            </a:avLst>
          </a:prstGeom>
          <a:noFill/>
          <a:ln>
            <a:noFill/>
          </a:ln>
        </p:spPr>
        <p:txBody>
          <a:bodyPr spcFirstLastPara="1" wrap="square" lIns="357797" tIns="53450" rIns="53450" bIns="53450" anchor="ctr" anchorCtr="0">
            <a:noAutofit/>
          </a:bodyPr>
          <a:lstStyle/>
          <a:p>
            <a:pPr marL="0" marR="0" lvl="0" indent="0" algn="l"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5CC3D1"/>
                </a:solidFill>
                <a:effectLst/>
                <a:uLnTx/>
                <a:uFillTx/>
                <a:latin typeface="Yu Gothic"/>
                <a:ea typeface="Yu Gothic"/>
                <a:cs typeface="Kosugi"/>
                <a:sym typeface="Arial"/>
              </a:rPr>
              <a:t>特徴と症状</a:t>
            </a:r>
          </a:p>
        </p:txBody>
      </p:sp>
      <p:sp>
        <p:nvSpPr>
          <p:cNvPr id="10" name="Google Shape;382;p43">
            <a:extLst>
              <a:ext uri="{FF2B5EF4-FFF2-40B4-BE49-F238E27FC236}">
                <a16:creationId xmlns:a16="http://schemas.microsoft.com/office/drawing/2014/main" id="{FC1BE7FC-3608-1E86-8C16-AA9E590DEFBE}"/>
              </a:ext>
            </a:extLst>
          </p:cNvPr>
          <p:cNvSpPr/>
          <p:nvPr/>
        </p:nvSpPr>
        <p:spPr>
          <a:xfrm>
            <a:off x="668279" y="4838533"/>
            <a:ext cx="979828" cy="704572"/>
          </a:xfrm>
          <a:prstGeom prst="roundRect">
            <a:avLst>
              <a:gd name="adj" fmla="val 0"/>
            </a:avLst>
          </a:prstGeom>
          <a:noFill/>
          <a:ln>
            <a:noFill/>
          </a:ln>
        </p:spPr>
        <p:txBody>
          <a:bodyPr spcFirstLastPara="1" wrap="square" lIns="357797" tIns="53450" rIns="53450" bIns="53450" anchor="ctr" anchorCtr="0">
            <a:noAutofit/>
          </a:bodyPr>
          <a:lstStyle/>
          <a:p>
            <a:pPr marL="0" marR="0" lvl="0" indent="0" algn="l"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5CC3D1"/>
                </a:solidFill>
                <a:effectLst/>
                <a:uLnTx/>
                <a:uFillTx/>
                <a:latin typeface="Yu Gothic"/>
                <a:ea typeface="Yu Gothic"/>
                <a:cs typeface="Kosugi"/>
                <a:sym typeface="Arial"/>
              </a:rPr>
              <a:t>対策</a:t>
            </a:r>
          </a:p>
        </p:txBody>
      </p:sp>
      <p:sp>
        <p:nvSpPr>
          <p:cNvPr id="96" name="Google Shape;96;p2">
            <a:extLst>
              <a:ext uri="{FF2B5EF4-FFF2-40B4-BE49-F238E27FC236}">
                <a16:creationId xmlns:a16="http://schemas.microsoft.com/office/drawing/2014/main" id="{E350F180-78A7-0EBD-2343-E59D7E976C74}"/>
              </a:ext>
            </a:extLst>
          </p:cNvPr>
          <p:cNvSpPr txBox="1"/>
          <p:nvPr/>
        </p:nvSpPr>
        <p:spPr>
          <a:xfrm>
            <a:off x="508239" y="925137"/>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a:ea typeface="Yu Gothic"/>
                <a:cs typeface="Arial"/>
                <a:sym typeface="Arial"/>
              </a:rPr>
              <a:t>　妊娠前に検討するワクチン接種：</a:t>
            </a:r>
            <a:r>
              <a:rPr kumimoji="0" lang="ja-JP" altLang="en-US" sz="2105" b="1" i="0" u="none" strike="noStrike" kern="0" cap="none" spc="0" normalizeH="0" baseline="0" noProof="0">
                <a:ln>
                  <a:noFill/>
                </a:ln>
                <a:solidFill>
                  <a:srgbClr val="000000">
                    <a:lumMod val="50000"/>
                    <a:lumOff val="50000"/>
                  </a:srgbClr>
                </a:solidFill>
                <a:effectLst/>
                <a:uLnTx/>
                <a:uFillTx/>
                <a:latin typeface="Arial"/>
                <a:ea typeface="Yu Gothic"/>
                <a:cs typeface="Arial"/>
                <a:sym typeface="Arial"/>
              </a:rPr>
              <a:t>流行性耳下腺炎</a:t>
            </a:r>
            <a:endParaRPr kumimoji="0" lang="ja-JP" altLang="en-US" sz="2105" b="1" i="0" u="none" strike="noStrike" kern="0" cap="none" spc="0" normalizeH="0" baseline="0" noProof="0">
              <a:ln>
                <a:noFill/>
              </a:ln>
              <a:solidFill>
                <a:srgbClr val="000000">
                  <a:lumMod val="50000"/>
                  <a:lumOff val="50000"/>
                </a:srgbClr>
              </a:solidFill>
              <a:effectLst/>
              <a:uLnTx/>
              <a:uFillTx/>
              <a:latin typeface="Yu Gothic"/>
              <a:ea typeface="Yu Gothic"/>
              <a:cs typeface="Arial"/>
              <a:sym typeface="Arial"/>
            </a:endParaRPr>
          </a:p>
        </p:txBody>
      </p:sp>
      <p:sp>
        <p:nvSpPr>
          <p:cNvPr id="3" name="Google Shape;267;g37b40e3a717_0_139">
            <a:extLst>
              <a:ext uri="{FF2B5EF4-FFF2-40B4-BE49-F238E27FC236}">
                <a16:creationId xmlns:a16="http://schemas.microsoft.com/office/drawing/2014/main" id="{9A26EAED-A0C6-9D1A-E9DD-793DAE2F165D}"/>
              </a:ext>
            </a:extLst>
          </p:cNvPr>
          <p:cNvSpPr txBox="1"/>
          <p:nvPr/>
        </p:nvSpPr>
        <p:spPr>
          <a:xfrm>
            <a:off x="2288603" y="2221226"/>
            <a:ext cx="7996423" cy="431815"/>
          </a:xfrm>
          <a:prstGeom prst="rect">
            <a:avLst/>
          </a:prstGeom>
          <a:noFill/>
          <a:ln>
            <a:noFill/>
          </a:ln>
        </p:spPr>
        <p:txBody>
          <a:bodyPr spcFirstLastPara="1" wrap="square" lIns="53450" tIns="53450" rIns="53450" bIns="53450" anchor="t" anchorCtr="0">
            <a:spAutoFit/>
          </a:bodyPr>
          <a:lstStyle/>
          <a:p>
            <a:pPr marL="167049" marR="0" lvl="0" indent="-167049"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通称：おたふくかぜ</a:t>
            </a:r>
          </a:p>
        </p:txBody>
      </p:sp>
      <p:cxnSp>
        <p:nvCxnSpPr>
          <p:cNvPr id="12" name="直線コネクタ 11">
            <a:extLst>
              <a:ext uri="{FF2B5EF4-FFF2-40B4-BE49-F238E27FC236}">
                <a16:creationId xmlns:a16="http://schemas.microsoft.com/office/drawing/2014/main" id="{A4404F0B-82D9-C63F-4F8C-CC46FCCCB81D}"/>
              </a:ext>
            </a:extLst>
          </p:cNvPr>
          <p:cNvCxnSpPr>
            <a:cxnSpLocks/>
          </p:cNvCxnSpPr>
          <p:nvPr/>
        </p:nvCxnSpPr>
        <p:spPr>
          <a:xfrm>
            <a:off x="168672" y="4596525"/>
            <a:ext cx="10209760" cy="0"/>
          </a:xfrm>
          <a:prstGeom prst="line">
            <a:avLst/>
          </a:prstGeom>
          <a:ln w="47625">
            <a:solidFill>
              <a:schemeClr val="accent1">
                <a:shade val="95000"/>
                <a:satMod val="105000"/>
                <a:alpha val="21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Google Shape;267;g37b40e3a717_0_139">
            <a:extLst>
              <a:ext uri="{FF2B5EF4-FFF2-40B4-BE49-F238E27FC236}">
                <a16:creationId xmlns:a16="http://schemas.microsoft.com/office/drawing/2014/main" id="{1BB49C79-4B0C-3248-CB9D-9B5ACAB7B2A2}"/>
              </a:ext>
            </a:extLst>
          </p:cNvPr>
          <p:cNvSpPr txBox="1"/>
          <p:nvPr/>
        </p:nvSpPr>
        <p:spPr>
          <a:xfrm>
            <a:off x="2292101" y="3477294"/>
            <a:ext cx="7083005"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ムンプスウイルス感染は</a:t>
            </a:r>
            <a:r>
              <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rPr>
              <a:t>妊娠初期の感染では流産が増加する</a:t>
            </a: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可能性がある</a:t>
            </a:r>
          </a:p>
        </p:txBody>
      </p:sp>
      <p:sp>
        <p:nvSpPr>
          <p:cNvPr id="8" name="Google Shape;267;g37b40e3a717_0_139">
            <a:extLst>
              <a:ext uri="{FF2B5EF4-FFF2-40B4-BE49-F238E27FC236}">
                <a16:creationId xmlns:a16="http://schemas.microsoft.com/office/drawing/2014/main" id="{B12CE065-6C37-77D7-6EA2-21046934F2B3}"/>
              </a:ext>
            </a:extLst>
          </p:cNvPr>
          <p:cNvSpPr txBox="1"/>
          <p:nvPr/>
        </p:nvSpPr>
        <p:spPr>
          <a:xfrm>
            <a:off x="2298127" y="3030899"/>
            <a:ext cx="7996423"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Arial"/>
                <a:ea typeface="Yu Gothic"/>
                <a:cs typeface="Arial"/>
                <a:sym typeface="Arial"/>
              </a:rPr>
              <a:t>唾液腺</a:t>
            </a:r>
            <a:r>
              <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rPr>
              <a:t>の腫れや痛み、発熱を主症状とする</a:t>
            </a: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ことが特徴</a:t>
            </a:r>
            <a:endParaRPr kumimoji="0" lang="en-US" altLang="ja-JP" sz="818" b="0"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p:txBody>
      </p:sp>
      <p:sp>
        <p:nvSpPr>
          <p:cNvPr id="11" name="Google Shape;267;g37b40e3a717_0_139">
            <a:extLst>
              <a:ext uri="{FF2B5EF4-FFF2-40B4-BE49-F238E27FC236}">
                <a16:creationId xmlns:a16="http://schemas.microsoft.com/office/drawing/2014/main" id="{7C4E7AA0-A72F-0272-A9E0-065955E829A7}"/>
              </a:ext>
            </a:extLst>
          </p:cNvPr>
          <p:cNvSpPr txBox="1"/>
          <p:nvPr/>
        </p:nvSpPr>
        <p:spPr>
          <a:xfrm>
            <a:off x="2288603" y="2632745"/>
            <a:ext cx="7996423"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ムンプスウイルスによって引き起こされる感染症</a:t>
            </a:r>
            <a:endPar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panose="020B0400000000000000" pitchFamily="34" charset="-128"/>
              <a:ea typeface="Yu Gothic" panose="020B0400000000000000" pitchFamily="34" charset="-128"/>
              <a:cs typeface="Arial"/>
              <a:sym typeface="Arial"/>
            </a:endParaRPr>
          </a:p>
        </p:txBody>
      </p:sp>
      <p:pic>
        <p:nvPicPr>
          <p:cNvPr id="18" name="図 17" descr="アイコン&#10;&#10;AI 生成コンテンツは誤りを含む可能性があります。">
            <a:extLst>
              <a:ext uri="{FF2B5EF4-FFF2-40B4-BE49-F238E27FC236}">
                <a16:creationId xmlns:a16="http://schemas.microsoft.com/office/drawing/2014/main" id="{FB552423-184B-A7AF-0886-726C7DCAE2D3}"/>
              </a:ext>
            </a:extLst>
          </p:cNvPr>
          <p:cNvPicPr>
            <a:picLocks noChangeAspect="1"/>
          </p:cNvPicPr>
          <p:nvPr/>
        </p:nvPicPr>
        <p:blipFill>
          <a:blip r:embed="rId3">
            <a:alphaModFix amt="50000"/>
          </a:blip>
          <a:stretch>
            <a:fillRect/>
          </a:stretch>
        </p:blipFill>
        <p:spPr>
          <a:xfrm>
            <a:off x="1945760" y="2292808"/>
            <a:ext cx="342842" cy="342842"/>
          </a:xfrm>
          <a:prstGeom prst="rect">
            <a:avLst/>
          </a:prstGeom>
        </p:spPr>
      </p:pic>
      <p:pic>
        <p:nvPicPr>
          <p:cNvPr id="19" name="図 18" descr="アイコン&#10;&#10;AI 生成コンテンツは誤りを含む可能性があります。">
            <a:extLst>
              <a:ext uri="{FF2B5EF4-FFF2-40B4-BE49-F238E27FC236}">
                <a16:creationId xmlns:a16="http://schemas.microsoft.com/office/drawing/2014/main" id="{31B22284-D696-2841-179F-4596C7CA0AA0}"/>
              </a:ext>
            </a:extLst>
          </p:cNvPr>
          <p:cNvPicPr>
            <a:picLocks noChangeAspect="1"/>
          </p:cNvPicPr>
          <p:nvPr/>
        </p:nvPicPr>
        <p:blipFill>
          <a:blip r:embed="rId3">
            <a:alphaModFix amt="50000"/>
          </a:blip>
          <a:stretch>
            <a:fillRect/>
          </a:stretch>
        </p:blipFill>
        <p:spPr>
          <a:xfrm>
            <a:off x="1949437" y="2700069"/>
            <a:ext cx="342842" cy="342842"/>
          </a:xfrm>
          <a:prstGeom prst="rect">
            <a:avLst/>
          </a:prstGeom>
        </p:spPr>
      </p:pic>
      <p:pic>
        <p:nvPicPr>
          <p:cNvPr id="21" name="図 20" descr="アイコン&#10;&#10;AI 生成コンテンツは誤りを含む可能性があります。">
            <a:extLst>
              <a:ext uri="{FF2B5EF4-FFF2-40B4-BE49-F238E27FC236}">
                <a16:creationId xmlns:a16="http://schemas.microsoft.com/office/drawing/2014/main" id="{5BD88789-1BDF-9D0A-7015-D4E197AE0E82}"/>
              </a:ext>
            </a:extLst>
          </p:cNvPr>
          <p:cNvPicPr>
            <a:picLocks noChangeAspect="1"/>
          </p:cNvPicPr>
          <p:nvPr/>
        </p:nvPicPr>
        <p:blipFill>
          <a:blip r:embed="rId3">
            <a:alphaModFix amt="50000"/>
          </a:blip>
          <a:stretch>
            <a:fillRect/>
          </a:stretch>
        </p:blipFill>
        <p:spPr>
          <a:xfrm>
            <a:off x="1958962" y="3118582"/>
            <a:ext cx="342842" cy="342842"/>
          </a:xfrm>
          <a:prstGeom prst="rect">
            <a:avLst/>
          </a:prstGeom>
        </p:spPr>
      </p:pic>
      <p:pic>
        <p:nvPicPr>
          <p:cNvPr id="22" name="図 21" descr="アイコン&#10;&#10;AI 生成コンテンツは誤りを含む可能性があります。">
            <a:extLst>
              <a:ext uri="{FF2B5EF4-FFF2-40B4-BE49-F238E27FC236}">
                <a16:creationId xmlns:a16="http://schemas.microsoft.com/office/drawing/2014/main" id="{961D53DF-34D5-DA3C-4E40-1E7A4B278248}"/>
              </a:ext>
            </a:extLst>
          </p:cNvPr>
          <p:cNvPicPr>
            <a:picLocks noChangeAspect="1"/>
          </p:cNvPicPr>
          <p:nvPr/>
        </p:nvPicPr>
        <p:blipFill>
          <a:blip r:embed="rId3">
            <a:alphaModFix amt="50000"/>
          </a:blip>
          <a:stretch>
            <a:fillRect/>
          </a:stretch>
        </p:blipFill>
        <p:spPr>
          <a:xfrm>
            <a:off x="1949258" y="3529691"/>
            <a:ext cx="342842" cy="342842"/>
          </a:xfrm>
          <a:prstGeom prst="rect">
            <a:avLst/>
          </a:prstGeom>
        </p:spPr>
      </p:pic>
      <p:sp>
        <p:nvSpPr>
          <p:cNvPr id="15" name="Google Shape;267;g37b40e3a717_0_139">
            <a:extLst>
              <a:ext uri="{FF2B5EF4-FFF2-40B4-BE49-F238E27FC236}">
                <a16:creationId xmlns:a16="http://schemas.microsoft.com/office/drawing/2014/main" id="{5A5E57D1-01F1-8703-0009-C23E8EC2024D}"/>
              </a:ext>
            </a:extLst>
          </p:cNvPr>
          <p:cNvSpPr txBox="1"/>
          <p:nvPr/>
        </p:nvSpPr>
        <p:spPr>
          <a:xfrm>
            <a:off x="2292101" y="3879044"/>
            <a:ext cx="7083005"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男性では</a:t>
            </a:r>
            <a:r>
              <a:rPr kumimoji="0" lang="ja-JP" altLang="en-US" sz="1403" b="1" i="0" u="none" strike="noStrike" kern="0" cap="none" spc="0" normalizeH="0" baseline="0" noProof="0">
                <a:ln>
                  <a:noFill/>
                </a:ln>
                <a:solidFill>
                  <a:srgbClr val="000000">
                    <a:lumMod val="75000"/>
                    <a:lumOff val="25000"/>
                  </a:srgbClr>
                </a:solidFill>
                <a:effectLst/>
                <a:highlight>
                  <a:srgbClr val="FFFFD1"/>
                </a:highlight>
                <a:uLnTx/>
                <a:uFillTx/>
                <a:latin typeface="Yu Gothic"/>
                <a:ea typeface="Yu Gothic"/>
                <a:cs typeface="Arial"/>
                <a:sym typeface="Arial"/>
              </a:rPr>
              <a:t>不妊症の原因となる</a:t>
            </a: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ことがある</a:t>
            </a:r>
          </a:p>
        </p:txBody>
      </p:sp>
      <p:pic>
        <p:nvPicPr>
          <p:cNvPr id="16" name="図 15" descr="アイコン&#10;&#10;AI 生成コンテンツは誤りを含む可能性があります。">
            <a:extLst>
              <a:ext uri="{FF2B5EF4-FFF2-40B4-BE49-F238E27FC236}">
                <a16:creationId xmlns:a16="http://schemas.microsoft.com/office/drawing/2014/main" id="{4E27942D-1435-1FBF-A499-6EEBD0ED82F5}"/>
              </a:ext>
            </a:extLst>
          </p:cNvPr>
          <p:cNvPicPr>
            <a:picLocks noChangeAspect="1"/>
          </p:cNvPicPr>
          <p:nvPr/>
        </p:nvPicPr>
        <p:blipFill>
          <a:blip r:embed="rId3">
            <a:alphaModFix amt="50000"/>
          </a:blip>
          <a:stretch>
            <a:fillRect/>
          </a:stretch>
        </p:blipFill>
        <p:spPr>
          <a:xfrm>
            <a:off x="1949258" y="3955888"/>
            <a:ext cx="342842" cy="342842"/>
          </a:xfrm>
          <a:prstGeom prst="rect">
            <a:avLst/>
          </a:prstGeom>
        </p:spPr>
      </p:pic>
      <p:sp>
        <p:nvSpPr>
          <p:cNvPr id="17" name="Google Shape;267;g37b40e3a717_0_139">
            <a:extLst>
              <a:ext uri="{FF2B5EF4-FFF2-40B4-BE49-F238E27FC236}">
                <a16:creationId xmlns:a16="http://schemas.microsoft.com/office/drawing/2014/main" id="{983BED93-CE48-DBA2-A176-0CF3DD7CB18E}"/>
              </a:ext>
            </a:extLst>
          </p:cNvPr>
          <p:cNvSpPr txBox="1"/>
          <p:nvPr/>
        </p:nvSpPr>
        <p:spPr>
          <a:xfrm>
            <a:off x="2292101" y="4819335"/>
            <a:ext cx="7083005"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妊活を始める前にまずは、ワクチン接種歴の確認が必要</a:t>
            </a:r>
          </a:p>
        </p:txBody>
      </p:sp>
      <p:pic>
        <p:nvPicPr>
          <p:cNvPr id="23" name="図 21" descr="アイコン&#10;&#10;AI 生成コンテンツは誤りを含む可能性があります。">
            <a:extLst>
              <a:ext uri="{FF2B5EF4-FFF2-40B4-BE49-F238E27FC236}">
                <a16:creationId xmlns:a16="http://schemas.microsoft.com/office/drawing/2014/main" id="{DE8CBCA8-4C6A-C2E6-6D90-DA27280AD010}"/>
              </a:ext>
            </a:extLst>
          </p:cNvPr>
          <p:cNvPicPr>
            <a:picLocks noChangeAspect="1"/>
          </p:cNvPicPr>
          <p:nvPr/>
        </p:nvPicPr>
        <p:blipFill>
          <a:blip r:embed="rId3">
            <a:alphaModFix amt="50000"/>
          </a:blip>
          <a:stretch>
            <a:fillRect/>
          </a:stretch>
        </p:blipFill>
        <p:spPr>
          <a:xfrm>
            <a:off x="1949258" y="4911029"/>
            <a:ext cx="342842" cy="342842"/>
          </a:xfrm>
          <a:prstGeom prst="rect">
            <a:avLst/>
          </a:prstGeom>
        </p:spPr>
      </p:pic>
      <p:sp>
        <p:nvSpPr>
          <p:cNvPr id="25" name="Google Shape;267;g37b40e3a717_0_139">
            <a:extLst>
              <a:ext uri="{FF2B5EF4-FFF2-40B4-BE49-F238E27FC236}">
                <a16:creationId xmlns:a16="http://schemas.microsoft.com/office/drawing/2014/main" id="{4ECE6B35-1CC8-7560-6B88-5A2F509B8962}"/>
              </a:ext>
            </a:extLst>
          </p:cNvPr>
          <p:cNvSpPr txBox="1"/>
          <p:nvPr/>
        </p:nvSpPr>
        <p:spPr>
          <a:xfrm>
            <a:off x="2292101" y="5269980"/>
            <a:ext cx="7083005" cy="431815"/>
          </a:xfrm>
          <a:prstGeom prst="rect">
            <a:avLst/>
          </a:prstGeom>
          <a:noFill/>
          <a:ln>
            <a:noFill/>
          </a:ln>
        </p:spPr>
        <p:txBody>
          <a:bodyPr spcFirstLastPara="1" wrap="square" lIns="53450" tIns="53450" rIns="53450" bIns="53450" anchor="t" anchorCtr="0">
            <a:spAutoFit/>
          </a:bodyPr>
          <a:lstStyle/>
          <a:p>
            <a:pPr marL="0" marR="0" lvl="0" indent="0" algn="l" defTabSz="534558" rtl="0" eaLnBrk="1" fontAlgn="auto" latinLnBrk="0" hangingPunct="1">
              <a:lnSpc>
                <a:spcPct val="150000"/>
              </a:lnSpc>
              <a:spcBef>
                <a:spcPts val="0"/>
              </a:spcBef>
              <a:spcAft>
                <a:spcPts val="0"/>
              </a:spcAft>
              <a:buClr>
                <a:srgbClr val="000000"/>
              </a:buClr>
              <a:buSzPts val="23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免疫が不十分な場合はワクチン接種を検討</a:t>
            </a:r>
          </a:p>
        </p:txBody>
      </p:sp>
      <p:pic>
        <p:nvPicPr>
          <p:cNvPr id="27" name="図 15" descr="アイコン&#10;&#10;AI 生成コンテンツは誤りを含む可能性があります。">
            <a:extLst>
              <a:ext uri="{FF2B5EF4-FFF2-40B4-BE49-F238E27FC236}">
                <a16:creationId xmlns:a16="http://schemas.microsoft.com/office/drawing/2014/main" id="{B50A43EB-BBE9-05F3-874E-16AAFF9FCC79}"/>
              </a:ext>
            </a:extLst>
          </p:cNvPr>
          <p:cNvPicPr>
            <a:picLocks noChangeAspect="1"/>
          </p:cNvPicPr>
          <p:nvPr/>
        </p:nvPicPr>
        <p:blipFill>
          <a:blip r:embed="rId3">
            <a:alphaModFix amt="50000"/>
          </a:blip>
          <a:stretch>
            <a:fillRect/>
          </a:stretch>
        </p:blipFill>
        <p:spPr>
          <a:xfrm>
            <a:off x="1949258" y="5361674"/>
            <a:ext cx="342842" cy="342842"/>
          </a:xfrm>
          <a:prstGeom prst="rect">
            <a:avLst/>
          </a:prstGeom>
        </p:spPr>
      </p:pic>
      <p:sp>
        <p:nvSpPr>
          <p:cNvPr id="7" name="テキスト ボックス 3">
            <a:extLst>
              <a:ext uri="{FF2B5EF4-FFF2-40B4-BE49-F238E27FC236}">
                <a16:creationId xmlns:a16="http://schemas.microsoft.com/office/drawing/2014/main" id="{BFBAD62F-D454-A369-3E63-0F48DDC71FC8}"/>
              </a:ext>
            </a:extLst>
          </p:cNvPr>
          <p:cNvSpPr txBox="1"/>
          <p:nvPr/>
        </p:nvSpPr>
        <p:spPr>
          <a:xfrm>
            <a:off x="529873" y="6206261"/>
            <a:ext cx="10263390" cy="341753"/>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出典：日本小児科学会「日本小児科学会の「知っておきたいわくちん情報」」</a:t>
            </a: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935" b="1" i="0" u="none" strike="noStrike" kern="0" cap="none" spc="0" normalizeH="0" baseline="0" noProof="0">
                <a:ln>
                  <a:noFill/>
                </a:ln>
                <a:solidFill>
                  <a:srgbClr val="FFFFFF">
                    <a:lumMod val="50000"/>
                  </a:srgbClr>
                </a:solidFill>
                <a:effectLst/>
                <a:uLnTx/>
                <a:uFillTx/>
                <a:latin typeface="Arial"/>
                <a:ea typeface="Yu Gothic"/>
                <a:cs typeface="Arial"/>
                <a:sym typeface="Arial"/>
              </a:rPr>
              <a:t>出典：国立健康危機管理研究機構　ムンプスウィルス病原体検査マニュアル　</a:t>
            </a:r>
            <a:r>
              <a:rPr kumimoji="0" lang="en-US" altLang="ja-JP" sz="935" b="1" i="0" u="none" strike="noStrike" kern="0" cap="none" spc="0" normalizeH="0" baseline="0" noProof="0">
                <a:ln>
                  <a:noFill/>
                </a:ln>
                <a:solidFill>
                  <a:srgbClr val="FFFFFF">
                    <a:lumMod val="50000"/>
                  </a:srgbClr>
                </a:solidFill>
                <a:effectLst/>
                <a:uLnTx/>
                <a:uFillTx/>
                <a:latin typeface="Arial"/>
                <a:ea typeface="Yu Gothic"/>
                <a:cs typeface="Arial"/>
                <a:sym typeface="Arial"/>
              </a:rPr>
              <a:t>https://id-info.jihs.go.jp/relevant/manual/010/Mumps2015.pdf</a:t>
            </a:r>
            <a:endParaRPr kumimoji="0" lang="ja-JP" altLang="en-US" sz="935" b="1" i="0" u="none" strike="noStrike" kern="0" cap="none" spc="0" normalizeH="0" baseline="0" noProof="0">
              <a:ln>
                <a:noFill/>
              </a:ln>
              <a:solidFill>
                <a:srgbClr val="000000"/>
              </a:solidFill>
              <a:effectLst/>
              <a:uLnTx/>
              <a:uFillTx/>
              <a:latin typeface="Arial"/>
              <a:ea typeface="游ゴシック" panose="020B0400000000000000" pitchFamily="50" charset="-128"/>
              <a:cs typeface="Arial"/>
              <a:sym typeface="Arial"/>
            </a:endParaRPr>
          </a:p>
        </p:txBody>
      </p:sp>
      <p:pic>
        <p:nvPicPr>
          <p:cNvPr id="5" name="図 4">
            <a:extLst>
              <a:ext uri="{FF2B5EF4-FFF2-40B4-BE49-F238E27FC236}">
                <a16:creationId xmlns:a16="http://schemas.microsoft.com/office/drawing/2014/main" id="{9DA2A749-39FD-65B3-0298-AD8F39CD0FE1}"/>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0214606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E86AC18E-CF51-BFF2-4F25-AE2858D3AA22}"/>
            </a:ext>
          </a:extLst>
        </p:cNvPr>
        <p:cNvGrpSpPr/>
        <p:nvPr/>
      </p:nvGrpSpPr>
      <p:grpSpPr>
        <a:xfrm>
          <a:off x="0" y="0"/>
          <a:ext cx="0" cy="0"/>
          <a:chOff x="0" y="0"/>
          <a:chExt cx="0" cy="0"/>
        </a:xfrm>
      </p:grpSpPr>
      <p:sp>
        <p:nvSpPr>
          <p:cNvPr id="11" name="角丸四角形 10">
            <a:extLst>
              <a:ext uri="{FF2B5EF4-FFF2-40B4-BE49-F238E27FC236}">
                <a16:creationId xmlns:a16="http://schemas.microsoft.com/office/drawing/2014/main" id="{BB1D3215-F9BB-581E-0F43-D275C60479CF}"/>
              </a:ext>
            </a:extLst>
          </p:cNvPr>
          <p:cNvSpPr/>
          <p:nvPr/>
        </p:nvSpPr>
        <p:spPr>
          <a:xfrm>
            <a:off x="5387265" y="2304049"/>
            <a:ext cx="4808177" cy="2860566"/>
          </a:xfrm>
          <a:prstGeom prst="roundRect">
            <a:avLst>
              <a:gd name="adj" fmla="val 5264"/>
            </a:avLst>
          </a:prstGeom>
          <a:solidFill>
            <a:srgbClr val="F5F3ED">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9" name="角丸四角形 8">
            <a:extLst>
              <a:ext uri="{FF2B5EF4-FFF2-40B4-BE49-F238E27FC236}">
                <a16:creationId xmlns:a16="http://schemas.microsoft.com/office/drawing/2014/main" id="{E6E90A26-C746-D009-579B-B39F40EBEC8D}"/>
              </a:ext>
            </a:extLst>
          </p:cNvPr>
          <p:cNvSpPr/>
          <p:nvPr/>
        </p:nvSpPr>
        <p:spPr>
          <a:xfrm>
            <a:off x="499326" y="2304050"/>
            <a:ext cx="4808177" cy="2860566"/>
          </a:xfrm>
          <a:prstGeom prst="roundRect">
            <a:avLst>
              <a:gd name="adj" fmla="val 5264"/>
            </a:avLst>
          </a:prstGeom>
          <a:solidFill>
            <a:srgbClr val="5DC2D0">
              <a:alpha val="95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96" name="Google Shape;96;p2">
            <a:extLst>
              <a:ext uri="{FF2B5EF4-FFF2-40B4-BE49-F238E27FC236}">
                <a16:creationId xmlns:a16="http://schemas.microsoft.com/office/drawing/2014/main" id="{E390F0E5-0B03-E9E0-0192-9C7D162661A8}"/>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a:ea typeface="Yu Gothic"/>
                <a:cs typeface="Arial"/>
                <a:sym typeface="Arial"/>
              </a:rPr>
              <a:t>　妊娠前に検討するワクチン接種：妊娠中でも接種を検討可能なワクチン</a:t>
            </a:r>
          </a:p>
        </p:txBody>
      </p:sp>
      <p:sp>
        <p:nvSpPr>
          <p:cNvPr id="3" name="テキスト ボックス 2">
            <a:extLst>
              <a:ext uri="{FF2B5EF4-FFF2-40B4-BE49-F238E27FC236}">
                <a16:creationId xmlns:a16="http://schemas.microsoft.com/office/drawing/2014/main" id="{D9B82CF3-C189-47F3-622E-BD0430B2EF8D}"/>
              </a:ext>
            </a:extLst>
          </p:cNvPr>
          <p:cNvSpPr txBox="1"/>
          <p:nvPr/>
        </p:nvSpPr>
        <p:spPr>
          <a:xfrm>
            <a:off x="953821" y="2583315"/>
            <a:ext cx="3619752" cy="532005"/>
          </a:xfrm>
          <a:prstGeom prst="rect">
            <a:avLst/>
          </a:prstGeom>
          <a:noFill/>
        </p:spPr>
        <p:txBody>
          <a:bodyPr wrap="square">
            <a:spAutoFit/>
          </a:bodyPr>
          <a:lstStyle/>
          <a:p>
            <a:pPr marL="0" marR="0" lvl="0" indent="0" algn="l"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2105"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インフルエンザワクチン</a:t>
            </a:r>
          </a:p>
        </p:txBody>
      </p:sp>
      <p:sp>
        <p:nvSpPr>
          <p:cNvPr id="4" name="正方形/長方形 3">
            <a:extLst>
              <a:ext uri="{FF2B5EF4-FFF2-40B4-BE49-F238E27FC236}">
                <a16:creationId xmlns:a16="http://schemas.microsoft.com/office/drawing/2014/main" id="{350238DF-0C90-B2CB-4032-3620EB372F7B}"/>
              </a:ext>
            </a:extLst>
          </p:cNvPr>
          <p:cNvSpPr/>
          <p:nvPr/>
        </p:nvSpPr>
        <p:spPr>
          <a:xfrm>
            <a:off x="784114" y="2702829"/>
            <a:ext cx="84853" cy="358118"/>
          </a:xfrm>
          <a:prstGeom prst="rect">
            <a:avLst/>
          </a:prstGeom>
          <a:solidFill>
            <a:srgbClr val="5DC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6" name="テキスト ボックス 5">
            <a:extLst>
              <a:ext uri="{FF2B5EF4-FFF2-40B4-BE49-F238E27FC236}">
                <a16:creationId xmlns:a16="http://schemas.microsoft.com/office/drawing/2014/main" id="{047D3134-D3BF-D25C-AAF0-D5CBBEC7DA53}"/>
              </a:ext>
            </a:extLst>
          </p:cNvPr>
          <p:cNvSpPr txBox="1"/>
          <p:nvPr/>
        </p:nvSpPr>
        <p:spPr>
          <a:xfrm>
            <a:off x="5783653" y="2543221"/>
            <a:ext cx="4316977" cy="532005"/>
          </a:xfrm>
          <a:prstGeom prst="rect">
            <a:avLst/>
          </a:prstGeom>
          <a:noFill/>
        </p:spPr>
        <p:txBody>
          <a:bodyPr wrap="square">
            <a:spAutoFit/>
          </a:bodyPr>
          <a:lstStyle/>
          <a:p>
            <a:pPr marL="0" marR="0" lvl="0" indent="0" algn="l" defTabSz="534558" rtl="0" eaLnBrk="1" fontAlgn="auto" latinLnBrk="0" hangingPunct="1">
              <a:lnSpc>
                <a:spcPct val="150000"/>
              </a:lnSpc>
              <a:spcBef>
                <a:spcPts val="0"/>
              </a:spcBef>
              <a:spcAft>
                <a:spcPts val="0"/>
              </a:spcAft>
              <a:buClr>
                <a:srgbClr val="000000"/>
              </a:buClr>
              <a:buSzTx/>
              <a:buFontTx/>
              <a:buNone/>
              <a:tabLst/>
              <a:defRPr/>
            </a:pPr>
            <a:r>
              <a:rPr kumimoji="0" lang="ja-JP" altLang="en-US" sz="2105"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新型コロナウイルスワクチン</a:t>
            </a:r>
          </a:p>
        </p:txBody>
      </p:sp>
      <p:sp>
        <p:nvSpPr>
          <p:cNvPr id="7" name="正方形/長方形 6">
            <a:extLst>
              <a:ext uri="{FF2B5EF4-FFF2-40B4-BE49-F238E27FC236}">
                <a16:creationId xmlns:a16="http://schemas.microsoft.com/office/drawing/2014/main" id="{6C9D7521-14F6-0404-DB5F-72FE38F1E30C}"/>
              </a:ext>
            </a:extLst>
          </p:cNvPr>
          <p:cNvSpPr/>
          <p:nvPr/>
        </p:nvSpPr>
        <p:spPr>
          <a:xfrm>
            <a:off x="5613945" y="2662735"/>
            <a:ext cx="74896" cy="358118"/>
          </a:xfrm>
          <a:prstGeom prst="rect">
            <a:avLst/>
          </a:prstGeom>
          <a:solidFill>
            <a:srgbClr val="FA9F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8" name="テキスト ボックス 7">
            <a:extLst>
              <a:ext uri="{FF2B5EF4-FFF2-40B4-BE49-F238E27FC236}">
                <a16:creationId xmlns:a16="http://schemas.microsoft.com/office/drawing/2014/main" id="{1B8DAA96-4EF3-E327-068F-FB9927F6500F}"/>
              </a:ext>
            </a:extLst>
          </p:cNvPr>
          <p:cNvSpPr txBox="1"/>
          <p:nvPr/>
        </p:nvSpPr>
        <p:spPr>
          <a:xfrm>
            <a:off x="784114" y="3257283"/>
            <a:ext cx="4391101" cy="1151783"/>
          </a:xfrm>
          <a:prstGeom prst="rect">
            <a:avLst/>
          </a:prstGeom>
          <a:noFill/>
        </p:spPr>
        <p:txBody>
          <a:bodyPr wrap="square" lIns="53459" tIns="26730" rIns="53459" bIns="26730" anchor="t">
            <a:spAutoFit/>
          </a:bodyPr>
          <a:lstStyle/>
          <a:p>
            <a:pPr marL="267279" marR="0" lvl="0" indent="-267279" algn="l" defTabSz="534558" rtl="0" eaLnBrk="1" fontAlgn="auto" latinLnBrk="0" hangingPunct="1">
              <a:lnSpc>
                <a:spcPct val="150000"/>
              </a:lnSpc>
              <a:spcBef>
                <a:spcPts val="0"/>
              </a:spcBef>
              <a:spcAft>
                <a:spcPts val="0"/>
              </a:spcAft>
              <a:buClr>
                <a:srgbClr val="000000"/>
              </a:buClr>
              <a:buSzPts val="3009"/>
              <a:buFont typeface="Arial" panose="020B0604020202020204" pitchFamily="34" charset="0"/>
              <a:buChar char="•"/>
              <a:tabLst/>
              <a:defRPr/>
            </a:pP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Kosugi"/>
                <a:sym typeface="Kosugi"/>
              </a:rPr>
              <a:t>妊娠中のインフルエンザ感染は母体の</a:t>
            </a:r>
            <a:br>
              <a:rPr kumimoji="0" lang="en-US" altLang="ja-JP" sz="1637" b="1"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Kosugi"/>
                <a:sym typeface="Arial"/>
              </a:rPr>
            </a:b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Kosugi"/>
                <a:sym typeface="Kosugi"/>
              </a:rPr>
              <a:t>重症化や発育遅延のリスクを伴う</a:t>
            </a:r>
            <a:endParaRPr kumimoji="0" lang="en-US" altLang="ja-JP" sz="1637" b="1" i="0" u="none" strike="noStrike" kern="0" cap="none" spc="0" normalizeH="0" baseline="0" noProof="0">
              <a:ln>
                <a:noFill/>
              </a:ln>
              <a:solidFill>
                <a:srgbClr val="000000">
                  <a:lumMod val="75000"/>
                  <a:lumOff val="25000"/>
                </a:srgbClr>
              </a:solidFill>
              <a:effectLst/>
              <a:uLnTx/>
              <a:uFillTx/>
              <a:latin typeface="Yu Gothic"/>
              <a:ea typeface="Yu Gothic"/>
              <a:cs typeface="Kosugi"/>
              <a:sym typeface="Kosugi"/>
            </a:endParaRPr>
          </a:p>
          <a:p>
            <a:pPr marL="267279" marR="0" lvl="0" indent="-267279" algn="l" defTabSz="534558" rtl="0" eaLnBrk="1" fontAlgn="auto" latinLnBrk="0" hangingPunct="1">
              <a:lnSpc>
                <a:spcPct val="150000"/>
              </a:lnSpc>
              <a:spcBef>
                <a:spcPts val="0"/>
              </a:spcBef>
              <a:spcAft>
                <a:spcPts val="0"/>
              </a:spcAft>
              <a:buClr>
                <a:srgbClr val="000000"/>
              </a:buClr>
              <a:buSzPts val="3009"/>
              <a:buFont typeface="Arial" panose="020B0604020202020204" pitchFamily="34" charset="0"/>
              <a:buChar char="•"/>
              <a:tabLst/>
              <a:defRPr/>
            </a:pP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Kosugi"/>
                <a:sym typeface="Kosugi"/>
              </a:rPr>
              <a:t>妊娠中も接種可能</a:t>
            </a:r>
            <a:endPar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Kosugi"/>
              <a:sym typeface="Arial"/>
            </a:endParaRPr>
          </a:p>
        </p:txBody>
      </p:sp>
      <p:sp>
        <p:nvSpPr>
          <p:cNvPr id="10" name="テキスト ボックス 9">
            <a:extLst>
              <a:ext uri="{FF2B5EF4-FFF2-40B4-BE49-F238E27FC236}">
                <a16:creationId xmlns:a16="http://schemas.microsoft.com/office/drawing/2014/main" id="{9EE8D835-8A19-5BC1-3D81-9EB0A823B233}"/>
              </a:ext>
            </a:extLst>
          </p:cNvPr>
          <p:cNvSpPr txBox="1"/>
          <p:nvPr/>
        </p:nvSpPr>
        <p:spPr>
          <a:xfrm>
            <a:off x="5533840" y="3175765"/>
            <a:ext cx="4391101" cy="1149410"/>
          </a:xfrm>
          <a:prstGeom prst="rect">
            <a:avLst/>
          </a:prstGeom>
          <a:noFill/>
        </p:spPr>
        <p:txBody>
          <a:bodyPr wrap="square" lIns="53459" tIns="26730" rIns="53459" bIns="26730" anchor="t">
            <a:spAutoFit/>
          </a:bodyPr>
          <a:lstStyle/>
          <a:p>
            <a:pPr marL="267279" marR="0" lvl="0" indent="-267279" algn="l" defTabSz="534558" rtl="0" eaLnBrk="1" fontAlgn="auto" latinLnBrk="0" hangingPunct="1">
              <a:lnSpc>
                <a:spcPct val="150000"/>
              </a:lnSpc>
              <a:spcBef>
                <a:spcPts val="0"/>
              </a:spcBef>
              <a:spcAft>
                <a:spcPts val="0"/>
              </a:spcAft>
              <a:buClr>
                <a:srgbClr val="000000"/>
              </a:buClr>
              <a:buSzPts val="3009"/>
              <a:buFont typeface="Arial" panose="020B0604020202020204" pitchFamily="34" charset="0"/>
              <a:buChar char="•"/>
              <a:tabLst/>
              <a:defRPr/>
            </a:pP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Kosugi"/>
                <a:sym typeface="Kosugi"/>
              </a:rPr>
              <a:t>妊娠中に感染すると母体の重症化や胎児の早産リスクが高まる</a:t>
            </a:r>
            <a:endParaRPr kumimoji="0" lang="en-US" altLang="ja-JP" sz="818" b="0" i="0" u="none" strike="noStrike" kern="0" cap="none" spc="0" normalizeH="0" baseline="0" noProof="0">
              <a:ln>
                <a:noFill/>
              </a:ln>
              <a:solidFill>
                <a:srgbClr val="000000">
                  <a:lumMod val="75000"/>
                  <a:lumOff val="25000"/>
                </a:srgbClr>
              </a:solidFill>
              <a:effectLst/>
              <a:uLnTx/>
              <a:uFillTx/>
              <a:latin typeface="Arial"/>
              <a:ea typeface="游ゴシック" panose="020B0400000000000000" pitchFamily="50" charset="-128"/>
              <a:cs typeface="Arial"/>
              <a:sym typeface="Kosugi"/>
            </a:endParaRPr>
          </a:p>
          <a:p>
            <a:pPr marL="267279" marR="0" lvl="0" indent="-267279" algn="l" defTabSz="534558" rtl="0" eaLnBrk="1" fontAlgn="auto" latinLnBrk="0" hangingPunct="1">
              <a:lnSpc>
                <a:spcPct val="150000"/>
              </a:lnSpc>
              <a:spcBef>
                <a:spcPts val="0"/>
              </a:spcBef>
              <a:spcAft>
                <a:spcPts val="0"/>
              </a:spcAft>
              <a:buClr>
                <a:srgbClr val="000000"/>
              </a:buClr>
              <a:buSzPts val="3009"/>
              <a:buFont typeface="Arial" panose="020B0604020202020204" pitchFamily="34" charset="0"/>
              <a:buChar char="•"/>
              <a:tabLst/>
              <a:defRPr/>
            </a:pP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Kosugi"/>
                <a:sym typeface="Kosugi"/>
              </a:rPr>
              <a:t>妊娠中も接種可能</a:t>
            </a:r>
            <a:endParaRPr kumimoji="0" lang="ja-JP" altLang="en-US" sz="818" b="0" i="0" u="none" strike="noStrike" kern="0" cap="none" spc="0" normalizeH="0" baseline="0" noProof="0">
              <a:ln>
                <a:noFill/>
              </a:ln>
              <a:solidFill>
                <a:srgbClr val="000000">
                  <a:lumMod val="75000"/>
                  <a:lumOff val="25000"/>
                </a:srgbClr>
              </a:solidFill>
              <a:effectLst/>
              <a:uLnTx/>
              <a:uFillTx/>
              <a:latin typeface="Arial"/>
              <a:ea typeface="游ゴシック" panose="020B0400000000000000" pitchFamily="50" charset="-128"/>
              <a:cs typeface="Arial"/>
              <a:sym typeface="Arial"/>
            </a:endParaRPr>
          </a:p>
        </p:txBody>
      </p:sp>
      <p:sp>
        <p:nvSpPr>
          <p:cNvPr id="13" name="テキスト ボックス 3">
            <a:extLst>
              <a:ext uri="{FF2B5EF4-FFF2-40B4-BE49-F238E27FC236}">
                <a16:creationId xmlns:a16="http://schemas.microsoft.com/office/drawing/2014/main" id="{F82C1FAD-0BC2-7A54-EA65-5031383AC1B2}"/>
              </a:ext>
            </a:extLst>
          </p:cNvPr>
          <p:cNvSpPr txBox="1"/>
          <p:nvPr/>
        </p:nvSpPr>
        <p:spPr>
          <a:xfrm>
            <a:off x="521507" y="6187629"/>
            <a:ext cx="10263390" cy="197868"/>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出典：国立成育医療研究センター　</a:t>
            </a:r>
            <a:r>
              <a:rPr kumimoji="1" lang="en-US" altLang="ja-JP"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https://www.ncchd.go.jp/</a:t>
            </a:r>
            <a:r>
              <a:rPr kumimoji="1" lang="ja-JP" altLang="en-US" sz="935" b="1" i="0" u="none" strike="noStrike" kern="0" cap="none" spc="0" normalizeH="0" baseline="0" noProof="0">
                <a:ln>
                  <a:noFill/>
                </a:ln>
                <a:solidFill>
                  <a:srgbClr val="FFFFFF">
                    <a:lumMod val="50000"/>
                  </a:srgbClr>
                </a:solidFill>
                <a:effectLst/>
                <a:uLnTx/>
                <a:uFillTx/>
                <a:latin typeface="Yu Gothic"/>
                <a:ea typeface="Yu Gothic"/>
                <a:cs typeface="Arial"/>
                <a:sym typeface="Arial"/>
              </a:rPr>
              <a:t>   　</a:t>
            </a:r>
            <a:endParaRPr kumimoji="0" lang="ja-JP" altLang="en-US" sz="935" b="0" i="0" u="none" strike="noStrike" kern="0" cap="none" spc="0" normalizeH="0" baseline="0" noProof="0">
              <a:ln>
                <a:noFill/>
              </a:ln>
              <a:solidFill>
                <a:srgbClr val="FFFFFF">
                  <a:lumMod val="50000"/>
                </a:srgbClr>
              </a:solidFill>
              <a:effectLst/>
              <a:uLnTx/>
              <a:uFillTx/>
              <a:latin typeface="Arial"/>
              <a:ea typeface="游ゴシック" panose="020B0400000000000000" pitchFamily="50" charset="-128"/>
              <a:cs typeface="Arial"/>
              <a:sym typeface="Arial"/>
            </a:endParaRPr>
          </a:p>
        </p:txBody>
      </p:sp>
      <p:pic>
        <p:nvPicPr>
          <p:cNvPr id="5" name="図 4">
            <a:extLst>
              <a:ext uri="{FF2B5EF4-FFF2-40B4-BE49-F238E27FC236}">
                <a16:creationId xmlns:a16="http://schemas.microsoft.com/office/drawing/2014/main" id="{2E1B0789-EA13-E5D4-D68D-744C5841BBF6}"/>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009292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E3A9F-697E-C902-99DA-73DF15D8135F}"/>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C677EEB2-7570-D676-8144-93F637232015}"/>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4" cy="7559675"/>
          </a:xfrm>
          <a:prstGeom prst="rect">
            <a:avLst/>
          </a:prstGeom>
        </p:spPr>
      </p:pic>
      <p:sp>
        <p:nvSpPr>
          <p:cNvPr id="3" name="正方形/長方形 2">
            <a:extLst>
              <a:ext uri="{FF2B5EF4-FFF2-40B4-BE49-F238E27FC236}">
                <a16:creationId xmlns:a16="http://schemas.microsoft.com/office/drawing/2014/main" id="{F286B746-63AB-F794-2515-FEA9D9A88E50}"/>
              </a:ext>
            </a:extLst>
          </p:cNvPr>
          <p:cNvSpPr/>
          <p:nvPr/>
        </p:nvSpPr>
        <p:spPr>
          <a:xfrm>
            <a:off x="501936" y="1830845"/>
            <a:ext cx="3510269" cy="1117227"/>
          </a:xfrm>
          <a:prstGeom prst="rect">
            <a:avLst/>
          </a:prstGeom>
          <a:noFill/>
          <a:ln w="25400" cap="flat" cmpd="sng" algn="ctr">
            <a:solidFill>
              <a:srgbClr val="FF9900"/>
            </a:solidFill>
            <a:prstDash val="solid"/>
          </a:ln>
          <a:effectLst/>
        </p:spPr>
        <p:txBody>
          <a:bodyPr rtlCol="0" anchor="ctr"/>
          <a:lstStyle/>
          <a:p>
            <a:pPr marL="0" marR="0" lvl="0" indent="0" defTabSz="663935" eaLnBrk="1" fontAlgn="base" latinLnBrk="0" hangingPunct="1">
              <a:lnSpc>
                <a:spcPct val="100000"/>
              </a:lnSpc>
              <a:spcBef>
                <a:spcPct val="0"/>
              </a:spcBef>
              <a:spcAft>
                <a:spcPct val="0"/>
              </a:spcAft>
              <a:buClrTx/>
              <a:buSzTx/>
              <a:buFontTx/>
              <a:buNone/>
              <a:tabLst/>
              <a:defRPr/>
            </a:pPr>
            <a:endParaRPr kumimoji="1" lang="ja-JP" altLang="en-US" sz="1292"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 name="Rectangle 6">
            <a:extLst>
              <a:ext uri="{FF2B5EF4-FFF2-40B4-BE49-F238E27FC236}">
                <a16:creationId xmlns:a16="http://schemas.microsoft.com/office/drawing/2014/main" id="{CA02A465-5F49-C47B-4D3A-BF3FE52525CC}"/>
              </a:ext>
            </a:extLst>
          </p:cNvPr>
          <p:cNvSpPr>
            <a:spLocks noChangeArrowheads="1"/>
          </p:cNvSpPr>
          <p:nvPr/>
        </p:nvSpPr>
        <p:spPr bwMode="auto">
          <a:xfrm>
            <a:off x="508742" y="3114268"/>
            <a:ext cx="3503463" cy="823419"/>
          </a:xfrm>
          <a:prstGeom prst="rect">
            <a:avLst/>
          </a:prstGeom>
          <a:noFill/>
          <a:ln w="25400" cap="flat" cmpd="sng" algn="ctr">
            <a:solidFill>
              <a:srgbClr val="FF9900"/>
            </a:solidFill>
            <a:prstDash val="solid"/>
            <a:headEnd/>
            <a:tailEnd/>
          </a:ln>
          <a:effectLst/>
        </p:spPr>
        <p:txBody>
          <a:bodyPr lIns="82285" tIns="41142" rIns="82285" bIns="41142" anchor="t"/>
          <a:lstStyle/>
          <a:p>
            <a:pPr marL="0" marR="0" lvl="0" indent="0" algn="r" defTabSz="779168" eaLnBrk="1" fontAlgn="auto" latinLnBrk="0" hangingPunct="1">
              <a:lnSpc>
                <a:spcPct val="100000"/>
              </a:lnSpc>
              <a:spcBef>
                <a:spcPts val="0"/>
              </a:spcBef>
              <a:spcAft>
                <a:spcPts val="0"/>
              </a:spcAft>
              <a:buClrTx/>
              <a:buSzTx/>
              <a:buFontTx/>
              <a:buNone/>
              <a:tabLst/>
              <a:defRPr/>
            </a:pPr>
            <a:endParaRPr kumimoji="0" lang="ja-JP" altLang="en-US" sz="937"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6" name="ホームベース 30">
            <a:extLst>
              <a:ext uri="{FF2B5EF4-FFF2-40B4-BE49-F238E27FC236}">
                <a16:creationId xmlns:a16="http://schemas.microsoft.com/office/drawing/2014/main" id="{64594667-2F36-23A7-761D-82B099630423}"/>
              </a:ext>
            </a:extLst>
          </p:cNvPr>
          <p:cNvSpPr/>
          <p:nvPr/>
        </p:nvSpPr>
        <p:spPr>
          <a:xfrm>
            <a:off x="508742" y="1835852"/>
            <a:ext cx="2366260" cy="245424"/>
          </a:xfrm>
          <a:prstGeom prst="homePlate">
            <a:avLst/>
          </a:prstGeom>
          <a:solidFill>
            <a:srgbClr val="FF9900"/>
          </a:solidFill>
          <a:ln w="25400" cap="flat" cmpd="sng" algn="ctr">
            <a:solidFill>
              <a:srgbClr val="FF9900"/>
            </a:solidFill>
            <a:prstDash val="solid"/>
          </a:ln>
          <a:effectLst/>
        </p:spPr>
        <p:txBody>
          <a:bodyPr rtlCol="0" anchor="ctr"/>
          <a:lstStyle/>
          <a:p>
            <a:pPr marL="0" marR="0" lvl="0" indent="0" algn="ctr" defTabSz="503643" eaLnBrk="1" fontAlgn="base" latinLnBrk="0" hangingPunct="1">
              <a:lnSpc>
                <a:spcPct val="130000"/>
              </a:lnSpc>
              <a:spcBef>
                <a:spcPct val="0"/>
              </a:spcBef>
              <a:spcAft>
                <a:spcPts val="678"/>
              </a:spcAft>
              <a:buClrTx/>
              <a:buSzTx/>
              <a:buFontTx/>
              <a:buNone/>
              <a:tabLst/>
              <a:defRPr/>
            </a:pPr>
            <a:r>
              <a:rPr kumimoji="1" lang="ja-JP" altLang="en-US" sz="1108" b="1" kern="0" spc="204">
                <a:solidFill>
                  <a:prstClr val="white"/>
                </a:solidFill>
                <a:latin typeface="HGｺﾞｼｯｸM" panose="020B0609000000000000" pitchFamily="49" charset="-128"/>
                <a:ea typeface="HGｺﾞｼｯｸM" panose="020B0609000000000000" pitchFamily="49" charset="-128"/>
                <a:cs typeface="Noto Sans CJK JP DemiLight" charset="-128"/>
              </a:rPr>
              <a:t>プレコンサポーターって？</a:t>
            </a:r>
            <a:endParaRPr kumimoji="1" lang="ja-JP" altLang="en-US" sz="1108" b="1" i="0" u="none" strike="noStrike" kern="0" cap="none" spc="204" normalizeH="0" baseline="0" noProof="0">
              <a:ln>
                <a:noFill/>
              </a:ln>
              <a:solidFill>
                <a:prstClr val="white"/>
              </a:solidFill>
              <a:effectLst/>
              <a:uLnTx/>
              <a:uFillTx/>
              <a:latin typeface="HGｺﾞｼｯｸM" panose="020B0609000000000000" pitchFamily="49" charset="-128"/>
              <a:ea typeface="HGｺﾞｼｯｸM" panose="020B0609000000000000" pitchFamily="49" charset="-128"/>
              <a:cs typeface="Noto Sans CJK JP DemiLight" charset="-128"/>
            </a:endParaRPr>
          </a:p>
        </p:txBody>
      </p:sp>
      <p:sp>
        <p:nvSpPr>
          <p:cNvPr id="7" name="ホームベース 30">
            <a:extLst>
              <a:ext uri="{FF2B5EF4-FFF2-40B4-BE49-F238E27FC236}">
                <a16:creationId xmlns:a16="http://schemas.microsoft.com/office/drawing/2014/main" id="{83791207-4075-23D3-9BD8-D61A7AE0F89D}"/>
              </a:ext>
            </a:extLst>
          </p:cNvPr>
          <p:cNvSpPr/>
          <p:nvPr/>
        </p:nvSpPr>
        <p:spPr>
          <a:xfrm>
            <a:off x="518892" y="4120859"/>
            <a:ext cx="2430254" cy="245424"/>
          </a:xfrm>
          <a:prstGeom prst="homePlate">
            <a:avLst/>
          </a:prstGeom>
          <a:solidFill>
            <a:srgbClr val="FF9900"/>
          </a:solidFill>
          <a:ln w="25400" cap="flat" cmpd="sng" algn="ctr">
            <a:solidFill>
              <a:srgbClr val="FF9900"/>
            </a:solidFill>
            <a:prstDash val="solid"/>
          </a:ln>
          <a:effectLst/>
        </p:spPr>
        <p:txBody>
          <a:bodyPr rtlCol="0" anchor="ctr"/>
          <a:lstStyle/>
          <a:p>
            <a:pPr marL="0" marR="0" lvl="0" indent="0" algn="ctr" defTabSz="503643" eaLnBrk="1" fontAlgn="base" latinLnBrk="0" hangingPunct="1">
              <a:lnSpc>
                <a:spcPct val="130000"/>
              </a:lnSpc>
              <a:spcBef>
                <a:spcPct val="0"/>
              </a:spcBef>
              <a:spcAft>
                <a:spcPts val="678"/>
              </a:spcAft>
              <a:buClrTx/>
              <a:buSzTx/>
              <a:buFontTx/>
              <a:buNone/>
              <a:tabLst/>
              <a:defRPr/>
            </a:pPr>
            <a:r>
              <a:rPr kumimoji="1" lang="ja-JP" altLang="en-US" sz="1108" b="1" i="0" u="none" strike="noStrike" kern="0" cap="none" spc="204" normalizeH="0" baseline="0" noProof="0">
                <a:ln>
                  <a:noFill/>
                </a:ln>
                <a:solidFill>
                  <a:prstClr val="white"/>
                </a:solidFill>
                <a:effectLst/>
                <a:uLnTx/>
                <a:uFillTx/>
                <a:latin typeface="HGｺﾞｼｯｸM" panose="020B0609000000000000" pitchFamily="49" charset="-128"/>
                <a:ea typeface="HGｺﾞｼｯｸM" panose="020B0609000000000000" pitchFamily="49" charset="-128"/>
                <a:cs typeface="Noto Sans CJK JP DemiLight" charset="-128"/>
              </a:rPr>
              <a:t>プレコンサポータの役割は？</a:t>
            </a:r>
          </a:p>
        </p:txBody>
      </p:sp>
      <p:sp>
        <p:nvSpPr>
          <p:cNvPr id="8" name="ホームベース 30">
            <a:extLst>
              <a:ext uri="{FF2B5EF4-FFF2-40B4-BE49-F238E27FC236}">
                <a16:creationId xmlns:a16="http://schemas.microsoft.com/office/drawing/2014/main" id="{CDE6F6E6-1488-8255-4ABA-5024B9A04CCD}"/>
              </a:ext>
            </a:extLst>
          </p:cNvPr>
          <p:cNvSpPr/>
          <p:nvPr/>
        </p:nvSpPr>
        <p:spPr>
          <a:xfrm>
            <a:off x="517937" y="3116865"/>
            <a:ext cx="1936940" cy="269866"/>
          </a:xfrm>
          <a:prstGeom prst="homePlate">
            <a:avLst/>
          </a:prstGeom>
          <a:solidFill>
            <a:srgbClr val="FF9900"/>
          </a:solidFill>
          <a:ln w="25400" cap="flat" cmpd="sng" algn="ctr">
            <a:solidFill>
              <a:srgbClr val="FF9900"/>
            </a:solidFill>
            <a:prstDash val="solid"/>
          </a:ln>
          <a:effectLst/>
        </p:spPr>
        <p:txBody>
          <a:bodyPr rtlCol="0" anchor="ctr"/>
          <a:lstStyle/>
          <a:p>
            <a:pPr marL="0" marR="0" lvl="0" indent="0" algn="ctr" defTabSz="503643" eaLnBrk="1" fontAlgn="base" latinLnBrk="0" hangingPunct="1">
              <a:lnSpc>
                <a:spcPct val="130000"/>
              </a:lnSpc>
              <a:spcBef>
                <a:spcPct val="0"/>
              </a:spcBef>
              <a:spcAft>
                <a:spcPts val="678"/>
              </a:spcAft>
              <a:buClrTx/>
              <a:buSzTx/>
              <a:buFontTx/>
              <a:buNone/>
              <a:tabLst/>
              <a:defRPr/>
            </a:pPr>
            <a:r>
              <a:rPr kumimoji="1" lang="ja-JP" altLang="en-US" sz="1108" b="1" i="0" u="none" strike="noStrike" kern="0" cap="none" spc="204" normalizeH="0" baseline="0" noProof="0">
                <a:ln>
                  <a:noFill/>
                </a:ln>
                <a:solidFill>
                  <a:prstClr val="white"/>
                </a:solidFill>
                <a:effectLst/>
                <a:uLnTx/>
                <a:uFillTx/>
                <a:latin typeface="HGｺﾞｼｯｸM" panose="020B0609000000000000" pitchFamily="49" charset="-128"/>
                <a:ea typeface="HGｺﾞｼｯｸM" panose="020B0609000000000000" pitchFamily="49" charset="-128"/>
                <a:cs typeface="Noto Sans CJK JP DemiLight" charset="-128"/>
              </a:rPr>
              <a:t>どんな人がなれるの？</a:t>
            </a:r>
          </a:p>
        </p:txBody>
      </p:sp>
      <p:sp>
        <p:nvSpPr>
          <p:cNvPr id="9" name="Rectangle 6">
            <a:extLst>
              <a:ext uri="{FF2B5EF4-FFF2-40B4-BE49-F238E27FC236}">
                <a16:creationId xmlns:a16="http://schemas.microsoft.com/office/drawing/2014/main" id="{94BE6802-71E7-75A6-4266-37F955FEDC5C}"/>
              </a:ext>
            </a:extLst>
          </p:cNvPr>
          <p:cNvSpPr>
            <a:spLocks noChangeArrowheads="1"/>
          </p:cNvSpPr>
          <p:nvPr/>
        </p:nvSpPr>
        <p:spPr bwMode="auto">
          <a:xfrm>
            <a:off x="493699" y="4107936"/>
            <a:ext cx="3518506" cy="1156238"/>
          </a:xfrm>
          <a:prstGeom prst="rect">
            <a:avLst/>
          </a:prstGeom>
          <a:noFill/>
          <a:ln w="25400" cap="flat" cmpd="sng" algn="ctr">
            <a:solidFill>
              <a:srgbClr val="FF9900"/>
            </a:solidFill>
            <a:prstDash val="solid"/>
            <a:headEnd/>
            <a:tailEnd/>
          </a:ln>
          <a:effectLst/>
        </p:spPr>
        <p:txBody>
          <a:bodyPr lIns="82285" tIns="41142" rIns="82285" bIns="41142" anchor="t"/>
          <a:lstStyle/>
          <a:p>
            <a:pPr marL="0" marR="0" lvl="0" indent="0" algn="r" defTabSz="779168" eaLnBrk="1" fontAlgn="auto" latinLnBrk="0" hangingPunct="1">
              <a:lnSpc>
                <a:spcPct val="100000"/>
              </a:lnSpc>
              <a:spcBef>
                <a:spcPts val="0"/>
              </a:spcBef>
              <a:spcAft>
                <a:spcPts val="0"/>
              </a:spcAft>
              <a:buClrTx/>
              <a:buSzTx/>
              <a:buFontTx/>
              <a:buNone/>
              <a:tabLst/>
              <a:defRPr/>
            </a:pPr>
            <a:endParaRPr kumimoji="0" lang="ja-JP" altLang="en-US" sz="937"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 name="正方形/長方形 9">
            <a:extLst>
              <a:ext uri="{FF2B5EF4-FFF2-40B4-BE49-F238E27FC236}">
                <a16:creationId xmlns:a16="http://schemas.microsoft.com/office/drawing/2014/main" id="{98C610C8-AA1D-498B-4C2E-937E5AD01A0F}"/>
              </a:ext>
            </a:extLst>
          </p:cNvPr>
          <p:cNvSpPr/>
          <p:nvPr/>
        </p:nvSpPr>
        <p:spPr bwMode="auto">
          <a:xfrm>
            <a:off x="533937" y="2121164"/>
            <a:ext cx="3443989" cy="744585"/>
          </a:xfrm>
          <a:prstGeom prst="rect">
            <a:avLst/>
          </a:prstGeom>
          <a:noFill/>
          <a:ln w="19050" cap="flat" cmpd="sng" algn="ctr">
            <a:noFill/>
            <a:prstDash val="solid"/>
            <a:round/>
            <a:headEnd type="none" w="med" len="med"/>
            <a:tailEnd type="none" w="med" len="med"/>
          </a:ln>
          <a:effectLst/>
        </p:spPr>
        <p:txBody>
          <a:bodyPr vert="horz" wrap="square" lIns="33231" tIns="49846" rIns="33231" bIns="33231" numCol="1" rtlCol="0" anchor="t" anchorCtr="0" compatLnSpc="1">
            <a:prstTxWarp prst="textNoShape">
              <a:avLst/>
            </a:prstTxWarp>
            <a:noAutofit/>
          </a:bodyPr>
          <a:lstStyle/>
          <a:p>
            <a:pPr marL="171450" indent="-171450" defTabSz="844078" fontAlgn="base">
              <a:spcAft>
                <a:spcPct val="0"/>
              </a:spcAft>
              <a:buClr>
                <a:srgbClr val="9966FF"/>
              </a:buClr>
              <a:buFont typeface="Wingdings" panose="05000000000000000000" pitchFamily="2" charset="2"/>
              <a:buChar char="l"/>
              <a:defRPr/>
            </a:pP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プレコンセプションケアを推進することを目的とし、自治体・企業・教育機関等において、性別を問わず、性や健康に関する正しい知識の普及を図り、健康管理を行うよう促す人材です</a:t>
            </a:r>
            <a:endPar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defTabSz="844078" fontAlgn="base">
              <a:spcAft>
                <a:spcPct val="0"/>
              </a:spcAft>
              <a:buClr>
                <a:srgbClr val="F3A884"/>
              </a:buClr>
              <a:defRPr/>
            </a:pP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　</a:t>
            </a:r>
          </a:p>
        </p:txBody>
      </p:sp>
      <p:graphicFrame>
        <p:nvGraphicFramePr>
          <p:cNvPr id="11" name="表 10">
            <a:extLst>
              <a:ext uri="{FF2B5EF4-FFF2-40B4-BE49-F238E27FC236}">
                <a16:creationId xmlns:a16="http://schemas.microsoft.com/office/drawing/2014/main" id="{9DDB5605-7D99-8DBA-4906-2E9D51D778E3}"/>
              </a:ext>
            </a:extLst>
          </p:cNvPr>
          <p:cNvGraphicFramePr>
            <a:graphicFrameLocks noGrp="1"/>
          </p:cNvGraphicFramePr>
          <p:nvPr/>
        </p:nvGraphicFramePr>
        <p:xfrm>
          <a:off x="4067586" y="1828800"/>
          <a:ext cx="6090290" cy="4891235"/>
        </p:xfrm>
        <a:graphic>
          <a:graphicData uri="http://schemas.openxmlformats.org/drawingml/2006/table">
            <a:tbl>
              <a:tblPr firstRow="1" firstCol="1" bandRow="1"/>
              <a:tblGrid>
                <a:gridCol w="283564">
                  <a:extLst>
                    <a:ext uri="{9D8B030D-6E8A-4147-A177-3AD203B41FA5}">
                      <a16:colId xmlns:a16="http://schemas.microsoft.com/office/drawing/2014/main" val="208419564"/>
                    </a:ext>
                  </a:extLst>
                </a:gridCol>
                <a:gridCol w="4354453">
                  <a:extLst>
                    <a:ext uri="{9D8B030D-6E8A-4147-A177-3AD203B41FA5}">
                      <a16:colId xmlns:a16="http://schemas.microsoft.com/office/drawing/2014/main" val="3685450513"/>
                    </a:ext>
                  </a:extLst>
                </a:gridCol>
                <a:gridCol w="1452273">
                  <a:extLst>
                    <a:ext uri="{9D8B030D-6E8A-4147-A177-3AD203B41FA5}">
                      <a16:colId xmlns:a16="http://schemas.microsoft.com/office/drawing/2014/main" val="2834684192"/>
                    </a:ext>
                  </a:extLst>
                </a:gridCol>
              </a:tblGrid>
              <a:tr h="225657">
                <a:tc>
                  <a:txBody>
                    <a:bodyPr/>
                    <a:lstStyle>
                      <a:lvl1pPr marL="0" algn="l" defTabSz="1007943" rtl="0" eaLnBrk="1" latinLnBrk="0" hangingPunct="1">
                        <a:defRPr kumimoji="1" sz="1984" b="1" kern="1200">
                          <a:solidFill>
                            <a:schemeClr val="lt1"/>
                          </a:solidFill>
                          <a:latin typeface="Arial"/>
                          <a:ea typeface="Meiryo UI"/>
                        </a:defRPr>
                      </a:lvl1pPr>
                      <a:lvl2pPr marL="503972" algn="l" defTabSz="1007943" rtl="0" eaLnBrk="1" latinLnBrk="0" hangingPunct="1">
                        <a:defRPr kumimoji="1" sz="1984" b="1" kern="1200">
                          <a:solidFill>
                            <a:schemeClr val="lt1"/>
                          </a:solidFill>
                          <a:latin typeface="Arial"/>
                          <a:ea typeface="Meiryo UI"/>
                        </a:defRPr>
                      </a:lvl2pPr>
                      <a:lvl3pPr marL="1007943" algn="l" defTabSz="1007943" rtl="0" eaLnBrk="1" latinLnBrk="0" hangingPunct="1">
                        <a:defRPr kumimoji="1" sz="1984" b="1" kern="1200">
                          <a:solidFill>
                            <a:schemeClr val="lt1"/>
                          </a:solidFill>
                          <a:latin typeface="Arial"/>
                          <a:ea typeface="Meiryo UI"/>
                        </a:defRPr>
                      </a:lvl3pPr>
                      <a:lvl4pPr marL="1511915" algn="l" defTabSz="1007943" rtl="0" eaLnBrk="1" latinLnBrk="0" hangingPunct="1">
                        <a:defRPr kumimoji="1" sz="1984" b="1" kern="1200">
                          <a:solidFill>
                            <a:schemeClr val="lt1"/>
                          </a:solidFill>
                          <a:latin typeface="Arial"/>
                          <a:ea typeface="Meiryo UI"/>
                        </a:defRPr>
                      </a:lvl4pPr>
                      <a:lvl5pPr marL="2015886" algn="l" defTabSz="1007943" rtl="0" eaLnBrk="1" latinLnBrk="0" hangingPunct="1">
                        <a:defRPr kumimoji="1" sz="1984" b="1" kern="1200">
                          <a:solidFill>
                            <a:schemeClr val="lt1"/>
                          </a:solidFill>
                          <a:latin typeface="Arial"/>
                          <a:ea typeface="Meiryo UI"/>
                        </a:defRPr>
                      </a:lvl5pPr>
                      <a:lvl6pPr marL="2519858" algn="l" defTabSz="1007943" rtl="0" eaLnBrk="1" latinLnBrk="0" hangingPunct="1">
                        <a:defRPr kumimoji="1" sz="1984" b="1" kern="1200">
                          <a:solidFill>
                            <a:schemeClr val="lt1"/>
                          </a:solidFill>
                          <a:latin typeface="Arial"/>
                          <a:ea typeface="Meiryo UI"/>
                        </a:defRPr>
                      </a:lvl6pPr>
                      <a:lvl7pPr marL="3023829" algn="l" defTabSz="1007943" rtl="0" eaLnBrk="1" latinLnBrk="0" hangingPunct="1">
                        <a:defRPr kumimoji="1" sz="1984" b="1" kern="1200">
                          <a:solidFill>
                            <a:schemeClr val="lt1"/>
                          </a:solidFill>
                          <a:latin typeface="Arial"/>
                          <a:ea typeface="Meiryo UI"/>
                        </a:defRPr>
                      </a:lvl7pPr>
                      <a:lvl8pPr marL="3527801" algn="l" defTabSz="1007943" rtl="0" eaLnBrk="1" latinLnBrk="0" hangingPunct="1">
                        <a:defRPr kumimoji="1" sz="1984" b="1" kern="1200">
                          <a:solidFill>
                            <a:schemeClr val="lt1"/>
                          </a:solidFill>
                          <a:latin typeface="Arial"/>
                          <a:ea typeface="Meiryo UI"/>
                        </a:defRPr>
                      </a:lvl8pPr>
                      <a:lvl9pPr marL="4031772" algn="l" defTabSz="1007943" rtl="0" eaLnBrk="1" latinLnBrk="0" hangingPunct="1">
                        <a:defRPr kumimoji="1" sz="1984" b="1" kern="1200">
                          <a:solidFill>
                            <a:schemeClr val="lt1"/>
                          </a:solidFill>
                          <a:latin typeface="Arial"/>
                          <a:ea typeface="Meiryo UI"/>
                        </a:defRPr>
                      </a:lvl9pPr>
                    </a:lstStyle>
                    <a:p>
                      <a:pPr algn="ctr">
                        <a:lnSpc>
                          <a:spcPts val="1400"/>
                        </a:lnSpc>
                      </a:pPr>
                      <a:r>
                        <a:rPr lang="en-US" sz="900" kern="0">
                          <a:solidFill>
                            <a:schemeClr val="tx1"/>
                          </a:solidFill>
                          <a:effectLst/>
                          <a:latin typeface="+mn-ea"/>
                          <a:ea typeface="+mn-ea"/>
                        </a:rPr>
                        <a:t> </a:t>
                      </a:r>
                      <a:endParaRPr lang="ja-JP" sz="900" kern="100">
                        <a:solidFill>
                          <a:schemeClr val="tx1"/>
                        </a:solidFill>
                        <a:effectLst/>
                        <a:latin typeface="+mn-ea"/>
                        <a:ea typeface="+mn-ea"/>
                        <a:cs typeface="Times New Roman" panose="02020603050405020304" pitchFamily="18" charset="0"/>
                      </a:endParaRPr>
                    </a:p>
                  </a:txBody>
                  <a:tcPr marL="65448" marR="65448"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b="1" kern="1200">
                          <a:solidFill>
                            <a:schemeClr val="lt1"/>
                          </a:solidFill>
                          <a:latin typeface="Arial"/>
                          <a:ea typeface="Meiryo UI"/>
                        </a:defRPr>
                      </a:lvl1pPr>
                      <a:lvl2pPr marL="503972" algn="l" defTabSz="1007943" rtl="0" eaLnBrk="1" latinLnBrk="0" hangingPunct="1">
                        <a:defRPr kumimoji="1" sz="1984" b="1" kern="1200">
                          <a:solidFill>
                            <a:schemeClr val="lt1"/>
                          </a:solidFill>
                          <a:latin typeface="Arial"/>
                          <a:ea typeface="Meiryo UI"/>
                        </a:defRPr>
                      </a:lvl2pPr>
                      <a:lvl3pPr marL="1007943" algn="l" defTabSz="1007943" rtl="0" eaLnBrk="1" latinLnBrk="0" hangingPunct="1">
                        <a:defRPr kumimoji="1" sz="1984" b="1" kern="1200">
                          <a:solidFill>
                            <a:schemeClr val="lt1"/>
                          </a:solidFill>
                          <a:latin typeface="Arial"/>
                          <a:ea typeface="Meiryo UI"/>
                        </a:defRPr>
                      </a:lvl3pPr>
                      <a:lvl4pPr marL="1511915" algn="l" defTabSz="1007943" rtl="0" eaLnBrk="1" latinLnBrk="0" hangingPunct="1">
                        <a:defRPr kumimoji="1" sz="1984" b="1" kern="1200">
                          <a:solidFill>
                            <a:schemeClr val="lt1"/>
                          </a:solidFill>
                          <a:latin typeface="Arial"/>
                          <a:ea typeface="Meiryo UI"/>
                        </a:defRPr>
                      </a:lvl4pPr>
                      <a:lvl5pPr marL="2015886" algn="l" defTabSz="1007943" rtl="0" eaLnBrk="1" latinLnBrk="0" hangingPunct="1">
                        <a:defRPr kumimoji="1" sz="1984" b="1" kern="1200">
                          <a:solidFill>
                            <a:schemeClr val="lt1"/>
                          </a:solidFill>
                          <a:latin typeface="Arial"/>
                          <a:ea typeface="Meiryo UI"/>
                        </a:defRPr>
                      </a:lvl5pPr>
                      <a:lvl6pPr marL="2519858" algn="l" defTabSz="1007943" rtl="0" eaLnBrk="1" latinLnBrk="0" hangingPunct="1">
                        <a:defRPr kumimoji="1" sz="1984" b="1" kern="1200">
                          <a:solidFill>
                            <a:schemeClr val="lt1"/>
                          </a:solidFill>
                          <a:latin typeface="Arial"/>
                          <a:ea typeface="Meiryo UI"/>
                        </a:defRPr>
                      </a:lvl6pPr>
                      <a:lvl7pPr marL="3023829" algn="l" defTabSz="1007943" rtl="0" eaLnBrk="1" latinLnBrk="0" hangingPunct="1">
                        <a:defRPr kumimoji="1" sz="1984" b="1" kern="1200">
                          <a:solidFill>
                            <a:schemeClr val="lt1"/>
                          </a:solidFill>
                          <a:latin typeface="Arial"/>
                          <a:ea typeface="Meiryo UI"/>
                        </a:defRPr>
                      </a:lvl7pPr>
                      <a:lvl8pPr marL="3527801" algn="l" defTabSz="1007943" rtl="0" eaLnBrk="1" latinLnBrk="0" hangingPunct="1">
                        <a:defRPr kumimoji="1" sz="1984" b="1" kern="1200">
                          <a:solidFill>
                            <a:schemeClr val="lt1"/>
                          </a:solidFill>
                          <a:latin typeface="Arial"/>
                          <a:ea typeface="Meiryo UI"/>
                        </a:defRPr>
                      </a:lvl8pPr>
                      <a:lvl9pPr marL="4031772" algn="l" defTabSz="1007943" rtl="0" eaLnBrk="1" latinLnBrk="0" hangingPunct="1">
                        <a:defRPr kumimoji="1" sz="1984" b="1" kern="1200">
                          <a:solidFill>
                            <a:schemeClr val="lt1"/>
                          </a:solidFill>
                          <a:latin typeface="Arial"/>
                          <a:ea typeface="Meiryo UI"/>
                        </a:defRPr>
                      </a:lvl9pPr>
                    </a:lstStyle>
                    <a:p>
                      <a:pPr algn="ctr">
                        <a:lnSpc>
                          <a:spcPts val="1400"/>
                        </a:lnSpc>
                      </a:pPr>
                      <a:r>
                        <a:rPr lang="ja-JP" sz="900" kern="0">
                          <a:solidFill>
                            <a:schemeClr val="tx1"/>
                          </a:solidFill>
                          <a:effectLst/>
                          <a:latin typeface="+mn-ea"/>
                          <a:ea typeface="+mn-ea"/>
                        </a:rPr>
                        <a:t>具体的な取組の例</a:t>
                      </a:r>
                      <a:endParaRPr lang="ja-JP" sz="900" kern="100">
                        <a:solidFill>
                          <a:schemeClr val="tx1"/>
                        </a:solidFill>
                        <a:effectLst/>
                        <a:latin typeface="+mn-ea"/>
                        <a:ea typeface="+mn-ea"/>
                        <a:cs typeface="Times New Roman" panose="02020603050405020304" pitchFamily="18" charset="0"/>
                      </a:endParaRPr>
                    </a:p>
                  </a:txBody>
                  <a:tcPr marL="65448" marR="65448"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b="1" kern="1200">
                          <a:solidFill>
                            <a:schemeClr val="lt1"/>
                          </a:solidFill>
                          <a:latin typeface="Arial"/>
                          <a:ea typeface="Meiryo UI"/>
                        </a:defRPr>
                      </a:lvl1pPr>
                      <a:lvl2pPr marL="503972" algn="l" defTabSz="1007943" rtl="0" eaLnBrk="1" latinLnBrk="0" hangingPunct="1">
                        <a:defRPr kumimoji="1" sz="1984" b="1" kern="1200">
                          <a:solidFill>
                            <a:schemeClr val="lt1"/>
                          </a:solidFill>
                          <a:latin typeface="Arial"/>
                          <a:ea typeface="Meiryo UI"/>
                        </a:defRPr>
                      </a:lvl2pPr>
                      <a:lvl3pPr marL="1007943" algn="l" defTabSz="1007943" rtl="0" eaLnBrk="1" latinLnBrk="0" hangingPunct="1">
                        <a:defRPr kumimoji="1" sz="1984" b="1" kern="1200">
                          <a:solidFill>
                            <a:schemeClr val="lt1"/>
                          </a:solidFill>
                          <a:latin typeface="Arial"/>
                          <a:ea typeface="Meiryo UI"/>
                        </a:defRPr>
                      </a:lvl3pPr>
                      <a:lvl4pPr marL="1511915" algn="l" defTabSz="1007943" rtl="0" eaLnBrk="1" latinLnBrk="0" hangingPunct="1">
                        <a:defRPr kumimoji="1" sz="1984" b="1" kern="1200">
                          <a:solidFill>
                            <a:schemeClr val="lt1"/>
                          </a:solidFill>
                          <a:latin typeface="Arial"/>
                          <a:ea typeface="Meiryo UI"/>
                        </a:defRPr>
                      </a:lvl4pPr>
                      <a:lvl5pPr marL="2015886" algn="l" defTabSz="1007943" rtl="0" eaLnBrk="1" latinLnBrk="0" hangingPunct="1">
                        <a:defRPr kumimoji="1" sz="1984" b="1" kern="1200">
                          <a:solidFill>
                            <a:schemeClr val="lt1"/>
                          </a:solidFill>
                          <a:latin typeface="Arial"/>
                          <a:ea typeface="Meiryo UI"/>
                        </a:defRPr>
                      </a:lvl5pPr>
                      <a:lvl6pPr marL="2519858" algn="l" defTabSz="1007943" rtl="0" eaLnBrk="1" latinLnBrk="0" hangingPunct="1">
                        <a:defRPr kumimoji="1" sz="1984" b="1" kern="1200">
                          <a:solidFill>
                            <a:schemeClr val="lt1"/>
                          </a:solidFill>
                          <a:latin typeface="Arial"/>
                          <a:ea typeface="Meiryo UI"/>
                        </a:defRPr>
                      </a:lvl6pPr>
                      <a:lvl7pPr marL="3023829" algn="l" defTabSz="1007943" rtl="0" eaLnBrk="1" latinLnBrk="0" hangingPunct="1">
                        <a:defRPr kumimoji="1" sz="1984" b="1" kern="1200">
                          <a:solidFill>
                            <a:schemeClr val="lt1"/>
                          </a:solidFill>
                          <a:latin typeface="Arial"/>
                          <a:ea typeface="Meiryo UI"/>
                        </a:defRPr>
                      </a:lvl7pPr>
                      <a:lvl8pPr marL="3527801" algn="l" defTabSz="1007943" rtl="0" eaLnBrk="1" latinLnBrk="0" hangingPunct="1">
                        <a:defRPr kumimoji="1" sz="1984" b="1" kern="1200">
                          <a:solidFill>
                            <a:schemeClr val="lt1"/>
                          </a:solidFill>
                          <a:latin typeface="Arial"/>
                          <a:ea typeface="Meiryo UI"/>
                        </a:defRPr>
                      </a:lvl8pPr>
                      <a:lvl9pPr marL="4031772" algn="l" defTabSz="1007943" rtl="0" eaLnBrk="1" latinLnBrk="0" hangingPunct="1">
                        <a:defRPr kumimoji="1" sz="1984" b="1" kern="1200">
                          <a:solidFill>
                            <a:schemeClr val="lt1"/>
                          </a:solidFill>
                          <a:latin typeface="Arial"/>
                          <a:ea typeface="Meiryo UI"/>
                        </a:defRPr>
                      </a:lvl9pPr>
                    </a:lstStyle>
                    <a:p>
                      <a:pPr algn="ctr">
                        <a:lnSpc>
                          <a:spcPts val="1200"/>
                        </a:lnSpc>
                      </a:pPr>
                      <a:r>
                        <a:rPr lang="ja-JP" altLang="en-US" sz="900" kern="0">
                          <a:solidFill>
                            <a:schemeClr val="tx1"/>
                          </a:solidFill>
                          <a:effectLst/>
                          <a:latin typeface="+mn-ea"/>
                          <a:ea typeface="+mn-ea"/>
                        </a:rPr>
                        <a:t>人</a:t>
                      </a:r>
                      <a:r>
                        <a:rPr lang="ja-JP" sz="900" kern="0">
                          <a:solidFill>
                            <a:schemeClr val="tx1"/>
                          </a:solidFill>
                          <a:effectLst/>
                          <a:latin typeface="+mn-ea"/>
                          <a:ea typeface="+mn-ea"/>
                        </a:rPr>
                        <a:t>材の想定</a:t>
                      </a:r>
                      <a:endParaRPr lang="ja-JP" sz="900" kern="100">
                        <a:solidFill>
                          <a:schemeClr val="tx1"/>
                        </a:solidFill>
                        <a:effectLst/>
                        <a:latin typeface="+mn-ea"/>
                        <a:ea typeface="+mn-ea"/>
                        <a:cs typeface="Times New Roman" panose="02020603050405020304" pitchFamily="18" charset="0"/>
                      </a:endParaRPr>
                    </a:p>
                  </a:txBody>
                  <a:tcPr marL="65448" marR="65448"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0989258"/>
                  </a:ext>
                </a:extLst>
              </a:tr>
              <a:tr h="1499371">
                <a:tc>
                  <a:txBody>
                    <a:bodyPr/>
                    <a:lstStyle>
                      <a:lvl1pPr marL="0" algn="l" defTabSz="1007943" rtl="0" eaLnBrk="1" latinLnBrk="0" hangingPunct="1">
                        <a:defRPr kumimoji="1" sz="1984" b="1" kern="1200">
                          <a:solidFill>
                            <a:schemeClr val="lt1"/>
                          </a:solidFill>
                          <a:latin typeface="Arial"/>
                          <a:ea typeface="Meiryo UI"/>
                        </a:defRPr>
                      </a:lvl1pPr>
                      <a:lvl2pPr marL="503972" algn="l" defTabSz="1007943" rtl="0" eaLnBrk="1" latinLnBrk="0" hangingPunct="1">
                        <a:defRPr kumimoji="1" sz="1984" b="1" kern="1200">
                          <a:solidFill>
                            <a:schemeClr val="lt1"/>
                          </a:solidFill>
                          <a:latin typeface="Arial"/>
                          <a:ea typeface="Meiryo UI"/>
                        </a:defRPr>
                      </a:lvl2pPr>
                      <a:lvl3pPr marL="1007943" algn="l" defTabSz="1007943" rtl="0" eaLnBrk="1" latinLnBrk="0" hangingPunct="1">
                        <a:defRPr kumimoji="1" sz="1984" b="1" kern="1200">
                          <a:solidFill>
                            <a:schemeClr val="lt1"/>
                          </a:solidFill>
                          <a:latin typeface="Arial"/>
                          <a:ea typeface="Meiryo UI"/>
                        </a:defRPr>
                      </a:lvl3pPr>
                      <a:lvl4pPr marL="1511915" algn="l" defTabSz="1007943" rtl="0" eaLnBrk="1" latinLnBrk="0" hangingPunct="1">
                        <a:defRPr kumimoji="1" sz="1984" b="1" kern="1200">
                          <a:solidFill>
                            <a:schemeClr val="lt1"/>
                          </a:solidFill>
                          <a:latin typeface="Arial"/>
                          <a:ea typeface="Meiryo UI"/>
                        </a:defRPr>
                      </a:lvl4pPr>
                      <a:lvl5pPr marL="2015886" algn="l" defTabSz="1007943" rtl="0" eaLnBrk="1" latinLnBrk="0" hangingPunct="1">
                        <a:defRPr kumimoji="1" sz="1984" b="1" kern="1200">
                          <a:solidFill>
                            <a:schemeClr val="lt1"/>
                          </a:solidFill>
                          <a:latin typeface="Arial"/>
                          <a:ea typeface="Meiryo UI"/>
                        </a:defRPr>
                      </a:lvl5pPr>
                      <a:lvl6pPr marL="2519858" algn="l" defTabSz="1007943" rtl="0" eaLnBrk="1" latinLnBrk="0" hangingPunct="1">
                        <a:defRPr kumimoji="1" sz="1984" b="1" kern="1200">
                          <a:solidFill>
                            <a:schemeClr val="lt1"/>
                          </a:solidFill>
                          <a:latin typeface="Arial"/>
                          <a:ea typeface="Meiryo UI"/>
                        </a:defRPr>
                      </a:lvl6pPr>
                      <a:lvl7pPr marL="3023829" algn="l" defTabSz="1007943" rtl="0" eaLnBrk="1" latinLnBrk="0" hangingPunct="1">
                        <a:defRPr kumimoji="1" sz="1984" b="1" kern="1200">
                          <a:solidFill>
                            <a:schemeClr val="lt1"/>
                          </a:solidFill>
                          <a:latin typeface="Arial"/>
                          <a:ea typeface="Meiryo UI"/>
                        </a:defRPr>
                      </a:lvl7pPr>
                      <a:lvl8pPr marL="3527801" algn="l" defTabSz="1007943" rtl="0" eaLnBrk="1" latinLnBrk="0" hangingPunct="1">
                        <a:defRPr kumimoji="1" sz="1984" b="1" kern="1200">
                          <a:solidFill>
                            <a:schemeClr val="lt1"/>
                          </a:solidFill>
                          <a:latin typeface="Arial"/>
                          <a:ea typeface="Meiryo UI"/>
                        </a:defRPr>
                      </a:lvl8pPr>
                      <a:lvl9pPr marL="4031772" algn="l" defTabSz="1007943" rtl="0" eaLnBrk="1" latinLnBrk="0" hangingPunct="1">
                        <a:defRPr kumimoji="1" sz="1984" b="1" kern="1200">
                          <a:solidFill>
                            <a:schemeClr val="lt1"/>
                          </a:solidFill>
                          <a:latin typeface="Arial"/>
                          <a:ea typeface="Meiryo UI"/>
                        </a:defRPr>
                      </a:lvl9pPr>
                    </a:lstStyle>
                    <a:p>
                      <a:pPr algn="ctr">
                        <a:lnSpc>
                          <a:spcPts val="1400"/>
                        </a:lnSpc>
                      </a:pPr>
                      <a:r>
                        <a:rPr lang="ja-JP" sz="900" kern="0">
                          <a:solidFill>
                            <a:schemeClr val="tx1"/>
                          </a:solidFill>
                          <a:effectLst/>
                          <a:latin typeface="+mn-ea"/>
                          <a:ea typeface="+mn-ea"/>
                        </a:rPr>
                        <a:t>自治体</a:t>
                      </a:r>
                      <a:endParaRPr lang="ja-JP" sz="900" kern="100">
                        <a:solidFill>
                          <a:schemeClr val="tx1"/>
                        </a:solidFill>
                        <a:effectLst/>
                        <a:latin typeface="+mn-ea"/>
                        <a:ea typeface="+mn-ea"/>
                        <a:cs typeface="Times New Roman" panose="02020603050405020304" pitchFamily="18" charset="0"/>
                      </a:endParaRPr>
                    </a:p>
                  </a:txBody>
                  <a:tcPr marL="65448" marR="65448"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dk1"/>
                          </a:solidFill>
                          <a:latin typeface="Arial"/>
                          <a:ea typeface="Meiryo UI"/>
                        </a:defRPr>
                      </a:lvl1pPr>
                      <a:lvl2pPr marL="503972" algn="l" defTabSz="1007943" rtl="0" eaLnBrk="1" latinLnBrk="0" hangingPunct="1">
                        <a:defRPr kumimoji="1" sz="1984" kern="1200">
                          <a:solidFill>
                            <a:schemeClr val="dk1"/>
                          </a:solidFill>
                          <a:latin typeface="Arial"/>
                          <a:ea typeface="Meiryo UI"/>
                        </a:defRPr>
                      </a:lvl2pPr>
                      <a:lvl3pPr marL="1007943" algn="l" defTabSz="1007943" rtl="0" eaLnBrk="1" latinLnBrk="0" hangingPunct="1">
                        <a:defRPr kumimoji="1" sz="1984" kern="1200">
                          <a:solidFill>
                            <a:schemeClr val="dk1"/>
                          </a:solidFill>
                          <a:latin typeface="Arial"/>
                          <a:ea typeface="Meiryo UI"/>
                        </a:defRPr>
                      </a:lvl3pPr>
                      <a:lvl4pPr marL="1511915" algn="l" defTabSz="1007943" rtl="0" eaLnBrk="1" latinLnBrk="0" hangingPunct="1">
                        <a:defRPr kumimoji="1" sz="1984" kern="1200">
                          <a:solidFill>
                            <a:schemeClr val="dk1"/>
                          </a:solidFill>
                          <a:latin typeface="Arial"/>
                          <a:ea typeface="Meiryo UI"/>
                        </a:defRPr>
                      </a:lvl4pPr>
                      <a:lvl5pPr marL="2015886" algn="l" defTabSz="1007943" rtl="0" eaLnBrk="1" latinLnBrk="0" hangingPunct="1">
                        <a:defRPr kumimoji="1" sz="1984" kern="1200">
                          <a:solidFill>
                            <a:schemeClr val="dk1"/>
                          </a:solidFill>
                          <a:latin typeface="Arial"/>
                          <a:ea typeface="Meiryo UI"/>
                        </a:defRPr>
                      </a:lvl5pPr>
                      <a:lvl6pPr marL="2519858" algn="l" defTabSz="1007943" rtl="0" eaLnBrk="1" latinLnBrk="0" hangingPunct="1">
                        <a:defRPr kumimoji="1" sz="1984" kern="1200">
                          <a:solidFill>
                            <a:schemeClr val="dk1"/>
                          </a:solidFill>
                          <a:latin typeface="Arial"/>
                          <a:ea typeface="Meiryo UI"/>
                        </a:defRPr>
                      </a:lvl6pPr>
                      <a:lvl7pPr marL="3023829" algn="l" defTabSz="1007943" rtl="0" eaLnBrk="1" latinLnBrk="0" hangingPunct="1">
                        <a:defRPr kumimoji="1" sz="1984" kern="1200">
                          <a:solidFill>
                            <a:schemeClr val="dk1"/>
                          </a:solidFill>
                          <a:latin typeface="Arial"/>
                          <a:ea typeface="Meiryo UI"/>
                        </a:defRPr>
                      </a:lvl7pPr>
                      <a:lvl8pPr marL="3527801" algn="l" defTabSz="1007943" rtl="0" eaLnBrk="1" latinLnBrk="0" hangingPunct="1">
                        <a:defRPr kumimoji="1" sz="1984" kern="1200">
                          <a:solidFill>
                            <a:schemeClr val="dk1"/>
                          </a:solidFill>
                          <a:latin typeface="Arial"/>
                          <a:ea typeface="Meiryo UI"/>
                        </a:defRPr>
                      </a:lvl8pPr>
                      <a:lvl9pPr marL="4031772" algn="l" defTabSz="1007943" rtl="0" eaLnBrk="1" latinLnBrk="0" hangingPunct="1">
                        <a:defRPr kumimoji="1" sz="1984" kern="1200">
                          <a:solidFill>
                            <a:schemeClr val="dk1"/>
                          </a:solidFill>
                          <a:latin typeface="Arial"/>
                          <a:ea typeface="Meiryo UI"/>
                        </a:defRPr>
                      </a:lvl9pPr>
                    </a:lstStyle>
                    <a:p>
                      <a:pPr marL="171450" indent="-171450" algn="just">
                        <a:lnSpc>
                          <a:spcPts val="1200"/>
                        </a:lnSpc>
                        <a:buFont typeface="Wingdings" panose="05000000000000000000" pitchFamily="2" charset="2"/>
                        <a:buChar char="n"/>
                      </a:pPr>
                      <a:r>
                        <a:rPr lang="ja-JP" sz="900" b="1" kern="0">
                          <a:solidFill>
                            <a:schemeClr val="tx1"/>
                          </a:solidFill>
                          <a:effectLst/>
                          <a:latin typeface="+mn-ea"/>
                          <a:ea typeface="+mn-ea"/>
                        </a:rPr>
                        <a:t>セミナー、出前講座、研修等の企画及び実施等</a:t>
                      </a:r>
                      <a:endParaRPr lang="en-US" altLang="ja-JP" sz="900" b="1" kern="0">
                        <a:solidFill>
                          <a:schemeClr val="tx1"/>
                        </a:solidFill>
                        <a:effectLst/>
                        <a:latin typeface="+mn-ea"/>
                        <a:ea typeface="+mn-ea"/>
                      </a:endParaRPr>
                    </a:p>
                    <a:p>
                      <a:pPr marL="72000" lvl="0" indent="171450" algn="l">
                        <a:lnSpc>
                          <a:spcPts val="1200"/>
                        </a:lnSpc>
                        <a:buFont typeface="Wingdings" panose="05000000000000000000" pitchFamily="2" charset="2"/>
                        <a:buChar char="Ø"/>
                      </a:pPr>
                      <a:r>
                        <a:rPr lang="ja-JP" sz="900" kern="0">
                          <a:solidFill>
                            <a:schemeClr val="tx1"/>
                          </a:solidFill>
                          <a:effectLst/>
                          <a:latin typeface="+mn-ea"/>
                          <a:ea typeface="+mn-ea"/>
                        </a:rPr>
                        <a:t>住民のニーズに応じたプレコンセプションケアに関するセミナーや個別相談会</a:t>
                      </a:r>
                      <a:endParaRPr lang="ja-JP" sz="900" kern="100">
                        <a:solidFill>
                          <a:schemeClr val="tx1"/>
                        </a:solidFill>
                        <a:effectLst/>
                        <a:latin typeface="+mn-ea"/>
                        <a:ea typeface="+mn-ea"/>
                      </a:endParaRPr>
                    </a:p>
                    <a:p>
                      <a:pPr marL="72000" lvl="1" indent="171450" algn="l">
                        <a:lnSpc>
                          <a:spcPts val="1200"/>
                        </a:lnSpc>
                        <a:buFont typeface="Wingdings" panose="05000000000000000000" pitchFamily="2" charset="2"/>
                        <a:buChar char="Ø"/>
                      </a:pPr>
                      <a:r>
                        <a:rPr lang="ja-JP" sz="900" kern="0">
                          <a:solidFill>
                            <a:schemeClr val="tx1"/>
                          </a:solidFill>
                          <a:effectLst/>
                          <a:latin typeface="+mn-ea"/>
                          <a:ea typeface="+mn-ea"/>
                        </a:rPr>
                        <a:t>教育機関等への出前講座</a:t>
                      </a:r>
                      <a:endParaRPr lang="ja-JP" sz="900" kern="100">
                        <a:solidFill>
                          <a:schemeClr val="tx1"/>
                        </a:solidFill>
                        <a:effectLst/>
                        <a:latin typeface="+mn-ea"/>
                        <a:ea typeface="+mn-ea"/>
                      </a:endParaRPr>
                    </a:p>
                    <a:p>
                      <a:pPr marL="72000" lvl="0" indent="171450" algn="l">
                        <a:lnSpc>
                          <a:spcPts val="1200"/>
                        </a:lnSpc>
                        <a:buFont typeface="Wingdings" panose="05000000000000000000" pitchFamily="2" charset="2"/>
                        <a:buChar char="Ø"/>
                      </a:pPr>
                      <a:r>
                        <a:rPr lang="ja-JP" sz="900" kern="0">
                          <a:solidFill>
                            <a:schemeClr val="tx1"/>
                          </a:solidFill>
                          <a:effectLst/>
                          <a:latin typeface="+mn-ea"/>
                          <a:ea typeface="+mn-ea"/>
                        </a:rPr>
                        <a:t>自治体職員向けのプレコンセプションケアに関する研修</a:t>
                      </a:r>
                      <a:endParaRPr lang="ja-JP" sz="900" kern="100">
                        <a:solidFill>
                          <a:schemeClr val="tx1"/>
                        </a:solidFill>
                        <a:effectLst/>
                        <a:latin typeface="+mn-ea"/>
                        <a:ea typeface="+mn-ea"/>
                      </a:endParaRPr>
                    </a:p>
                    <a:p>
                      <a:pPr marL="171450" indent="-171450" algn="just">
                        <a:lnSpc>
                          <a:spcPts val="1200"/>
                        </a:lnSpc>
                        <a:buFont typeface="Wingdings" panose="05000000000000000000" pitchFamily="2" charset="2"/>
                        <a:buChar char="n"/>
                      </a:pPr>
                      <a:r>
                        <a:rPr lang="en-US" sz="900" b="1" kern="0">
                          <a:solidFill>
                            <a:schemeClr val="tx1"/>
                          </a:solidFill>
                          <a:effectLst/>
                          <a:latin typeface="+mn-ea"/>
                          <a:ea typeface="+mn-ea"/>
                        </a:rPr>
                        <a:t>SNS</a:t>
                      </a:r>
                      <a:r>
                        <a:rPr lang="ja-JP" sz="900" b="1" kern="0">
                          <a:solidFill>
                            <a:schemeClr val="tx1"/>
                          </a:solidFill>
                          <a:effectLst/>
                          <a:latin typeface="+mn-ea"/>
                          <a:ea typeface="+mn-ea"/>
                        </a:rPr>
                        <a:t>等を活用した発信・周知</a:t>
                      </a:r>
                      <a:endParaRPr lang="ja-JP" sz="900" b="1" kern="100">
                        <a:solidFill>
                          <a:schemeClr val="tx1"/>
                        </a:solidFill>
                        <a:effectLst/>
                        <a:latin typeface="+mn-ea"/>
                        <a:ea typeface="+mn-ea"/>
                      </a:endParaRPr>
                    </a:p>
                    <a:p>
                      <a:pPr marL="171450" indent="-171450" algn="just">
                        <a:lnSpc>
                          <a:spcPts val="1200"/>
                        </a:lnSpc>
                        <a:buFont typeface="Wingdings" panose="05000000000000000000" pitchFamily="2" charset="2"/>
                        <a:buChar char="n"/>
                      </a:pPr>
                      <a:r>
                        <a:rPr lang="ja-JP" sz="900" b="1" kern="0">
                          <a:solidFill>
                            <a:schemeClr val="tx1"/>
                          </a:solidFill>
                          <a:effectLst/>
                          <a:latin typeface="+mn-ea"/>
                          <a:ea typeface="+mn-ea"/>
                        </a:rPr>
                        <a:t>自治体の広報誌、公式ウェブサイト、</a:t>
                      </a:r>
                      <a:r>
                        <a:rPr lang="en-US" sz="900" b="1" kern="0">
                          <a:solidFill>
                            <a:schemeClr val="tx1"/>
                          </a:solidFill>
                          <a:effectLst/>
                          <a:latin typeface="+mn-ea"/>
                          <a:ea typeface="+mn-ea"/>
                        </a:rPr>
                        <a:t>SNS</a:t>
                      </a:r>
                      <a:r>
                        <a:rPr lang="ja-JP" sz="900" b="1" kern="0">
                          <a:solidFill>
                            <a:schemeClr val="tx1"/>
                          </a:solidFill>
                          <a:effectLst/>
                          <a:latin typeface="+mn-ea"/>
                          <a:ea typeface="+mn-ea"/>
                        </a:rPr>
                        <a:t>等を活用し、プレコンセプションケアに関する最新情報の発信や住民に相談窓口を周知　</a:t>
                      </a:r>
                      <a:endParaRPr lang="en-US" altLang="ja-JP" sz="900" b="1" kern="0">
                        <a:solidFill>
                          <a:schemeClr val="tx1"/>
                        </a:solidFill>
                        <a:effectLst/>
                        <a:latin typeface="+mn-ea"/>
                        <a:ea typeface="+mn-ea"/>
                      </a:endParaRPr>
                    </a:p>
                    <a:p>
                      <a:pPr marL="171450" indent="-171450" algn="just">
                        <a:lnSpc>
                          <a:spcPts val="1200"/>
                        </a:lnSpc>
                        <a:buFont typeface="Wingdings" panose="05000000000000000000" pitchFamily="2" charset="2"/>
                        <a:buChar char="n"/>
                      </a:pPr>
                      <a:r>
                        <a:rPr lang="ja-JP" altLang="en-US" sz="900" b="1" kern="0">
                          <a:solidFill>
                            <a:schemeClr val="tx1"/>
                          </a:solidFill>
                          <a:effectLst/>
                          <a:latin typeface="+mn-ea"/>
                          <a:ea typeface="+mn-ea"/>
                        </a:rPr>
                        <a:t>性と健康の相談センター等での専門職による個別相談の実施　</a:t>
                      </a:r>
                      <a:r>
                        <a:rPr lang="ja-JP" altLang="en-US" sz="900" kern="0">
                          <a:solidFill>
                            <a:schemeClr val="tx1"/>
                          </a:solidFill>
                          <a:effectLst/>
                          <a:latin typeface="+mn-ea"/>
                          <a:ea typeface="+mn-ea"/>
                        </a:rPr>
                        <a:t>等</a:t>
                      </a:r>
                      <a:endParaRPr lang="ja-JP" sz="900" kern="100">
                        <a:solidFill>
                          <a:schemeClr val="tx1"/>
                        </a:solidFill>
                        <a:effectLst/>
                        <a:latin typeface="+mn-ea"/>
                        <a:ea typeface="+mn-ea"/>
                        <a:cs typeface="Times New Roman" panose="02020603050405020304" pitchFamily="18" charset="0"/>
                      </a:endParaRPr>
                    </a:p>
                  </a:txBody>
                  <a:tcPr marL="65448" marR="65448"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dk1"/>
                          </a:solidFill>
                          <a:latin typeface="Arial"/>
                          <a:ea typeface="Meiryo UI"/>
                        </a:defRPr>
                      </a:lvl1pPr>
                      <a:lvl2pPr marL="503972" algn="l" defTabSz="1007943" rtl="0" eaLnBrk="1" latinLnBrk="0" hangingPunct="1">
                        <a:defRPr kumimoji="1" sz="1984" kern="1200">
                          <a:solidFill>
                            <a:schemeClr val="dk1"/>
                          </a:solidFill>
                          <a:latin typeface="Arial"/>
                          <a:ea typeface="Meiryo UI"/>
                        </a:defRPr>
                      </a:lvl2pPr>
                      <a:lvl3pPr marL="1007943" algn="l" defTabSz="1007943" rtl="0" eaLnBrk="1" latinLnBrk="0" hangingPunct="1">
                        <a:defRPr kumimoji="1" sz="1984" kern="1200">
                          <a:solidFill>
                            <a:schemeClr val="dk1"/>
                          </a:solidFill>
                          <a:latin typeface="Arial"/>
                          <a:ea typeface="Meiryo UI"/>
                        </a:defRPr>
                      </a:lvl3pPr>
                      <a:lvl4pPr marL="1511915" algn="l" defTabSz="1007943" rtl="0" eaLnBrk="1" latinLnBrk="0" hangingPunct="1">
                        <a:defRPr kumimoji="1" sz="1984" kern="1200">
                          <a:solidFill>
                            <a:schemeClr val="dk1"/>
                          </a:solidFill>
                          <a:latin typeface="Arial"/>
                          <a:ea typeface="Meiryo UI"/>
                        </a:defRPr>
                      </a:lvl4pPr>
                      <a:lvl5pPr marL="2015886" algn="l" defTabSz="1007943" rtl="0" eaLnBrk="1" latinLnBrk="0" hangingPunct="1">
                        <a:defRPr kumimoji="1" sz="1984" kern="1200">
                          <a:solidFill>
                            <a:schemeClr val="dk1"/>
                          </a:solidFill>
                          <a:latin typeface="Arial"/>
                          <a:ea typeface="Meiryo UI"/>
                        </a:defRPr>
                      </a:lvl5pPr>
                      <a:lvl6pPr marL="2519858" algn="l" defTabSz="1007943" rtl="0" eaLnBrk="1" latinLnBrk="0" hangingPunct="1">
                        <a:defRPr kumimoji="1" sz="1984" kern="1200">
                          <a:solidFill>
                            <a:schemeClr val="dk1"/>
                          </a:solidFill>
                          <a:latin typeface="Arial"/>
                          <a:ea typeface="Meiryo UI"/>
                        </a:defRPr>
                      </a:lvl6pPr>
                      <a:lvl7pPr marL="3023829" algn="l" defTabSz="1007943" rtl="0" eaLnBrk="1" latinLnBrk="0" hangingPunct="1">
                        <a:defRPr kumimoji="1" sz="1984" kern="1200">
                          <a:solidFill>
                            <a:schemeClr val="dk1"/>
                          </a:solidFill>
                          <a:latin typeface="Arial"/>
                          <a:ea typeface="Meiryo UI"/>
                        </a:defRPr>
                      </a:lvl7pPr>
                      <a:lvl8pPr marL="3527801" algn="l" defTabSz="1007943" rtl="0" eaLnBrk="1" latinLnBrk="0" hangingPunct="1">
                        <a:defRPr kumimoji="1" sz="1984" kern="1200">
                          <a:solidFill>
                            <a:schemeClr val="dk1"/>
                          </a:solidFill>
                          <a:latin typeface="Arial"/>
                          <a:ea typeface="Meiryo UI"/>
                        </a:defRPr>
                      </a:lvl8pPr>
                      <a:lvl9pPr marL="4031772" algn="l" defTabSz="1007943" rtl="0" eaLnBrk="1" latinLnBrk="0" hangingPunct="1">
                        <a:defRPr kumimoji="1" sz="1984" kern="1200">
                          <a:solidFill>
                            <a:schemeClr val="dk1"/>
                          </a:solidFill>
                          <a:latin typeface="Arial"/>
                          <a:ea typeface="Meiryo UI"/>
                        </a:defRPr>
                      </a:lvl9pPr>
                    </a:lstStyle>
                    <a:p>
                      <a:pPr algn="just">
                        <a:lnSpc>
                          <a:spcPts val="1400"/>
                        </a:lnSpc>
                      </a:pPr>
                      <a:r>
                        <a:rPr lang="ja-JP" sz="900" kern="0">
                          <a:solidFill>
                            <a:schemeClr val="tx1"/>
                          </a:solidFill>
                          <a:effectLst/>
                          <a:latin typeface="+mn-ea"/>
                          <a:ea typeface="+mn-ea"/>
                        </a:rPr>
                        <a:t>（例）</a:t>
                      </a:r>
                      <a:endParaRPr lang="en-US" altLang="ja-JP" sz="900" kern="0">
                        <a:solidFill>
                          <a:schemeClr val="tx1"/>
                        </a:solidFill>
                        <a:effectLst/>
                        <a:latin typeface="+mn-ea"/>
                        <a:ea typeface="+mn-ea"/>
                      </a:endParaRPr>
                    </a:p>
                    <a:p>
                      <a:pPr algn="just">
                        <a:lnSpc>
                          <a:spcPts val="1400"/>
                        </a:lnSpc>
                      </a:pPr>
                      <a:r>
                        <a:rPr lang="ja-JP" altLang="en-US" sz="900" kern="0">
                          <a:solidFill>
                            <a:schemeClr val="tx1"/>
                          </a:solidFill>
                          <a:effectLst/>
                          <a:latin typeface="+mn-ea"/>
                          <a:ea typeface="+mn-ea"/>
                        </a:rPr>
                        <a:t>医師、保健師、助産師、看護師、管理栄養士等の専門職種や、施策の企画立案に関わる事務職員等</a:t>
                      </a:r>
                      <a:endParaRPr lang="ja-JP" sz="900" kern="100">
                        <a:solidFill>
                          <a:schemeClr val="tx1"/>
                        </a:solidFill>
                        <a:effectLst/>
                        <a:latin typeface="+mn-ea"/>
                        <a:ea typeface="+mn-ea"/>
                        <a:cs typeface="Times New Roman" panose="02020603050405020304" pitchFamily="18" charset="0"/>
                      </a:endParaRPr>
                    </a:p>
                  </a:txBody>
                  <a:tcPr marL="65448" marR="65448"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5572670"/>
                  </a:ext>
                </a:extLst>
              </a:tr>
              <a:tr h="1666766">
                <a:tc>
                  <a:txBody>
                    <a:bodyPr/>
                    <a:lstStyle>
                      <a:lvl1pPr marL="0" algn="l" defTabSz="1007943" rtl="0" eaLnBrk="1" latinLnBrk="0" hangingPunct="1">
                        <a:defRPr kumimoji="1" sz="1984" b="1" kern="1200">
                          <a:solidFill>
                            <a:schemeClr val="lt1"/>
                          </a:solidFill>
                          <a:latin typeface="Arial"/>
                          <a:ea typeface="Meiryo UI"/>
                        </a:defRPr>
                      </a:lvl1pPr>
                      <a:lvl2pPr marL="503972" algn="l" defTabSz="1007943" rtl="0" eaLnBrk="1" latinLnBrk="0" hangingPunct="1">
                        <a:defRPr kumimoji="1" sz="1984" b="1" kern="1200">
                          <a:solidFill>
                            <a:schemeClr val="lt1"/>
                          </a:solidFill>
                          <a:latin typeface="Arial"/>
                          <a:ea typeface="Meiryo UI"/>
                        </a:defRPr>
                      </a:lvl2pPr>
                      <a:lvl3pPr marL="1007943" algn="l" defTabSz="1007943" rtl="0" eaLnBrk="1" latinLnBrk="0" hangingPunct="1">
                        <a:defRPr kumimoji="1" sz="1984" b="1" kern="1200">
                          <a:solidFill>
                            <a:schemeClr val="lt1"/>
                          </a:solidFill>
                          <a:latin typeface="Arial"/>
                          <a:ea typeface="Meiryo UI"/>
                        </a:defRPr>
                      </a:lvl3pPr>
                      <a:lvl4pPr marL="1511915" algn="l" defTabSz="1007943" rtl="0" eaLnBrk="1" latinLnBrk="0" hangingPunct="1">
                        <a:defRPr kumimoji="1" sz="1984" b="1" kern="1200">
                          <a:solidFill>
                            <a:schemeClr val="lt1"/>
                          </a:solidFill>
                          <a:latin typeface="Arial"/>
                          <a:ea typeface="Meiryo UI"/>
                        </a:defRPr>
                      </a:lvl4pPr>
                      <a:lvl5pPr marL="2015886" algn="l" defTabSz="1007943" rtl="0" eaLnBrk="1" latinLnBrk="0" hangingPunct="1">
                        <a:defRPr kumimoji="1" sz="1984" b="1" kern="1200">
                          <a:solidFill>
                            <a:schemeClr val="lt1"/>
                          </a:solidFill>
                          <a:latin typeface="Arial"/>
                          <a:ea typeface="Meiryo UI"/>
                        </a:defRPr>
                      </a:lvl5pPr>
                      <a:lvl6pPr marL="2519858" algn="l" defTabSz="1007943" rtl="0" eaLnBrk="1" latinLnBrk="0" hangingPunct="1">
                        <a:defRPr kumimoji="1" sz="1984" b="1" kern="1200">
                          <a:solidFill>
                            <a:schemeClr val="lt1"/>
                          </a:solidFill>
                          <a:latin typeface="Arial"/>
                          <a:ea typeface="Meiryo UI"/>
                        </a:defRPr>
                      </a:lvl6pPr>
                      <a:lvl7pPr marL="3023829" algn="l" defTabSz="1007943" rtl="0" eaLnBrk="1" latinLnBrk="0" hangingPunct="1">
                        <a:defRPr kumimoji="1" sz="1984" b="1" kern="1200">
                          <a:solidFill>
                            <a:schemeClr val="lt1"/>
                          </a:solidFill>
                          <a:latin typeface="Arial"/>
                          <a:ea typeface="Meiryo UI"/>
                        </a:defRPr>
                      </a:lvl7pPr>
                      <a:lvl8pPr marL="3527801" algn="l" defTabSz="1007943" rtl="0" eaLnBrk="1" latinLnBrk="0" hangingPunct="1">
                        <a:defRPr kumimoji="1" sz="1984" b="1" kern="1200">
                          <a:solidFill>
                            <a:schemeClr val="lt1"/>
                          </a:solidFill>
                          <a:latin typeface="Arial"/>
                          <a:ea typeface="Meiryo UI"/>
                        </a:defRPr>
                      </a:lvl8pPr>
                      <a:lvl9pPr marL="4031772" algn="l" defTabSz="1007943" rtl="0" eaLnBrk="1" latinLnBrk="0" hangingPunct="1">
                        <a:defRPr kumimoji="1" sz="1984" b="1" kern="1200">
                          <a:solidFill>
                            <a:schemeClr val="lt1"/>
                          </a:solidFill>
                          <a:latin typeface="Arial"/>
                          <a:ea typeface="Meiryo UI"/>
                        </a:defRPr>
                      </a:lvl9pPr>
                    </a:lstStyle>
                    <a:p>
                      <a:pPr algn="ctr">
                        <a:lnSpc>
                          <a:spcPts val="1400"/>
                        </a:lnSpc>
                      </a:pPr>
                      <a:r>
                        <a:rPr lang="ja-JP" sz="900" kern="0">
                          <a:solidFill>
                            <a:schemeClr val="tx1"/>
                          </a:solidFill>
                          <a:effectLst/>
                          <a:latin typeface="+mn-ea"/>
                          <a:ea typeface="+mn-ea"/>
                        </a:rPr>
                        <a:t>企業</a:t>
                      </a:r>
                      <a:endParaRPr lang="ja-JP" sz="900" kern="100">
                        <a:solidFill>
                          <a:schemeClr val="tx1"/>
                        </a:solidFill>
                        <a:effectLst/>
                        <a:latin typeface="+mn-ea"/>
                        <a:ea typeface="+mn-ea"/>
                        <a:cs typeface="Times New Roman" panose="02020603050405020304" pitchFamily="18" charset="0"/>
                      </a:endParaRPr>
                    </a:p>
                  </a:txBody>
                  <a:tcPr marL="65448" marR="65448"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dk1"/>
                          </a:solidFill>
                          <a:latin typeface="Arial"/>
                          <a:ea typeface="Meiryo UI"/>
                        </a:defRPr>
                      </a:lvl1pPr>
                      <a:lvl2pPr marL="503972" algn="l" defTabSz="1007943" rtl="0" eaLnBrk="1" latinLnBrk="0" hangingPunct="1">
                        <a:defRPr kumimoji="1" sz="1984" kern="1200">
                          <a:solidFill>
                            <a:schemeClr val="dk1"/>
                          </a:solidFill>
                          <a:latin typeface="Arial"/>
                          <a:ea typeface="Meiryo UI"/>
                        </a:defRPr>
                      </a:lvl2pPr>
                      <a:lvl3pPr marL="1007943" algn="l" defTabSz="1007943" rtl="0" eaLnBrk="1" latinLnBrk="0" hangingPunct="1">
                        <a:defRPr kumimoji="1" sz="1984" kern="1200">
                          <a:solidFill>
                            <a:schemeClr val="dk1"/>
                          </a:solidFill>
                          <a:latin typeface="Arial"/>
                          <a:ea typeface="Meiryo UI"/>
                        </a:defRPr>
                      </a:lvl3pPr>
                      <a:lvl4pPr marL="1511915" algn="l" defTabSz="1007943" rtl="0" eaLnBrk="1" latinLnBrk="0" hangingPunct="1">
                        <a:defRPr kumimoji="1" sz="1984" kern="1200">
                          <a:solidFill>
                            <a:schemeClr val="dk1"/>
                          </a:solidFill>
                          <a:latin typeface="Arial"/>
                          <a:ea typeface="Meiryo UI"/>
                        </a:defRPr>
                      </a:lvl4pPr>
                      <a:lvl5pPr marL="2015886" algn="l" defTabSz="1007943" rtl="0" eaLnBrk="1" latinLnBrk="0" hangingPunct="1">
                        <a:defRPr kumimoji="1" sz="1984" kern="1200">
                          <a:solidFill>
                            <a:schemeClr val="dk1"/>
                          </a:solidFill>
                          <a:latin typeface="Arial"/>
                          <a:ea typeface="Meiryo UI"/>
                        </a:defRPr>
                      </a:lvl5pPr>
                      <a:lvl6pPr marL="2519858" algn="l" defTabSz="1007943" rtl="0" eaLnBrk="1" latinLnBrk="0" hangingPunct="1">
                        <a:defRPr kumimoji="1" sz="1984" kern="1200">
                          <a:solidFill>
                            <a:schemeClr val="dk1"/>
                          </a:solidFill>
                          <a:latin typeface="Arial"/>
                          <a:ea typeface="Meiryo UI"/>
                        </a:defRPr>
                      </a:lvl6pPr>
                      <a:lvl7pPr marL="3023829" algn="l" defTabSz="1007943" rtl="0" eaLnBrk="1" latinLnBrk="0" hangingPunct="1">
                        <a:defRPr kumimoji="1" sz="1984" kern="1200">
                          <a:solidFill>
                            <a:schemeClr val="dk1"/>
                          </a:solidFill>
                          <a:latin typeface="Arial"/>
                          <a:ea typeface="Meiryo UI"/>
                        </a:defRPr>
                      </a:lvl7pPr>
                      <a:lvl8pPr marL="3527801" algn="l" defTabSz="1007943" rtl="0" eaLnBrk="1" latinLnBrk="0" hangingPunct="1">
                        <a:defRPr kumimoji="1" sz="1984" kern="1200">
                          <a:solidFill>
                            <a:schemeClr val="dk1"/>
                          </a:solidFill>
                          <a:latin typeface="Arial"/>
                          <a:ea typeface="Meiryo UI"/>
                        </a:defRPr>
                      </a:lvl8pPr>
                      <a:lvl9pPr marL="4031772" algn="l" defTabSz="1007943" rtl="0" eaLnBrk="1" latinLnBrk="0" hangingPunct="1">
                        <a:defRPr kumimoji="1" sz="1984" kern="1200">
                          <a:solidFill>
                            <a:schemeClr val="dk1"/>
                          </a:solidFill>
                          <a:latin typeface="Arial"/>
                          <a:ea typeface="Meiryo UI"/>
                        </a:defRPr>
                      </a:lvl9pPr>
                    </a:lstStyle>
                    <a:p>
                      <a:pPr marL="171450" indent="-171450" algn="just">
                        <a:lnSpc>
                          <a:spcPts val="1200"/>
                        </a:lnSpc>
                        <a:buFont typeface="Wingdings" panose="05000000000000000000" pitchFamily="2" charset="2"/>
                        <a:buChar char="n"/>
                      </a:pPr>
                      <a:r>
                        <a:rPr lang="ja-JP" sz="900" b="1" kern="0">
                          <a:solidFill>
                            <a:schemeClr val="tx1"/>
                          </a:solidFill>
                          <a:effectLst/>
                          <a:latin typeface="+mn-ea"/>
                          <a:ea typeface="+mn-ea"/>
                        </a:rPr>
                        <a:t>社員への情報提供</a:t>
                      </a:r>
                      <a:endParaRPr lang="ja-JP" sz="900" b="1" kern="100">
                        <a:solidFill>
                          <a:schemeClr val="tx1"/>
                        </a:solidFill>
                        <a:effectLst/>
                        <a:latin typeface="+mn-ea"/>
                        <a:ea typeface="+mn-ea"/>
                      </a:endParaRPr>
                    </a:p>
                    <a:p>
                      <a:pPr marL="72000" indent="171450" algn="just">
                        <a:lnSpc>
                          <a:spcPts val="1200"/>
                        </a:lnSpc>
                        <a:buFont typeface="Wingdings" panose="05000000000000000000" pitchFamily="2" charset="2"/>
                        <a:buChar char="Ø"/>
                      </a:pPr>
                      <a:r>
                        <a:rPr lang="ja-JP" sz="900" kern="0">
                          <a:solidFill>
                            <a:schemeClr val="tx1"/>
                          </a:solidFill>
                          <a:effectLst/>
                          <a:latin typeface="+mn-ea"/>
                          <a:ea typeface="+mn-ea"/>
                        </a:rPr>
                        <a:t>職域での健診の場等を活用したプレコンセプションケアの周知広報</a:t>
                      </a:r>
                      <a:endParaRPr lang="ja-JP" sz="900" kern="100">
                        <a:solidFill>
                          <a:schemeClr val="tx1"/>
                        </a:solidFill>
                        <a:effectLst/>
                        <a:latin typeface="+mn-ea"/>
                        <a:ea typeface="+mn-ea"/>
                      </a:endParaRPr>
                    </a:p>
                    <a:p>
                      <a:pPr marL="171450" indent="-171450" algn="just">
                        <a:lnSpc>
                          <a:spcPts val="1200"/>
                        </a:lnSpc>
                        <a:buFont typeface="Wingdings" panose="05000000000000000000" pitchFamily="2" charset="2"/>
                        <a:buChar char="n"/>
                      </a:pPr>
                      <a:r>
                        <a:rPr lang="ja-JP" sz="900" b="1" kern="0">
                          <a:solidFill>
                            <a:schemeClr val="tx1"/>
                          </a:solidFill>
                          <a:effectLst/>
                          <a:latin typeface="+mn-ea"/>
                          <a:ea typeface="+mn-ea"/>
                        </a:rPr>
                        <a:t>研修等の企画・実施</a:t>
                      </a:r>
                      <a:endParaRPr lang="ja-JP" sz="900" b="1" kern="100">
                        <a:solidFill>
                          <a:schemeClr val="tx1"/>
                        </a:solidFill>
                        <a:effectLst/>
                        <a:latin typeface="+mn-ea"/>
                        <a:ea typeface="+mn-ea"/>
                      </a:endParaRPr>
                    </a:p>
                    <a:p>
                      <a:pPr marL="72000" indent="171450" algn="just">
                        <a:lnSpc>
                          <a:spcPts val="1200"/>
                        </a:lnSpc>
                        <a:buFont typeface="Wingdings" panose="05000000000000000000" pitchFamily="2" charset="2"/>
                        <a:buChar char="Ø"/>
                      </a:pPr>
                      <a:r>
                        <a:rPr lang="ja-JP" sz="900" kern="0">
                          <a:solidFill>
                            <a:schemeClr val="tx1"/>
                          </a:solidFill>
                          <a:effectLst/>
                          <a:latin typeface="+mn-ea"/>
                          <a:ea typeface="+mn-ea"/>
                        </a:rPr>
                        <a:t>講演会、研修（新人・管理職向け）</a:t>
                      </a:r>
                      <a:endParaRPr lang="ja-JP" sz="900" kern="100">
                        <a:solidFill>
                          <a:schemeClr val="tx1"/>
                        </a:solidFill>
                        <a:effectLst/>
                        <a:latin typeface="+mn-ea"/>
                        <a:ea typeface="+mn-ea"/>
                      </a:endParaRPr>
                    </a:p>
                    <a:p>
                      <a:pPr marL="171450" indent="-171450" algn="just">
                        <a:lnSpc>
                          <a:spcPts val="1200"/>
                        </a:lnSpc>
                        <a:buFont typeface="Wingdings" panose="05000000000000000000" pitchFamily="2" charset="2"/>
                        <a:buChar char="n"/>
                      </a:pPr>
                      <a:r>
                        <a:rPr lang="ja-JP" sz="900" b="1" kern="0">
                          <a:solidFill>
                            <a:schemeClr val="tx1"/>
                          </a:solidFill>
                          <a:effectLst/>
                          <a:latin typeface="+mn-ea"/>
                          <a:ea typeface="+mn-ea"/>
                        </a:rPr>
                        <a:t>福利厚生等に係る取組の実施</a:t>
                      </a:r>
                      <a:endParaRPr lang="ja-JP" sz="900" b="1" kern="100">
                        <a:solidFill>
                          <a:schemeClr val="tx1"/>
                        </a:solidFill>
                        <a:effectLst/>
                        <a:latin typeface="+mn-ea"/>
                        <a:ea typeface="+mn-ea"/>
                      </a:endParaRPr>
                    </a:p>
                    <a:p>
                      <a:pPr marL="72000" indent="171450" algn="just">
                        <a:lnSpc>
                          <a:spcPts val="1200"/>
                        </a:lnSpc>
                        <a:buFont typeface="Wingdings" panose="05000000000000000000" pitchFamily="2" charset="2"/>
                        <a:buChar char="Ø"/>
                      </a:pPr>
                      <a:r>
                        <a:rPr lang="ja-JP" sz="900" kern="0">
                          <a:solidFill>
                            <a:schemeClr val="tx1"/>
                          </a:solidFill>
                          <a:effectLst/>
                          <a:latin typeface="+mn-ea"/>
                          <a:ea typeface="+mn-ea"/>
                        </a:rPr>
                        <a:t>プレコンセプションケアを踏まえた特別休暇や福利厚生等に係る取組の実施</a:t>
                      </a:r>
                      <a:endParaRPr lang="en-US" altLang="ja-JP" sz="900" kern="0">
                        <a:solidFill>
                          <a:schemeClr val="tx1"/>
                        </a:solidFill>
                        <a:effectLst/>
                        <a:latin typeface="+mn-ea"/>
                        <a:ea typeface="+mn-ea"/>
                      </a:endParaRPr>
                    </a:p>
                    <a:p>
                      <a:pPr marL="72000" indent="171450" algn="just">
                        <a:lnSpc>
                          <a:spcPts val="1200"/>
                        </a:lnSpc>
                        <a:buFont typeface="Wingdings" panose="05000000000000000000" pitchFamily="2" charset="2"/>
                        <a:buChar char="Ø"/>
                      </a:pPr>
                      <a:r>
                        <a:rPr lang="ja-JP" altLang="en-US" sz="900" kern="0">
                          <a:solidFill>
                            <a:schemeClr val="tx1"/>
                          </a:solidFill>
                          <a:effectLst/>
                          <a:latin typeface="+mn-ea"/>
                          <a:ea typeface="+mn-ea"/>
                        </a:rPr>
                        <a:t>スポーツ活動における指導者等への啓発</a:t>
                      </a:r>
                      <a:endParaRPr lang="ja-JP" sz="900" kern="100">
                        <a:solidFill>
                          <a:schemeClr val="tx1"/>
                        </a:solidFill>
                        <a:effectLst/>
                        <a:latin typeface="+mn-ea"/>
                        <a:ea typeface="+mn-ea"/>
                      </a:endParaRPr>
                    </a:p>
                    <a:p>
                      <a:pPr marL="171450" indent="-171450" algn="just">
                        <a:lnSpc>
                          <a:spcPts val="1200"/>
                        </a:lnSpc>
                        <a:buFont typeface="Wingdings" panose="05000000000000000000" pitchFamily="2" charset="2"/>
                        <a:buChar char="n"/>
                      </a:pPr>
                      <a:r>
                        <a:rPr lang="ja-JP" altLang="en-US" sz="900" b="1" kern="0">
                          <a:solidFill>
                            <a:schemeClr val="tx1"/>
                          </a:solidFill>
                          <a:effectLst/>
                          <a:latin typeface="+mn-ea"/>
                          <a:ea typeface="+mn-ea"/>
                        </a:rPr>
                        <a:t>専門職による</a:t>
                      </a:r>
                      <a:r>
                        <a:rPr lang="ja-JP" sz="900" b="1" kern="0">
                          <a:solidFill>
                            <a:schemeClr val="tx1"/>
                          </a:solidFill>
                          <a:effectLst/>
                          <a:latin typeface="+mn-ea"/>
                          <a:ea typeface="+mn-ea"/>
                        </a:rPr>
                        <a:t>個別相談の実施</a:t>
                      </a:r>
                      <a:endParaRPr lang="ja-JP" sz="900" b="1" kern="100">
                        <a:solidFill>
                          <a:schemeClr val="tx1"/>
                        </a:solidFill>
                        <a:effectLst/>
                        <a:latin typeface="+mn-ea"/>
                        <a:ea typeface="+mn-ea"/>
                      </a:endParaRPr>
                    </a:p>
                    <a:p>
                      <a:pPr marL="72000" indent="171450" algn="just">
                        <a:lnSpc>
                          <a:spcPts val="1200"/>
                        </a:lnSpc>
                        <a:buFont typeface="Wingdings" panose="05000000000000000000" pitchFamily="2" charset="2"/>
                        <a:buChar char="Ø"/>
                      </a:pPr>
                      <a:r>
                        <a:rPr lang="ja-JP" sz="900" kern="0">
                          <a:solidFill>
                            <a:schemeClr val="tx1"/>
                          </a:solidFill>
                          <a:effectLst/>
                          <a:latin typeface="+mn-ea"/>
                          <a:ea typeface="+mn-ea"/>
                        </a:rPr>
                        <a:t>産業医等の産業保健スタッフによる社内での個別相談の実施　等</a:t>
                      </a:r>
                      <a:endParaRPr lang="ja-JP" sz="900" kern="100">
                        <a:solidFill>
                          <a:schemeClr val="tx1"/>
                        </a:solidFill>
                        <a:effectLst/>
                        <a:latin typeface="+mn-ea"/>
                        <a:ea typeface="+mn-ea"/>
                        <a:cs typeface="Times New Roman" panose="02020603050405020304" pitchFamily="18" charset="0"/>
                      </a:endParaRPr>
                    </a:p>
                  </a:txBody>
                  <a:tcPr marL="65448" marR="65448"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dk1"/>
                          </a:solidFill>
                          <a:latin typeface="Arial"/>
                          <a:ea typeface="Meiryo UI"/>
                        </a:defRPr>
                      </a:lvl1pPr>
                      <a:lvl2pPr marL="503972" algn="l" defTabSz="1007943" rtl="0" eaLnBrk="1" latinLnBrk="0" hangingPunct="1">
                        <a:defRPr kumimoji="1" sz="1984" kern="1200">
                          <a:solidFill>
                            <a:schemeClr val="dk1"/>
                          </a:solidFill>
                          <a:latin typeface="Arial"/>
                          <a:ea typeface="Meiryo UI"/>
                        </a:defRPr>
                      </a:lvl2pPr>
                      <a:lvl3pPr marL="1007943" algn="l" defTabSz="1007943" rtl="0" eaLnBrk="1" latinLnBrk="0" hangingPunct="1">
                        <a:defRPr kumimoji="1" sz="1984" kern="1200">
                          <a:solidFill>
                            <a:schemeClr val="dk1"/>
                          </a:solidFill>
                          <a:latin typeface="Arial"/>
                          <a:ea typeface="Meiryo UI"/>
                        </a:defRPr>
                      </a:lvl3pPr>
                      <a:lvl4pPr marL="1511915" algn="l" defTabSz="1007943" rtl="0" eaLnBrk="1" latinLnBrk="0" hangingPunct="1">
                        <a:defRPr kumimoji="1" sz="1984" kern="1200">
                          <a:solidFill>
                            <a:schemeClr val="dk1"/>
                          </a:solidFill>
                          <a:latin typeface="Arial"/>
                          <a:ea typeface="Meiryo UI"/>
                        </a:defRPr>
                      </a:lvl4pPr>
                      <a:lvl5pPr marL="2015886" algn="l" defTabSz="1007943" rtl="0" eaLnBrk="1" latinLnBrk="0" hangingPunct="1">
                        <a:defRPr kumimoji="1" sz="1984" kern="1200">
                          <a:solidFill>
                            <a:schemeClr val="dk1"/>
                          </a:solidFill>
                          <a:latin typeface="Arial"/>
                          <a:ea typeface="Meiryo UI"/>
                        </a:defRPr>
                      </a:lvl5pPr>
                      <a:lvl6pPr marL="2519858" algn="l" defTabSz="1007943" rtl="0" eaLnBrk="1" latinLnBrk="0" hangingPunct="1">
                        <a:defRPr kumimoji="1" sz="1984" kern="1200">
                          <a:solidFill>
                            <a:schemeClr val="dk1"/>
                          </a:solidFill>
                          <a:latin typeface="Arial"/>
                          <a:ea typeface="Meiryo UI"/>
                        </a:defRPr>
                      </a:lvl6pPr>
                      <a:lvl7pPr marL="3023829" algn="l" defTabSz="1007943" rtl="0" eaLnBrk="1" latinLnBrk="0" hangingPunct="1">
                        <a:defRPr kumimoji="1" sz="1984" kern="1200">
                          <a:solidFill>
                            <a:schemeClr val="dk1"/>
                          </a:solidFill>
                          <a:latin typeface="Arial"/>
                          <a:ea typeface="Meiryo UI"/>
                        </a:defRPr>
                      </a:lvl7pPr>
                      <a:lvl8pPr marL="3527801" algn="l" defTabSz="1007943" rtl="0" eaLnBrk="1" latinLnBrk="0" hangingPunct="1">
                        <a:defRPr kumimoji="1" sz="1984" kern="1200">
                          <a:solidFill>
                            <a:schemeClr val="dk1"/>
                          </a:solidFill>
                          <a:latin typeface="Arial"/>
                          <a:ea typeface="Meiryo UI"/>
                        </a:defRPr>
                      </a:lvl8pPr>
                      <a:lvl9pPr marL="4031772" algn="l" defTabSz="1007943" rtl="0" eaLnBrk="1" latinLnBrk="0" hangingPunct="1">
                        <a:defRPr kumimoji="1" sz="1984" kern="1200">
                          <a:solidFill>
                            <a:schemeClr val="dk1"/>
                          </a:solidFill>
                          <a:latin typeface="Arial"/>
                          <a:ea typeface="Meiryo UI"/>
                        </a:defRPr>
                      </a:lvl9pPr>
                    </a:lstStyle>
                    <a:p>
                      <a:pPr algn="just">
                        <a:lnSpc>
                          <a:spcPts val="1400"/>
                        </a:lnSpc>
                      </a:pPr>
                      <a:r>
                        <a:rPr lang="ja-JP" sz="900" kern="0">
                          <a:solidFill>
                            <a:schemeClr val="tx1"/>
                          </a:solidFill>
                          <a:effectLst/>
                          <a:latin typeface="+mn-ea"/>
                          <a:ea typeface="+mn-ea"/>
                        </a:rPr>
                        <a:t>（例）</a:t>
                      </a:r>
                      <a:endParaRPr lang="en-US" altLang="ja-JP" sz="900" kern="0">
                        <a:solidFill>
                          <a:schemeClr val="tx1"/>
                        </a:solidFill>
                        <a:effectLst/>
                        <a:latin typeface="+mn-ea"/>
                        <a:ea typeface="+mn-ea"/>
                      </a:endParaRPr>
                    </a:p>
                    <a:p>
                      <a:pPr algn="just">
                        <a:lnSpc>
                          <a:spcPts val="1400"/>
                        </a:lnSpc>
                      </a:pPr>
                      <a:r>
                        <a:rPr lang="ja-JP" altLang="en-US" sz="900" kern="0">
                          <a:solidFill>
                            <a:schemeClr val="tx1"/>
                          </a:solidFill>
                          <a:effectLst/>
                          <a:latin typeface="+mn-ea"/>
                          <a:ea typeface="+mn-ea"/>
                        </a:rPr>
                        <a:t>産業保健スタッフや、プレコンセプションケアを踏まえた特別休暇や福利厚生等に関わる人事労務担当者等</a:t>
                      </a:r>
                      <a:endParaRPr lang="ja-JP" sz="900" kern="100">
                        <a:solidFill>
                          <a:schemeClr val="tx1"/>
                        </a:solidFill>
                        <a:effectLst/>
                        <a:latin typeface="+mn-ea"/>
                        <a:ea typeface="+mn-ea"/>
                        <a:cs typeface="Times New Roman" panose="02020603050405020304" pitchFamily="18" charset="0"/>
                      </a:endParaRPr>
                    </a:p>
                  </a:txBody>
                  <a:tcPr marL="65448" marR="65448"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2260555"/>
                  </a:ext>
                </a:extLst>
              </a:tr>
              <a:tr h="1499441">
                <a:tc>
                  <a:txBody>
                    <a:bodyPr/>
                    <a:lstStyle>
                      <a:lvl1pPr marL="0" algn="l" defTabSz="1007943" rtl="0" eaLnBrk="1" latinLnBrk="0" hangingPunct="1">
                        <a:defRPr kumimoji="1" sz="1984" b="1" kern="1200">
                          <a:solidFill>
                            <a:schemeClr val="lt1"/>
                          </a:solidFill>
                          <a:latin typeface="Arial"/>
                          <a:ea typeface="Meiryo UI"/>
                        </a:defRPr>
                      </a:lvl1pPr>
                      <a:lvl2pPr marL="503972" algn="l" defTabSz="1007943" rtl="0" eaLnBrk="1" latinLnBrk="0" hangingPunct="1">
                        <a:defRPr kumimoji="1" sz="1984" b="1" kern="1200">
                          <a:solidFill>
                            <a:schemeClr val="lt1"/>
                          </a:solidFill>
                          <a:latin typeface="Arial"/>
                          <a:ea typeface="Meiryo UI"/>
                        </a:defRPr>
                      </a:lvl2pPr>
                      <a:lvl3pPr marL="1007943" algn="l" defTabSz="1007943" rtl="0" eaLnBrk="1" latinLnBrk="0" hangingPunct="1">
                        <a:defRPr kumimoji="1" sz="1984" b="1" kern="1200">
                          <a:solidFill>
                            <a:schemeClr val="lt1"/>
                          </a:solidFill>
                          <a:latin typeface="Arial"/>
                          <a:ea typeface="Meiryo UI"/>
                        </a:defRPr>
                      </a:lvl3pPr>
                      <a:lvl4pPr marL="1511915" algn="l" defTabSz="1007943" rtl="0" eaLnBrk="1" latinLnBrk="0" hangingPunct="1">
                        <a:defRPr kumimoji="1" sz="1984" b="1" kern="1200">
                          <a:solidFill>
                            <a:schemeClr val="lt1"/>
                          </a:solidFill>
                          <a:latin typeface="Arial"/>
                          <a:ea typeface="Meiryo UI"/>
                        </a:defRPr>
                      </a:lvl4pPr>
                      <a:lvl5pPr marL="2015886" algn="l" defTabSz="1007943" rtl="0" eaLnBrk="1" latinLnBrk="0" hangingPunct="1">
                        <a:defRPr kumimoji="1" sz="1984" b="1" kern="1200">
                          <a:solidFill>
                            <a:schemeClr val="lt1"/>
                          </a:solidFill>
                          <a:latin typeface="Arial"/>
                          <a:ea typeface="Meiryo UI"/>
                        </a:defRPr>
                      </a:lvl5pPr>
                      <a:lvl6pPr marL="2519858" algn="l" defTabSz="1007943" rtl="0" eaLnBrk="1" latinLnBrk="0" hangingPunct="1">
                        <a:defRPr kumimoji="1" sz="1984" b="1" kern="1200">
                          <a:solidFill>
                            <a:schemeClr val="lt1"/>
                          </a:solidFill>
                          <a:latin typeface="Arial"/>
                          <a:ea typeface="Meiryo UI"/>
                        </a:defRPr>
                      </a:lvl6pPr>
                      <a:lvl7pPr marL="3023829" algn="l" defTabSz="1007943" rtl="0" eaLnBrk="1" latinLnBrk="0" hangingPunct="1">
                        <a:defRPr kumimoji="1" sz="1984" b="1" kern="1200">
                          <a:solidFill>
                            <a:schemeClr val="lt1"/>
                          </a:solidFill>
                          <a:latin typeface="Arial"/>
                          <a:ea typeface="Meiryo UI"/>
                        </a:defRPr>
                      </a:lvl7pPr>
                      <a:lvl8pPr marL="3527801" algn="l" defTabSz="1007943" rtl="0" eaLnBrk="1" latinLnBrk="0" hangingPunct="1">
                        <a:defRPr kumimoji="1" sz="1984" b="1" kern="1200">
                          <a:solidFill>
                            <a:schemeClr val="lt1"/>
                          </a:solidFill>
                          <a:latin typeface="Arial"/>
                          <a:ea typeface="Meiryo UI"/>
                        </a:defRPr>
                      </a:lvl8pPr>
                      <a:lvl9pPr marL="4031772" algn="l" defTabSz="1007943" rtl="0" eaLnBrk="1" latinLnBrk="0" hangingPunct="1">
                        <a:defRPr kumimoji="1" sz="1984" b="1" kern="1200">
                          <a:solidFill>
                            <a:schemeClr val="lt1"/>
                          </a:solidFill>
                          <a:latin typeface="Arial"/>
                          <a:ea typeface="Meiryo UI"/>
                        </a:defRPr>
                      </a:lvl9pPr>
                    </a:lstStyle>
                    <a:p>
                      <a:pPr algn="ctr">
                        <a:lnSpc>
                          <a:spcPts val="1400"/>
                        </a:lnSpc>
                      </a:pPr>
                      <a:r>
                        <a:rPr lang="ja-JP" sz="900" kern="0">
                          <a:solidFill>
                            <a:schemeClr val="tx1"/>
                          </a:solidFill>
                          <a:effectLst/>
                          <a:latin typeface="+mn-ea"/>
                          <a:ea typeface="+mn-ea"/>
                        </a:rPr>
                        <a:t>教育機関</a:t>
                      </a:r>
                      <a:endParaRPr lang="ja-JP" sz="900" kern="100">
                        <a:solidFill>
                          <a:schemeClr val="tx1"/>
                        </a:solidFill>
                        <a:effectLst/>
                        <a:latin typeface="+mn-ea"/>
                        <a:ea typeface="+mn-ea"/>
                        <a:cs typeface="Times New Roman" panose="02020603050405020304" pitchFamily="18" charset="0"/>
                      </a:endParaRPr>
                    </a:p>
                  </a:txBody>
                  <a:tcPr marL="65448" marR="65448"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dk1"/>
                          </a:solidFill>
                          <a:latin typeface="Arial"/>
                          <a:ea typeface="Meiryo UI"/>
                        </a:defRPr>
                      </a:lvl1pPr>
                      <a:lvl2pPr marL="503972" algn="l" defTabSz="1007943" rtl="0" eaLnBrk="1" latinLnBrk="0" hangingPunct="1">
                        <a:defRPr kumimoji="1" sz="1984" kern="1200">
                          <a:solidFill>
                            <a:schemeClr val="dk1"/>
                          </a:solidFill>
                          <a:latin typeface="Arial"/>
                          <a:ea typeface="Meiryo UI"/>
                        </a:defRPr>
                      </a:lvl2pPr>
                      <a:lvl3pPr marL="1007943" algn="l" defTabSz="1007943" rtl="0" eaLnBrk="1" latinLnBrk="0" hangingPunct="1">
                        <a:defRPr kumimoji="1" sz="1984" kern="1200">
                          <a:solidFill>
                            <a:schemeClr val="dk1"/>
                          </a:solidFill>
                          <a:latin typeface="Arial"/>
                          <a:ea typeface="Meiryo UI"/>
                        </a:defRPr>
                      </a:lvl3pPr>
                      <a:lvl4pPr marL="1511915" algn="l" defTabSz="1007943" rtl="0" eaLnBrk="1" latinLnBrk="0" hangingPunct="1">
                        <a:defRPr kumimoji="1" sz="1984" kern="1200">
                          <a:solidFill>
                            <a:schemeClr val="dk1"/>
                          </a:solidFill>
                          <a:latin typeface="Arial"/>
                          <a:ea typeface="Meiryo UI"/>
                        </a:defRPr>
                      </a:lvl4pPr>
                      <a:lvl5pPr marL="2015886" algn="l" defTabSz="1007943" rtl="0" eaLnBrk="1" latinLnBrk="0" hangingPunct="1">
                        <a:defRPr kumimoji="1" sz="1984" kern="1200">
                          <a:solidFill>
                            <a:schemeClr val="dk1"/>
                          </a:solidFill>
                          <a:latin typeface="Arial"/>
                          <a:ea typeface="Meiryo UI"/>
                        </a:defRPr>
                      </a:lvl5pPr>
                      <a:lvl6pPr marL="2519858" algn="l" defTabSz="1007943" rtl="0" eaLnBrk="1" latinLnBrk="0" hangingPunct="1">
                        <a:defRPr kumimoji="1" sz="1984" kern="1200">
                          <a:solidFill>
                            <a:schemeClr val="dk1"/>
                          </a:solidFill>
                          <a:latin typeface="Arial"/>
                          <a:ea typeface="Meiryo UI"/>
                        </a:defRPr>
                      </a:lvl6pPr>
                      <a:lvl7pPr marL="3023829" algn="l" defTabSz="1007943" rtl="0" eaLnBrk="1" latinLnBrk="0" hangingPunct="1">
                        <a:defRPr kumimoji="1" sz="1984" kern="1200">
                          <a:solidFill>
                            <a:schemeClr val="dk1"/>
                          </a:solidFill>
                          <a:latin typeface="Arial"/>
                          <a:ea typeface="Meiryo UI"/>
                        </a:defRPr>
                      </a:lvl7pPr>
                      <a:lvl8pPr marL="3527801" algn="l" defTabSz="1007943" rtl="0" eaLnBrk="1" latinLnBrk="0" hangingPunct="1">
                        <a:defRPr kumimoji="1" sz="1984" kern="1200">
                          <a:solidFill>
                            <a:schemeClr val="dk1"/>
                          </a:solidFill>
                          <a:latin typeface="Arial"/>
                          <a:ea typeface="Meiryo UI"/>
                        </a:defRPr>
                      </a:lvl8pPr>
                      <a:lvl9pPr marL="4031772" algn="l" defTabSz="1007943" rtl="0" eaLnBrk="1" latinLnBrk="0" hangingPunct="1">
                        <a:defRPr kumimoji="1" sz="1984" kern="1200">
                          <a:solidFill>
                            <a:schemeClr val="dk1"/>
                          </a:solidFill>
                          <a:latin typeface="Arial"/>
                          <a:ea typeface="Meiryo UI"/>
                        </a:defRPr>
                      </a:lvl9pPr>
                    </a:lstStyle>
                    <a:p>
                      <a:pPr marL="171450" indent="-171450" algn="just">
                        <a:lnSpc>
                          <a:spcPts val="1200"/>
                        </a:lnSpc>
                        <a:buFont typeface="Wingdings" panose="05000000000000000000" pitchFamily="2" charset="2"/>
                        <a:buChar char="n"/>
                      </a:pPr>
                      <a:r>
                        <a:rPr lang="ja-JP" sz="900" b="1" kern="0">
                          <a:solidFill>
                            <a:schemeClr val="tx1"/>
                          </a:solidFill>
                          <a:effectLst/>
                          <a:latin typeface="+mn-ea"/>
                          <a:ea typeface="+mn-ea"/>
                        </a:rPr>
                        <a:t>出前講座や個別相談の企画・実施等</a:t>
                      </a:r>
                      <a:endParaRPr lang="ja-JP" sz="900" b="1" kern="100">
                        <a:solidFill>
                          <a:schemeClr val="tx1"/>
                        </a:solidFill>
                        <a:effectLst/>
                        <a:latin typeface="+mn-ea"/>
                        <a:ea typeface="+mn-ea"/>
                      </a:endParaRPr>
                    </a:p>
                    <a:p>
                      <a:pPr marL="72000" indent="171450" algn="just">
                        <a:lnSpc>
                          <a:spcPts val="1200"/>
                        </a:lnSpc>
                        <a:buFont typeface="Wingdings" panose="05000000000000000000" pitchFamily="2" charset="2"/>
                        <a:buChar char="Ø"/>
                      </a:pPr>
                      <a:r>
                        <a:rPr lang="ja-JP" sz="900" kern="0">
                          <a:solidFill>
                            <a:schemeClr val="tx1"/>
                          </a:solidFill>
                          <a:effectLst/>
                          <a:latin typeface="+mn-ea"/>
                          <a:ea typeface="+mn-ea"/>
                        </a:rPr>
                        <a:t>保護者の理解も得ながら、専門職等による出前講座や個別相談の企画や実施</a:t>
                      </a:r>
                      <a:endParaRPr lang="ja-JP" sz="900" kern="100">
                        <a:solidFill>
                          <a:schemeClr val="tx1"/>
                        </a:solidFill>
                        <a:effectLst/>
                        <a:latin typeface="+mn-ea"/>
                        <a:ea typeface="+mn-ea"/>
                      </a:endParaRPr>
                    </a:p>
                    <a:p>
                      <a:pPr marL="72000" indent="171450" algn="just">
                        <a:lnSpc>
                          <a:spcPts val="1200"/>
                        </a:lnSpc>
                        <a:buFont typeface="Wingdings" panose="05000000000000000000" pitchFamily="2" charset="2"/>
                        <a:buChar char="Ø"/>
                      </a:pPr>
                      <a:r>
                        <a:rPr lang="ja-JP" sz="900" kern="0">
                          <a:solidFill>
                            <a:schemeClr val="tx1"/>
                          </a:solidFill>
                          <a:effectLst/>
                          <a:latin typeface="+mn-ea"/>
                          <a:ea typeface="+mn-ea"/>
                        </a:rPr>
                        <a:t>地域の医療機関や自治体と連携し、保護者も含めて、プレコンセプションケアに</a:t>
                      </a:r>
                      <a:r>
                        <a:rPr lang="en-US" altLang="ja-JP" sz="900" kern="0">
                          <a:solidFill>
                            <a:schemeClr val="tx1"/>
                          </a:solidFill>
                          <a:effectLst/>
                          <a:latin typeface="+mn-ea"/>
                          <a:ea typeface="+mn-ea"/>
                        </a:rPr>
                        <a:t>       </a:t>
                      </a:r>
                    </a:p>
                    <a:p>
                      <a:pPr marL="72000" indent="0" algn="just">
                        <a:lnSpc>
                          <a:spcPts val="1200"/>
                        </a:lnSpc>
                        <a:buFont typeface="Wingdings" panose="05000000000000000000" pitchFamily="2" charset="2"/>
                        <a:buNone/>
                      </a:pPr>
                      <a:r>
                        <a:rPr lang="en-US" altLang="ja-JP" sz="900" kern="0">
                          <a:solidFill>
                            <a:schemeClr val="tx1"/>
                          </a:solidFill>
                          <a:effectLst/>
                          <a:latin typeface="+mn-ea"/>
                          <a:ea typeface="+mn-ea"/>
                        </a:rPr>
                        <a:t>     </a:t>
                      </a:r>
                      <a:r>
                        <a:rPr lang="ja-JP" sz="900" kern="0">
                          <a:solidFill>
                            <a:schemeClr val="tx1"/>
                          </a:solidFill>
                          <a:effectLst/>
                          <a:latin typeface="+mn-ea"/>
                          <a:ea typeface="+mn-ea"/>
                        </a:rPr>
                        <a:t>関する情報提供</a:t>
                      </a:r>
                      <a:endParaRPr lang="en-US" altLang="ja-JP" sz="900" kern="0">
                        <a:solidFill>
                          <a:schemeClr val="tx1"/>
                        </a:solidFill>
                        <a:effectLst/>
                        <a:latin typeface="+mn-ea"/>
                        <a:ea typeface="+mn-ea"/>
                      </a:endParaRPr>
                    </a:p>
                    <a:p>
                      <a:pPr marL="72000" indent="171450" algn="just">
                        <a:lnSpc>
                          <a:spcPts val="1200"/>
                        </a:lnSpc>
                        <a:buFont typeface="Wingdings" panose="05000000000000000000" pitchFamily="2" charset="2"/>
                        <a:buChar char="Ø"/>
                      </a:pPr>
                      <a:r>
                        <a:rPr lang="ja-JP" altLang="en-US" sz="900" kern="0">
                          <a:solidFill>
                            <a:schemeClr val="tx1"/>
                          </a:solidFill>
                          <a:effectLst/>
                          <a:latin typeface="+mn-ea"/>
                          <a:ea typeface="+mn-ea"/>
                        </a:rPr>
                        <a:t>部活動における指導者への啓発</a:t>
                      </a:r>
                      <a:endParaRPr lang="ja-JP" sz="900" kern="100">
                        <a:solidFill>
                          <a:schemeClr val="tx1"/>
                        </a:solidFill>
                        <a:effectLst/>
                        <a:latin typeface="+mn-ea"/>
                        <a:ea typeface="+mn-ea"/>
                      </a:endParaRPr>
                    </a:p>
                    <a:p>
                      <a:pPr marL="171450" indent="-171450" algn="just">
                        <a:lnSpc>
                          <a:spcPts val="1200"/>
                        </a:lnSpc>
                        <a:buFont typeface="Wingdings" panose="05000000000000000000" pitchFamily="2" charset="2"/>
                        <a:buChar char="n"/>
                      </a:pPr>
                      <a:r>
                        <a:rPr lang="ja-JP" altLang="en-US" sz="900" b="1" kern="0">
                          <a:solidFill>
                            <a:schemeClr val="tx1"/>
                          </a:solidFill>
                          <a:effectLst/>
                          <a:latin typeface="+mn-ea"/>
                          <a:ea typeface="+mn-ea"/>
                        </a:rPr>
                        <a:t>専門職による</a:t>
                      </a:r>
                      <a:r>
                        <a:rPr lang="ja-JP" sz="900" b="1" kern="0">
                          <a:solidFill>
                            <a:schemeClr val="tx1"/>
                          </a:solidFill>
                          <a:effectLst/>
                          <a:latin typeface="+mn-ea"/>
                          <a:ea typeface="+mn-ea"/>
                        </a:rPr>
                        <a:t>個別相談の実施</a:t>
                      </a:r>
                      <a:endParaRPr lang="ja-JP" sz="900" b="1" kern="100">
                        <a:solidFill>
                          <a:schemeClr val="tx1"/>
                        </a:solidFill>
                        <a:effectLst/>
                        <a:latin typeface="+mn-ea"/>
                        <a:ea typeface="+mn-ea"/>
                      </a:endParaRPr>
                    </a:p>
                    <a:p>
                      <a:pPr marL="72000" lvl="1" indent="171450" algn="just">
                        <a:lnSpc>
                          <a:spcPts val="1200"/>
                        </a:lnSpc>
                        <a:buFont typeface="Wingdings" panose="05000000000000000000" pitchFamily="2" charset="2"/>
                        <a:buChar char="Ø"/>
                      </a:pPr>
                      <a:r>
                        <a:rPr lang="ja-JP" sz="900" kern="0">
                          <a:solidFill>
                            <a:schemeClr val="tx1"/>
                          </a:solidFill>
                          <a:effectLst/>
                          <a:latin typeface="+mn-ea"/>
                          <a:ea typeface="+mn-ea"/>
                        </a:rPr>
                        <a:t>養護教諭等による校内での個別相談の実施　等</a:t>
                      </a:r>
                      <a:endParaRPr lang="ja-JP" sz="900" kern="100">
                        <a:solidFill>
                          <a:schemeClr val="tx1"/>
                        </a:solidFill>
                        <a:effectLst/>
                        <a:latin typeface="+mn-ea"/>
                        <a:ea typeface="+mn-ea"/>
                        <a:cs typeface="Times New Roman" panose="02020603050405020304" pitchFamily="18" charset="0"/>
                      </a:endParaRPr>
                    </a:p>
                  </a:txBody>
                  <a:tcPr marL="65448" marR="65448"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kumimoji="1" sz="1984" kern="1200">
                          <a:solidFill>
                            <a:schemeClr val="dk1"/>
                          </a:solidFill>
                          <a:latin typeface="Arial"/>
                          <a:ea typeface="Meiryo UI"/>
                        </a:defRPr>
                      </a:lvl1pPr>
                      <a:lvl2pPr marL="503972" algn="l" defTabSz="1007943" rtl="0" eaLnBrk="1" latinLnBrk="0" hangingPunct="1">
                        <a:defRPr kumimoji="1" sz="1984" kern="1200">
                          <a:solidFill>
                            <a:schemeClr val="dk1"/>
                          </a:solidFill>
                          <a:latin typeface="Arial"/>
                          <a:ea typeface="Meiryo UI"/>
                        </a:defRPr>
                      </a:lvl2pPr>
                      <a:lvl3pPr marL="1007943" algn="l" defTabSz="1007943" rtl="0" eaLnBrk="1" latinLnBrk="0" hangingPunct="1">
                        <a:defRPr kumimoji="1" sz="1984" kern="1200">
                          <a:solidFill>
                            <a:schemeClr val="dk1"/>
                          </a:solidFill>
                          <a:latin typeface="Arial"/>
                          <a:ea typeface="Meiryo UI"/>
                        </a:defRPr>
                      </a:lvl3pPr>
                      <a:lvl4pPr marL="1511915" algn="l" defTabSz="1007943" rtl="0" eaLnBrk="1" latinLnBrk="0" hangingPunct="1">
                        <a:defRPr kumimoji="1" sz="1984" kern="1200">
                          <a:solidFill>
                            <a:schemeClr val="dk1"/>
                          </a:solidFill>
                          <a:latin typeface="Arial"/>
                          <a:ea typeface="Meiryo UI"/>
                        </a:defRPr>
                      </a:lvl4pPr>
                      <a:lvl5pPr marL="2015886" algn="l" defTabSz="1007943" rtl="0" eaLnBrk="1" latinLnBrk="0" hangingPunct="1">
                        <a:defRPr kumimoji="1" sz="1984" kern="1200">
                          <a:solidFill>
                            <a:schemeClr val="dk1"/>
                          </a:solidFill>
                          <a:latin typeface="Arial"/>
                          <a:ea typeface="Meiryo UI"/>
                        </a:defRPr>
                      </a:lvl5pPr>
                      <a:lvl6pPr marL="2519858" algn="l" defTabSz="1007943" rtl="0" eaLnBrk="1" latinLnBrk="0" hangingPunct="1">
                        <a:defRPr kumimoji="1" sz="1984" kern="1200">
                          <a:solidFill>
                            <a:schemeClr val="dk1"/>
                          </a:solidFill>
                          <a:latin typeface="Arial"/>
                          <a:ea typeface="Meiryo UI"/>
                        </a:defRPr>
                      </a:lvl6pPr>
                      <a:lvl7pPr marL="3023829" algn="l" defTabSz="1007943" rtl="0" eaLnBrk="1" latinLnBrk="0" hangingPunct="1">
                        <a:defRPr kumimoji="1" sz="1984" kern="1200">
                          <a:solidFill>
                            <a:schemeClr val="dk1"/>
                          </a:solidFill>
                          <a:latin typeface="Arial"/>
                          <a:ea typeface="Meiryo UI"/>
                        </a:defRPr>
                      </a:lvl7pPr>
                      <a:lvl8pPr marL="3527801" algn="l" defTabSz="1007943" rtl="0" eaLnBrk="1" latinLnBrk="0" hangingPunct="1">
                        <a:defRPr kumimoji="1" sz="1984" kern="1200">
                          <a:solidFill>
                            <a:schemeClr val="dk1"/>
                          </a:solidFill>
                          <a:latin typeface="Arial"/>
                          <a:ea typeface="Meiryo UI"/>
                        </a:defRPr>
                      </a:lvl8pPr>
                      <a:lvl9pPr marL="4031772" algn="l" defTabSz="1007943" rtl="0" eaLnBrk="1" latinLnBrk="0" hangingPunct="1">
                        <a:defRPr kumimoji="1" sz="1984" kern="1200">
                          <a:solidFill>
                            <a:schemeClr val="dk1"/>
                          </a:solidFill>
                          <a:latin typeface="Arial"/>
                          <a:ea typeface="Meiryo UI"/>
                        </a:defRPr>
                      </a:lvl9pPr>
                    </a:lstStyle>
                    <a:p>
                      <a:pPr algn="just">
                        <a:lnSpc>
                          <a:spcPts val="1400"/>
                        </a:lnSpc>
                      </a:pPr>
                      <a:r>
                        <a:rPr lang="ja-JP" sz="900" kern="0" dirty="0">
                          <a:solidFill>
                            <a:schemeClr val="tx1"/>
                          </a:solidFill>
                          <a:effectLst/>
                          <a:latin typeface="+mn-ea"/>
                          <a:ea typeface="+mn-ea"/>
                        </a:rPr>
                        <a:t>（例）</a:t>
                      </a:r>
                      <a:endParaRPr lang="en-US" altLang="ja-JP" sz="900" kern="0" dirty="0">
                        <a:solidFill>
                          <a:schemeClr val="tx1"/>
                        </a:solidFill>
                        <a:effectLst/>
                        <a:latin typeface="+mn-ea"/>
                        <a:ea typeface="+mn-ea"/>
                      </a:endParaRPr>
                    </a:p>
                    <a:p>
                      <a:pPr algn="just">
                        <a:lnSpc>
                          <a:spcPts val="1400"/>
                        </a:lnSpc>
                      </a:pPr>
                      <a:r>
                        <a:rPr lang="ja-JP" altLang="en-US" sz="900" kern="0" dirty="0">
                          <a:solidFill>
                            <a:schemeClr val="tx1"/>
                          </a:solidFill>
                          <a:effectLst/>
                          <a:latin typeface="+mn-ea"/>
                          <a:ea typeface="+mn-ea"/>
                        </a:rPr>
                        <a:t>学校医、養護教諭、栄養教諭、看護師、保健師、心理士、教育機関や教育委員会の職員等</a:t>
                      </a:r>
                      <a:endParaRPr lang="ja-JP" sz="900" kern="100" dirty="0">
                        <a:solidFill>
                          <a:schemeClr val="tx1"/>
                        </a:solidFill>
                        <a:effectLst/>
                        <a:latin typeface="+mn-ea"/>
                        <a:ea typeface="+mn-ea"/>
                        <a:cs typeface="Times New Roman" panose="02020603050405020304" pitchFamily="18" charset="0"/>
                      </a:endParaRPr>
                    </a:p>
                  </a:txBody>
                  <a:tcPr marL="65448" marR="65448"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8212635"/>
                  </a:ext>
                </a:extLst>
              </a:tr>
            </a:tbl>
          </a:graphicData>
        </a:graphic>
      </p:graphicFrame>
      <p:sp>
        <p:nvSpPr>
          <p:cNvPr id="12" name="正方形/長方形 11">
            <a:extLst>
              <a:ext uri="{FF2B5EF4-FFF2-40B4-BE49-F238E27FC236}">
                <a16:creationId xmlns:a16="http://schemas.microsoft.com/office/drawing/2014/main" id="{54BE435D-FA01-14B8-6FBA-CDF4E86B6DC1}"/>
              </a:ext>
            </a:extLst>
          </p:cNvPr>
          <p:cNvSpPr/>
          <p:nvPr/>
        </p:nvSpPr>
        <p:spPr bwMode="auto">
          <a:xfrm>
            <a:off x="501937" y="3412916"/>
            <a:ext cx="3443988" cy="300879"/>
          </a:xfrm>
          <a:prstGeom prst="rect">
            <a:avLst/>
          </a:prstGeom>
          <a:noFill/>
          <a:ln w="19050" cap="flat" cmpd="sng" algn="ctr">
            <a:noFill/>
            <a:prstDash val="solid"/>
            <a:round/>
            <a:headEnd type="none" w="med" len="med"/>
            <a:tailEnd type="none" w="med" len="med"/>
          </a:ln>
          <a:effectLst/>
        </p:spPr>
        <p:txBody>
          <a:bodyPr vert="horz" wrap="square" lIns="33231" tIns="49846" rIns="33231" bIns="33231" numCol="1" rtlCol="0" anchor="t" anchorCtr="0" compatLnSpc="1">
            <a:prstTxWarp prst="textNoShape">
              <a:avLst/>
            </a:prstTxWarp>
            <a:noAutofit/>
          </a:bodyPr>
          <a:lstStyle/>
          <a:p>
            <a:pPr marL="171450" indent="-171450" defTabSz="844078" fontAlgn="base">
              <a:spcAft>
                <a:spcPct val="0"/>
              </a:spcAft>
              <a:buClr>
                <a:srgbClr val="9966FF"/>
              </a:buClr>
              <a:buFont typeface="Wingdings" panose="05000000000000000000" pitchFamily="2" charset="2"/>
              <a:buChar char="l"/>
              <a:defRPr/>
            </a:pP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職種に限定されず、研修を修了すれば、希望する方は、誰でもプレコンサポーターになれます</a:t>
            </a:r>
          </a:p>
        </p:txBody>
      </p:sp>
      <p:sp>
        <p:nvSpPr>
          <p:cNvPr id="13" name="正方形/長方形 12">
            <a:extLst>
              <a:ext uri="{FF2B5EF4-FFF2-40B4-BE49-F238E27FC236}">
                <a16:creationId xmlns:a16="http://schemas.microsoft.com/office/drawing/2014/main" id="{5DB64FC0-9974-D606-0A7F-0EE1258F471D}"/>
              </a:ext>
            </a:extLst>
          </p:cNvPr>
          <p:cNvSpPr/>
          <p:nvPr/>
        </p:nvSpPr>
        <p:spPr bwMode="auto">
          <a:xfrm>
            <a:off x="533937" y="4431758"/>
            <a:ext cx="3411988" cy="832415"/>
          </a:xfrm>
          <a:prstGeom prst="rect">
            <a:avLst/>
          </a:prstGeom>
          <a:noFill/>
          <a:ln w="19050" cap="flat" cmpd="sng" algn="ctr">
            <a:noFill/>
            <a:prstDash val="solid"/>
            <a:round/>
            <a:headEnd type="none" w="med" len="med"/>
            <a:tailEnd type="none" w="med" len="med"/>
          </a:ln>
          <a:effectLst/>
        </p:spPr>
        <p:txBody>
          <a:bodyPr vert="horz" wrap="square" lIns="33231" tIns="49846" rIns="33231" bIns="33231" numCol="1" rtlCol="0" anchor="t" anchorCtr="0" compatLnSpc="1">
            <a:prstTxWarp prst="textNoShape">
              <a:avLst/>
            </a:prstTxWarp>
            <a:noAutofit/>
          </a:bodyPr>
          <a:lstStyle/>
          <a:p>
            <a:pPr marL="171450" indent="-171450" defTabSz="844078" fontAlgn="base">
              <a:spcAft>
                <a:spcPct val="0"/>
              </a:spcAft>
              <a:buClr>
                <a:srgbClr val="9966FF"/>
              </a:buClr>
              <a:buFont typeface="Wingdings" panose="05000000000000000000" pitchFamily="2" charset="2"/>
              <a:buChar char="l"/>
              <a:defRPr/>
            </a:pP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プレコンセプションケアに関する情報の発信や企画、多職種・多機関との連携促進等の活動を行うことが期待されます</a:t>
            </a:r>
            <a:endPar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具体的な取組の例は右表を参考にしてください</a:t>
            </a:r>
            <a:endPar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p:txBody>
      </p:sp>
      <p:sp>
        <p:nvSpPr>
          <p:cNvPr id="14" name="ホームベース 30">
            <a:extLst>
              <a:ext uri="{FF2B5EF4-FFF2-40B4-BE49-F238E27FC236}">
                <a16:creationId xmlns:a16="http://schemas.microsoft.com/office/drawing/2014/main" id="{4477BC8E-4D3E-C889-60EB-634161F6EC16}"/>
              </a:ext>
            </a:extLst>
          </p:cNvPr>
          <p:cNvSpPr/>
          <p:nvPr/>
        </p:nvSpPr>
        <p:spPr>
          <a:xfrm>
            <a:off x="524847" y="5482750"/>
            <a:ext cx="2430254" cy="245424"/>
          </a:xfrm>
          <a:prstGeom prst="homePlate">
            <a:avLst/>
          </a:prstGeom>
          <a:solidFill>
            <a:srgbClr val="FF9900"/>
          </a:solidFill>
          <a:ln w="25400" cap="flat" cmpd="sng" algn="ctr">
            <a:solidFill>
              <a:srgbClr val="FF9900"/>
            </a:solidFill>
            <a:prstDash val="solid"/>
          </a:ln>
          <a:effectLst/>
        </p:spPr>
        <p:txBody>
          <a:bodyPr rtlCol="0" anchor="ctr"/>
          <a:lstStyle/>
          <a:p>
            <a:pPr marL="0" marR="0" lvl="0" indent="0" algn="ctr" defTabSz="503643" eaLnBrk="1" fontAlgn="base" latinLnBrk="0" hangingPunct="1">
              <a:lnSpc>
                <a:spcPct val="130000"/>
              </a:lnSpc>
              <a:spcBef>
                <a:spcPct val="0"/>
              </a:spcBef>
              <a:spcAft>
                <a:spcPts val="678"/>
              </a:spcAft>
              <a:buClrTx/>
              <a:buSzTx/>
              <a:buFontTx/>
              <a:buNone/>
              <a:tabLst/>
              <a:defRPr/>
            </a:pPr>
            <a:r>
              <a:rPr kumimoji="1" lang="ja-JP" altLang="en-US" sz="1108" b="1" kern="0" spc="204">
                <a:solidFill>
                  <a:prstClr val="white"/>
                </a:solidFill>
                <a:latin typeface="HGｺﾞｼｯｸM" panose="020B0609000000000000" pitchFamily="49" charset="-128"/>
                <a:ea typeface="HGｺﾞｼｯｸM" panose="020B0609000000000000" pitchFamily="49" charset="-128"/>
                <a:cs typeface="Noto Sans CJK JP DemiLight" charset="-128"/>
              </a:rPr>
              <a:t>どうやったらなれるの？</a:t>
            </a:r>
            <a:endParaRPr kumimoji="1" lang="ja-JP" altLang="en-US" sz="1108" b="1" i="0" u="none" strike="noStrike" kern="0" cap="none" spc="204" normalizeH="0" baseline="0" noProof="0">
              <a:ln>
                <a:noFill/>
              </a:ln>
              <a:solidFill>
                <a:prstClr val="white"/>
              </a:solidFill>
              <a:effectLst/>
              <a:uLnTx/>
              <a:uFillTx/>
              <a:latin typeface="HGｺﾞｼｯｸM" panose="020B0609000000000000" pitchFamily="49" charset="-128"/>
              <a:ea typeface="HGｺﾞｼｯｸM" panose="020B0609000000000000" pitchFamily="49" charset="-128"/>
              <a:cs typeface="Noto Sans CJK JP DemiLight" charset="-128"/>
            </a:endParaRPr>
          </a:p>
        </p:txBody>
      </p:sp>
      <p:sp>
        <p:nvSpPr>
          <p:cNvPr id="15" name="Rectangle 6">
            <a:extLst>
              <a:ext uri="{FF2B5EF4-FFF2-40B4-BE49-F238E27FC236}">
                <a16:creationId xmlns:a16="http://schemas.microsoft.com/office/drawing/2014/main" id="{12A73690-AA0E-93A2-3226-684427822DCD}"/>
              </a:ext>
            </a:extLst>
          </p:cNvPr>
          <p:cNvSpPr>
            <a:spLocks noChangeArrowheads="1"/>
          </p:cNvSpPr>
          <p:nvPr/>
        </p:nvSpPr>
        <p:spPr bwMode="auto">
          <a:xfrm>
            <a:off x="499654" y="5469826"/>
            <a:ext cx="3518506" cy="1326486"/>
          </a:xfrm>
          <a:prstGeom prst="rect">
            <a:avLst/>
          </a:prstGeom>
          <a:noFill/>
          <a:ln w="25400" cap="flat" cmpd="sng" algn="ctr">
            <a:solidFill>
              <a:srgbClr val="FF9900"/>
            </a:solidFill>
            <a:prstDash val="solid"/>
            <a:headEnd/>
            <a:tailEnd/>
          </a:ln>
          <a:effectLst/>
        </p:spPr>
        <p:txBody>
          <a:bodyPr lIns="82285" tIns="41142" rIns="82285" bIns="41142" anchor="t"/>
          <a:lstStyle/>
          <a:p>
            <a:pPr marL="0" marR="0" lvl="0" indent="0" algn="r" defTabSz="779168" eaLnBrk="1" fontAlgn="auto" latinLnBrk="0" hangingPunct="1">
              <a:lnSpc>
                <a:spcPct val="100000"/>
              </a:lnSpc>
              <a:spcBef>
                <a:spcPts val="0"/>
              </a:spcBef>
              <a:spcAft>
                <a:spcPts val="0"/>
              </a:spcAft>
              <a:buClrTx/>
              <a:buSzTx/>
              <a:buFontTx/>
              <a:buNone/>
              <a:tabLst/>
              <a:defRPr/>
            </a:pPr>
            <a:endParaRPr kumimoji="0" lang="ja-JP" altLang="en-US" sz="937"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6" name="正方形/長方形 15">
            <a:extLst>
              <a:ext uri="{FF2B5EF4-FFF2-40B4-BE49-F238E27FC236}">
                <a16:creationId xmlns:a16="http://schemas.microsoft.com/office/drawing/2014/main" id="{57D868B2-0970-C635-512B-C0AAF0A56E9B}"/>
              </a:ext>
            </a:extLst>
          </p:cNvPr>
          <p:cNvSpPr/>
          <p:nvPr/>
        </p:nvSpPr>
        <p:spPr bwMode="auto">
          <a:xfrm>
            <a:off x="539892" y="5793649"/>
            <a:ext cx="3411988" cy="1002663"/>
          </a:xfrm>
          <a:prstGeom prst="rect">
            <a:avLst/>
          </a:prstGeom>
          <a:noFill/>
          <a:ln w="19050" cap="flat" cmpd="sng" algn="ctr">
            <a:noFill/>
            <a:prstDash val="solid"/>
            <a:round/>
            <a:headEnd type="none" w="med" len="med"/>
            <a:tailEnd type="none" w="med" len="med"/>
          </a:ln>
          <a:effectLst/>
        </p:spPr>
        <p:txBody>
          <a:bodyPr vert="horz" wrap="square" lIns="33231" tIns="49846" rIns="33231" bIns="33231" numCol="1" rtlCol="0" anchor="t" anchorCtr="0" compatLnSpc="1">
            <a:prstTxWarp prst="textNoShape">
              <a:avLst/>
            </a:prstTxWarp>
            <a:noAutofit/>
          </a:bodyPr>
          <a:lstStyle/>
          <a:p>
            <a:pPr marL="171450" indent="-171450" defTabSz="844078" fontAlgn="base">
              <a:spcAft>
                <a:spcPct val="0"/>
              </a:spcAft>
              <a:buClr>
                <a:srgbClr val="9966FF"/>
              </a:buClr>
              <a:buFont typeface="Wingdings" panose="05000000000000000000" pitchFamily="2" charset="2"/>
              <a:buChar char="l"/>
              <a:defRPr/>
            </a:pPr>
            <a:r>
              <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Web</a:t>
            </a: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サイト</a:t>
            </a:r>
            <a:r>
              <a:rPr kumimoji="1" lang="ja-JP" altLang="en-US" sz="1200" b="1" kern="100">
                <a:solidFill>
                  <a:prstClr val="black"/>
                </a:solidFill>
                <a:latin typeface="游明朝" panose="02020400000000000000" pitchFamily="18" charset="-128"/>
                <a:ea typeface="Meiryo UI" panose="020B0604030504040204" pitchFamily="50" charset="-128"/>
                <a:cs typeface="Arial" panose="020B0604020202020204" pitchFamily="34" charset="0"/>
              </a:rPr>
              <a:t>「はじめよう プレコンセプションケア」</a:t>
            </a: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に</a:t>
            </a:r>
            <a:endParaRPr kumimoji="1" lang="en-US" altLang="ja-JP" sz="1200" b="1"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defTabSz="844078" fontAlgn="base">
              <a:spcAft>
                <a:spcPct val="0"/>
              </a:spcAft>
              <a:buClr>
                <a:srgbClr val="9966FF"/>
              </a:buClr>
              <a:defRPr/>
            </a:pPr>
            <a:r>
              <a:rPr kumimoji="1" lang="ja-JP" altLang="en-US" sz="1200" b="1" kern="100">
                <a:solidFill>
                  <a:prstClr val="black"/>
                </a:solidFill>
                <a:latin typeface="游明朝" panose="02020400000000000000" pitchFamily="18" charset="-128"/>
                <a:ea typeface="Meiryo UI" panose="020B0604030504040204" pitchFamily="50" charset="-128"/>
                <a:cs typeface="Arial" panose="020B0604020202020204" pitchFamily="34" charset="0"/>
              </a:rPr>
              <a:t>　「プレコンサポーター養成講座」</a:t>
            </a: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を公開します</a:t>
            </a:r>
            <a:endPar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r>
              <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e-learning</a:t>
            </a: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を受講し、テストに合格すれば修了証を発行します</a:t>
            </a:r>
            <a:endPar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p:txBody>
      </p:sp>
      <p:sp>
        <p:nvSpPr>
          <p:cNvPr id="17" name="Google Shape;96;p2">
            <a:extLst>
              <a:ext uri="{FF2B5EF4-FFF2-40B4-BE49-F238E27FC236}">
                <a16:creationId xmlns:a16="http://schemas.microsoft.com/office/drawing/2014/main" id="{E35A8E2A-9DB9-0C5C-A4F3-CFB16D6C0F76}"/>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　プレコンサポーターについて</a:t>
            </a:r>
          </a:p>
        </p:txBody>
      </p:sp>
      <p:pic>
        <p:nvPicPr>
          <p:cNvPr id="2" name="図 1">
            <a:extLst>
              <a:ext uri="{FF2B5EF4-FFF2-40B4-BE49-F238E27FC236}">
                <a16:creationId xmlns:a16="http://schemas.microsoft.com/office/drawing/2014/main" id="{EC2326F2-3E1B-F5D2-277D-7BD20A190079}"/>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8244547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0E785AB4-8A74-B29B-EE01-329CF4F2F221}"/>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E8C3C1AA-04D7-05C9-52A1-075ACD25B61C}"/>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a:ea typeface="Yu Gothic"/>
                <a:cs typeface="Arial"/>
                <a:sym typeface="Arial"/>
              </a:rPr>
              <a:t>　妊娠前に検討するワクチン接種</a:t>
            </a:r>
          </a:p>
        </p:txBody>
      </p:sp>
      <p:sp>
        <p:nvSpPr>
          <p:cNvPr id="20" name="Google Shape;382;p43">
            <a:extLst>
              <a:ext uri="{FF2B5EF4-FFF2-40B4-BE49-F238E27FC236}">
                <a16:creationId xmlns:a16="http://schemas.microsoft.com/office/drawing/2014/main" id="{91B1327D-CF4E-0A50-2F32-5C1A19BF101E}"/>
              </a:ext>
            </a:extLst>
          </p:cNvPr>
          <p:cNvSpPr/>
          <p:nvPr/>
        </p:nvSpPr>
        <p:spPr>
          <a:xfrm>
            <a:off x="778438" y="1823684"/>
            <a:ext cx="5167709" cy="2702340"/>
          </a:xfrm>
          <a:prstGeom prst="roundRect">
            <a:avLst>
              <a:gd name="adj" fmla="val 3445"/>
            </a:avLst>
          </a:prstGeom>
          <a:solidFill>
            <a:srgbClr val="5DC2D0">
              <a:alpha val="14792"/>
            </a:srgbClr>
          </a:solidFill>
          <a:ln>
            <a:noFill/>
          </a:ln>
        </p:spPr>
        <p:txBody>
          <a:bodyPr spcFirstLastPara="1" wrap="square" lIns="53450" tIns="126281" rIns="53450" bIns="53450" anchor="t"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000000">
                    <a:lumMod val="75000"/>
                    <a:lumOff val="25000"/>
                  </a:srgbClr>
                </a:solidFill>
                <a:effectLst/>
                <a:uLnTx/>
                <a:uFillTx/>
                <a:latin typeface="Yu Gothic"/>
                <a:ea typeface="Yu Gothic"/>
                <a:cs typeface="Kosugi"/>
                <a:sym typeface="Kosugi"/>
              </a:rPr>
              <a:t>妊娠前</a:t>
            </a:r>
            <a:r>
              <a:rPr kumimoji="0" lang="ja-JP" altLang="en-US" sz="1871" b="1" i="0" u="none" strike="noStrike" kern="0" cap="none" spc="0" normalizeH="0" baseline="0" noProof="0">
                <a:ln>
                  <a:noFill/>
                </a:ln>
                <a:solidFill>
                  <a:srgbClr val="5CC3D1"/>
                </a:solidFill>
                <a:effectLst/>
                <a:uLnTx/>
                <a:uFillTx/>
                <a:latin typeface="Yu Gothic"/>
                <a:ea typeface="Yu Gothic"/>
                <a:cs typeface="Kosugi"/>
                <a:sym typeface="Kosugi"/>
              </a:rPr>
              <a:t>（生ワクチン）</a:t>
            </a:r>
            <a:endParaRPr kumimoji="0" lang="ja-JP" altLang="en-US" sz="1871" b="1" i="0" u="none" strike="noStrike" kern="0" cap="none" spc="0" normalizeH="0" baseline="0" noProof="0">
              <a:ln>
                <a:noFill/>
              </a:ln>
              <a:solidFill>
                <a:srgbClr val="5CC3D1"/>
              </a:solidFill>
              <a:effectLst/>
              <a:uLnTx/>
              <a:uFillTx/>
              <a:latin typeface="Yu Gothic"/>
              <a:ea typeface="Yu Gothic"/>
              <a:cs typeface="Kosugi"/>
              <a:sym typeface="Arial"/>
            </a:endParaRPr>
          </a:p>
        </p:txBody>
      </p:sp>
      <p:sp>
        <p:nvSpPr>
          <p:cNvPr id="3" name="Google Shape;382;p43">
            <a:extLst>
              <a:ext uri="{FF2B5EF4-FFF2-40B4-BE49-F238E27FC236}">
                <a16:creationId xmlns:a16="http://schemas.microsoft.com/office/drawing/2014/main" id="{6453C79A-CFBD-1243-31F6-B168E57439ED}"/>
              </a:ext>
            </a:extLst>
          </p:cNvPr>
          <p:cNvSpPr/>
          <p:nvPr/>
        </p:nvSpPr>
        <p:spPr>
          <a:xfrm>
            <a:off x="1152493" y="2523356"/>
            <a:ext cx="2067685" cy="672113"/>
          </a:xfrm>
          <a:prstGeom prst="roundRect">
            <a:avLst>
              <a:gd name="adj" fmla="val 18087"/>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FFFFFF"/>
                </a:solidFill>
                <a:effectLst/>
                <a:uLnTx/>
                <a:uFillTx/>
                <a:latin typeface="Yu Gothic"/>
                <a:ea typeface="Yu Gothic"/>
                <a:cs typeface="Kosugi"/>
                <a:sym typeface="Kosugi"/>
              </a:rPr>
              <a:t>風しん</a:t>
            </a:r>
          </a:p>
        </p:txBody>
      </p:sp>
      <p:sp>
        <p:nvSpPr>
          <p:cNvPr id="6" name="Google Shape;382;p43">
            <a:extLst>
              <a:ext uri="{FF2B5EF4-FFF2-40B4-BE49-F238E27FC236}">
                <a16:creationId xmlns:a16="http://schemas.microsoft.com/office/drawing/2014/main" id="{A6C72B09-13C2-B2DB-CE3A-40A5BE2E3969}"/>
              </a:ext>
            </a:extLst>
          </p:cNvPr>
          <p:cNvSpPr/>
          <p:nvPr/>
        </p:nvSpPr>
        <p:spPr>
          <a:xfrm>
            <a:off x="3456419" y="2523356"/>
            <a:ext cx="2067685" cy="672113"/>
          </a:xfrm>
          <a:prstGeom prst="roundRect">
            <a:avLst>
              <a:gd name="adj" fmla="val 18087"/>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FFFFFF"/>
                </a:solidFill>
                <a:effectLst/>
                <a:uLnTx/>
                <a:uFillTx/>
                <a:latin typeface="Yu Gothic"/>
                <a:ea typeface="Yu Gothic"/>
                <a:cs typeface="Kosugi"/>
                <a:sym typeface="Kosugi"/>
              </a:rPr>
              <a:t>麻しん</a:t>
            </a:r>
          </a:p>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169" b="1" i="0" u="none" strike="noStrike" kern="0" cap="none" spc="0" normalizeH="0" baseline="0" noProof="0">
                <a:ln>
                  <a:noFill/>
                </a:ln>
                <a:solidFill>
                  <a:srgbClr val="FFFFFF"/>
                </a:solidFill>
                <a:effectLst/>
                <a:uLnTx/>
                <a:uFillTx/>
                <a:latin typeface="Yu Gothic"/>
                <a:ea typeface="Yu Gothic"/>
                <a:cs typeface="Kosugi"/>
                <a:sym typeface="Kosugi"/>
              </a:rPr>
              <a:t>（はしか）</a:t>
            </a:r>
          </a:p>
        </p:txBody>
      </p:sp>
      <p:sp>
        <p:nvSpPr>
          <p:cNvPr id="7" name="Google Shape;382;p43">
            <a:extLst>
              <a:ext uri="{FF2B5EF4-FFF2-40B4-BE49-F238E27FC236}">
                <a16:creationId xmlns:a16="http://schemas.microsoft.com/office/drawing/2014/main" id="{4BFACFBE-0BDF-835B-C0A7-73683205F1C5}"/>
              </a:ext>
            </a:extLst>
          </p:cNvPr>
          <p:cNvSpPr/>
          <p:nvPr/>
        </p:nvSpPr>
        <p:spPr>
          <a:xfrm>
            <a:off x="1152493" y="3438895"/>
            <a:ext cx="2067685" cy="672113"/>
          </a:xfrm>
          <a:prstGeom prst="roundRect">
            <a:avLst>
              <a:gd name="adj" fmla="val 18087"/>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FFFFFF"/>
                </a:solidFill>
                <a:effectLst/>
                <a:uLnTx/>
                <a:uFillTx/>
                <a:latin typeface="Yu Gothic"/>
                <a:ea typeface="Yu Gothic"/>
                <a:cs typeface="Kosugi"/>
                <a:sym typeface="Kosugi"/>
              </a:rPr>
              <a:t>水痘</a:t>
            </a:r>
          </a:p>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169" b="1" i="0" u="none" strike="noStrike" kern="0" cap="none" spc="0" normalizeH="0" baseline="0" noProof="0">
                <a:ln>
                  <a:noFill/>
                </a:ln>
                <a:solidFill>
                  <a:srgbClr val="FFFFFF"/>
                </a:solidFill>
                <a:effectLst/>
                <a:uLnTx/>
                <a:uFillTx/>
                <a:latin typeface="Yu Gothic"/>
                <a:ea typeface="Yu Gothic"/>
                <a:cs typeface="Kosugi"/>
                <a:sym typeface="Kosugi"/>
              </a:rPr>
              <a:t>（みずぼうそう）</a:t>
            </a:r>
          </a:p>
        </p:txBody>
      </p:sp>
      <p:sp>
        <p:nvSpPr>
          <p:cNvPr id="12" name="Google Shape;382;p43">
            <a:extLst>
              <a:ext uri="{FF2B5EF4-FFF2-40B4-BE49-F238E27FC236}">
                <a16:creationId xmlns:a16="http://schemas.microsoft.com/office/drawing/2014/main" id="{43A5FCF5-5172-FAC2-DD5E-EE282E0C82F4}"/>
              </a:ext>
            </a:extLst>
          </p:cNvPr>
          <p:cNvSpPr/>
          <p:nvPr/>
        </p:nvSpPr>
        <p:spPr>
          <a:xfrm>
            <a:off x="3456419" y="3453332"/>
            <a:ext cx="2067685" cy="672113"/>
          </a:xfrm>
          <a:prstGeom prst="roundRect">
            <a:avLst>
              <a:gd name="adj" fmla="val 18087"/>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FFFFFF"/>
                </a:solidFill>
                <a:effectLst/>
                <a:uLnTx/>
                <a:uFillTx/>
                <a:latin typeface="Arial"/>
                <a:ea typeface="Yu Gothic"/>
                <a:cs typeface="Arial"/>
                <a:sym typeface="Kosugi"/>
              </a:rPr>
              <a:t>流行性耳下腺炎</a:t>
            </a:r>
            <a:endParaRPr kumimoji="0" lang="en-US" sz="818" b="1"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169" b="1" i="0" u="none" strike="noStrike" kern="0" cap="none" spc="0" normalizeH="0" baseline="0" noProof="0">
                <a:ln>
                  <a:noFill/>
                </a:ln>
                <a:solidFill>
                  <a:srgbClr val="FFFFFF"/>
                </a:solidFill>
                <a:effectLst/>
                <a:uLnTx/>
                <a:uFillTx/>
                <a:latin typeface="Yu Gothic"/>
                <a:ea typeface="Yu Gothic"/>
                <a:cs typeface="Kosugi"/>
                <a:sym typeface="Kosugi"/>
              </a:rPr>
              <a:t>（おたふくかぜ）</a:t>
            </a:r>
          </a:p>
        </p:txBody>
      </p:sp>
      <p:sp>
        <p:nvSpPr>
          <p:cNvPr id="13" name="テキスト ボックス 12">
            <a:extLst>
              <a:ext uri="{FF2B5EF4-FFF2-40B4-BE49-F238E27FC236}">
                <a16:creationId xmlns:a16="http://schemas.microsoft.com/office/drawing/2014/main" id="{3416A9AD-67EC-7755-C387-D555929F84EE}"/>
              </a:ext>
            </a:extLst>
          </p:cNvPr>
          <p:cNvSpPr txBox="1"/>
          <p:nvPr/>
        </p:nvSpPr>
        <p:spPr>
          <a:xfrm>
            <a:off x="591756" y="4921402"/>
            <a:ext cx="9508300" cy="979556"/>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50000"/>
              </a:lnSpc>
              <a:spcBef>
                <a:spcPts val="0"/>
              </a:spcBef>
              <a:spcAft>
                <a:spcPts val="0"/>
              </a:spcAft>
              <a:buClr>
                <a:srgbClr val="000000"/>
              </a:buClr>
              <a:buSzPts val="2500"/>
              <a:buFontTx/>
              <a:buNone/>
              <a:tabLst/>
              <a:defRPr/>
            </a:pPr>
            <a:r>
              <a:rPr kumimoji="0" lang="ja-JP" altLang="en-US" sz="2105" b="1" i="0" u="none" strike="noStrike" kern="0" cap="none" spc="0" normalizeH="0" baseline="0" noProof="0">
                <a:ln>
                  <a:noFill/>
                </a:ln>
                <a:solidFill>
                  <a:srgbClr val="000000">
                    <a:lumMod val="75000"/>
                    <a:lumOff val="25000"/>
                  </a:srgbClr>
                </a:solidFill>
                <a:effectLst/>
                <a:highlight>
                  <a:srgbClr val="FFFFE0"/>
                </a:highlight>
                <a:uLnTx/>
                <a:uFillTx/>
                <a:latin typeface="Yu Gothic"/>
                <a:ea typeface="Yu Gothic"/>
                <a:cs typeface="Arial"/>
                <a:sym typeface="Arial"/>
              </a:rPr>
              <a:t>ウイルスが胎児に移行する可能性あり</a:t>
            </a:r>
            <a:r>
              <a:rPr kumimoji="0" lang="ja-JP" altLang="en-US" sz="2105" b="1" i="0" u="none" strike="noStrike" kern="0" cap="none" spc="0" normalizeH="0" baseline="0" noProof="0">
                <a:ln>
                  <a:noFill/>
                </a:ln>
                <a:solidFill>
                  <a:srgbClr val="5CC3D1"/>
                </a:solidFill>
                <a:effectLst/>
                <a:highlight>
                  <a:srgbClr val="FFFFE0"/>
                </a:highlight>
                <a:uLnTx/>
                <a:uFillTx/>
                <a:latin typeface="Yu Gothic"/>
                <a:ea typeface="Yu Gothic"/>
                <a:cs typeface="Arial"/>
                <a:sym typeface="Arial"/>
              </a:rPr>
              <a:t>妊娠中のワクチン接種は原則禁忌</a:t>
            </a:r>
          </a:p>
          <a:p>
            <a:pPr marL="0" marR="0" lvl="0" indent="0" algn="ctr" defTabSz="534558" rtl="0" eaLnBrk="1" fontAlgn="auto" latinLnBrk="0" hangingPunct="1">
              <a:lnSpc>
                <a:spcPct val="150000"/>
              </a:lnSpc>
              <a:spcBef>
                <a:spcPts val="0"/>
              </a:spcBef>
              <a:spcAft>
                <a:spcPts val="0"/>
              </a:spcAft>
              <a:buClr>
                <a:srgbClr val="000000"/>
              </a:buClr>
              <a:buSzPts val="2500"/>
              <a:buFontTx/>
              <a:buNone/>
              <a:tabLst/>
              <a:defRPr/>
            </a:pPr>
            <a:r>
              <a:rPr kumimoji="0" lang="ja-JP" altLang="en-US" sz="2105" b="1" i="0" u="none" strike="noStrike" kern="0" cap="none" spc="0" normalizeH="0" baseline="0" noProof="0">
                <a:ln>
                  <a:noFill/>
                </a:ln>
                <a:solidFill>
                  <a:srgbClr val="5CC3D1"/>
                </a:solidFill>
                <a:effectLst/>
                <a:highlight>
                  <a:srgbClr val="FFFFE0"/>
                </a:highlight>
                <a:uLnTx/>
                <a:uFillTx/>
                <a:latin typeface="Yu Gothic"/>
                <a:ea typeface="Yu Gothic"/>
                <a:cs typeface="Arial"/>
                <a:sym typeface="Arial"/>
              </a:rPr>
              <a:t>接種前１ヶ月、接種後２ヶ月</a:t>
            </a:r>
            <a:r>
              <a:rPr kumimoji="0" lang="ja-JP" altLang="en-US" sz="2105" b="1" i="0" u="none" strike="noStrike" kern="0" cap="none" spc="0" normalizeH="0" baseline="0" noProof="0">
                <a:ln>
                  <a:noFill/>
                </a:ln>
                <a:solidFill>
                  <a:srgbClr val="000000">
                    <a:lumMod val="75000"/>
                    <a:lumOff val="25000"/>
                  </a:srgbClr>
                </a:solidFill>
                <a:effectLst/>
                <a:highlight>
                  <a:srgbClr val="FFFFE0"/>
                </a:highlight>
                <a:uLnTx/>
                <a:uFillTx/>
                <a:latin typeface="Yu Gothic"/>
                <a:ea typeface="Yu Gothic"/>
                <a:cs typeface="Arial"/>
                <a:sym typeface="Arial"/>
              </a:rPr>
              <a:t>の避妊が必要です</a:t>
            </a:r>
          </a:p>
        </p:txBody>
      </p:sp>
      <p:sp>
        <p:nvSpPr>
          <p:cNvPr id="4" name="Google Shape;382;p43">
            <a:extLst>
              <a:ext uri="{FF2B5EF4-FFF2-40B4-BE49-F238E27FC236}">
                <a16:creationId xmlns:a16="http://schemas.microsoft.com/office/drawing/2014/main" id="{C536B528-25FE-E13D-2E0C-215FA4AD86E2}"/>
              </a:ext>
            </a:extLst>
          </p:cNvPr>
          <p:cNvSpPr/>
          <p:nvPr/>
        </p:nvSpPr>
        <p:spPr>
          <a:xfrm>
            <a:off x="6254630" y="1823684"/>
            <a:ext cx="3544152" cy="2702340"/>
          </a:xfrm>
          <a:prstGeom prst="roundRect">
            <a:avLst>
              <a:gd name="adj" fmla="val 3445"/>
            </a:avLst>
          </a:prstGeom>
          <a:solidFill>
            <a:srgbClr val="FA9F14">
              <a:alpha val="14792"/>
            </a:srgbClr>
          </a:solidFill>
          <a:ln>
            <a:noFill/>
          </a:ln>
        </p:spPr>
        <p:txBody>
          <a:bodyPr spcFirstLastPara="1" wrap="square" lIns="53450" tIns="126281" rIns="53450" bIns="53450" anchor="t"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000000">
                    <a:lumMod val="75000"/>
                    <a:lumOff val="25000"/>
                  </a:srgbClr>
                </a:solidFill>
                <a:effectLst/>
                <a:uLnTx/>
                <a:uFillTx/>
                <a:latin typeface="Yu Gothic"/>
                <a:ea typeface="Yu Gothic"/>
                <a:cs typeface="Kosugi"/>
                <a:sym typeface="Kosugi"/>
              </a:rPr>
              <a:t>妊娠中でも可</a:t>
            </a:r>
          </a:p>
        </p:txBody>
      </p:sp>
      <p:sp>
        <p:nvSpPr>
          <p:cNvPr id="9" name="Google Shape;382;p43">
            <a:extLst>
              <a:ext uri="{FF2B5EF4-FFF2-40B4-BE49-F238E27FC236}">
                <a16:creationId xmlns:a16="http://schemas.microsoft.com/office/drawing/2014/main" id="{3EE4D1CF-EF82-D0F4-7A57-868EA8EC3C32}"/>
              </a:ext>
            </a:extLst>
          </p:cNvPr>
          <p:cNvSpPr/>
          <p:nvPr/>
        </p:nvSpPr>
        <p:spPr>
          <a:xfrm>
            <a:off x="6883345" y="2523356"/>
            <a:ext cx="2341704" cy="672113"/>
          </a:xfrm>
          <a:prstGeom prst="roundRect">
            <a:avLst>
              <a:gd name="adj" fmla="val 18087"/>
            </a:avLst>
          </a:prstGeom>
          <a:solidFill>
            <a:srgbClr val="FA9F14"/>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FFFFFF"/>
                </a:solidFill>
                <a:effectLst/>
                <a:uLnTx/>
                <a:uFillTx/>
                <a:latin typeface="Yu Gothic"/>
                <a:ea typeface="Yu Gothic"/>
                <a:cs typeface="Kosugi"/>
                <a:sym typeface="Kosugi"/>
              </a:rPr>
              <a:t>インフルエンザ</a:t>
            </a:r>
            <a:endParaRPr kumimoji="0" lang="en-US" altLang="ja-JP" sz="1637" b="0" i="0" u="none" strike="noStrike" kern="0" cap="none" spc="0" normalizeH="0" baseline="0" noProof="0">
              <a:ln>
                <a:noFill/>
              </a:ln>
              <a:solidFill>
                <a:srgbClr val="FFFFFF"/>
              </a:solidFill>
              <a:effectLst/>
              <a:uLnTx/>
              <a:uFillTx/>
              <a:latin typeface="Arial"/>
              <a:ea typeface="游ゴシック" panose="020B0400000000000000" pitchFamily="50" charset="-128"/>
              <a:cs typeface="Arial"/>
              <a:sym typeface="Kosugi"/>
            </a:endParaRPr>
          </a:p>
          <a:p>
            <a:pPr marL="0" marR="0" lvl="0" indent="0" algn="ctr" defTabSz="534558" rtl="0" eaLnBrk="1" fontAlgn="auto" latinLnBrk="0" hangingPunct="1">
              <a:lnSpc>
                <a:spcPct val="114999"/>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FFFFFF"/>
                </a:solidFill>
                <a:effectLst/>
                <a:uLnTx/>
                <a:uFillTx/>
                <a:latin typeface="Yu Gothic"/>
                <a:ea typeface="Yu Gothic"/>
                <a:cs typeface="Kosugi"/>
                <a:sym typeface="Kosugi"/>
              </a:rPr>
              <a:t>ウイルス</a:t>
            </a:r>
            <a:endParaRPr kumimoji="0" lang="ja-JP" altLang="en-US" sz="1637" b="0" i="0" u="none" strike="noStrike" kern="0" cap="none" spc="0" normalizeH="0" baseline="0" noProof="0">
              <a:ln>
                <a:noFill/>
              </a:ln>
              <a:solidFill>
                <a:srgbClr val="FFFFFF"/>
              </a:solidFill>
              <a:effectLst/>
              <a:uLnTx/>
              <a:uFillTx/>
              <a:latin typeface="Arial"/>
              <a:ea typeface="游ゴシック" panose="020B0400000000000000" pitchFamily="50" charset="-128"/>
              <a:cs typeface="Arial"/>
              <a:sym typeface="Arial"/>
            </a:endParaRPr>
          </a:p>
        </p:txBody>
      </p:sp>
      <p:sp>
        <p:nvSpPr>
          <p:cNvPr id="11" name="Google Shape;382;p43">
            <a:extLst>
              <a:ext uri="{FF2B5EF4-FFF2-40B4-BE49-F238E27FC236}">
                <a16:creationId xmlns:a16="http://schemas.microsoft.com/office/drawing/2014/main" id="{AD675973-379E-6FC9-1135-6F03832C9D0F}"/>
              </a:ext>
            </a:extLst>
          </p:cNvPr>
          <p:cNvSpPr/>
          <p:nvPr/>
        </p:nvSpPr>
        <p:spPr>
          <a:xfrm>
            <a:off x="6883345" y="3453332"/>
            <a:ext cx="2341704" cy="672113"/>
          </a:xfrm>
          <a:prstGeom prst="roundRect">
            <a:avLst>
              <a:gd name="adj" fmla="val 18087"/>
            </a:avLst>
          </a:prstGeom>
          <a:solidFill>
            <a:srgbClr val="FA9F14"/>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FFFFFF"/>
                </a:solidFill>
                <a:effectLst/>
                <a:uLnTx/>
                <a:uFillTx/>
                <a:latin typeface="Yu Gothic"/>
                <a:ea typeface="Yu Gothic"/>
                <a:cs typeface="Kosugi"/>
                <a:sym typeface="Kosugi"/>
              </a:rPr>
              <a:t>新型コロナ</a:t>
            </a:r>
          </a:p>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FFFFFF"/>
                </a:solidFill>
                <a:effectLst/>
                <a:uLnTx/>
                <a:uFillTx/>
                <a:latin typeface="Yu Gothic"/>
                <a:ea typeface="Yu Gothic"/>
                <a:cs typeface="Kosugi"/>
                <a:sym typeface="Kosugi"/>
              </a:rPr>
              <a:t>ウイルス</a:t>
            </a:r>
          </a:p>
        </p:txBody>
      </p:sp>
      <p:pic>
        <p:nvPicPr>
          <p:cNvPr id="5" name="図 4">
            <a:extLst>
              <a:ext uri="{FF2B5EF4-FFF2-40B4-BE49-F238E27FC236}">
                <a16:creationId xmlns:a16="http://schemas.microsoft.com/office/drawing/2014/main" id="{4E6E4143-3ADB-6396-F585-1572845D7847}"/>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9182904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AI 生成コンテンツは誤りを含む可能性があります。">
            <a:extLst>
              <a:ext uri="{FF2B5EF4-FFF2-40B4-BE49-F238E27FC236}">
                <a16:creationId xmlns:a16="http://schemas.microsoft.com/office/drawing/2014/main" id="{4B388FE5-C428-4DEF-2672-2DE1034855FE}"/>
              </a:ext>
            </a:extLst>
          </p:cNvPr>
          <p:cNvPicPr>
            <a:picLocks noGrp="1" noRot="1" noChangeAspect="1" noMove="1" noResize="1" noEditPoints="1" noAdjustHandles="1" noChangeArrowheads="1" noChangeShapeType="1" noCrop="1"/>
          </p:cNvPicPr>
          <p:nvPr/>
        </p:nvPicPr>
        <p:blipFill>
          <a:blip r:embed="rId3"/>
          <a:stretch>
            <a:fillRect/>
          </a:stretch>
        </p:blipFill>
        <p:spPr>
          <a:xfrm>
            <a:off x="5933" y="0"/>
            <a:ext cx="10679945" cy="7559675"/>
          </a:xfrm>
          <a:prstGeom prst="rect">
            <a:avLst/>
          </a:prstGeom>
        </p:spPr>
      </p:pic>
      <p:sp>
        <p:nvSpPr>
          <p:cNvPr id="5" name="テキスト ボックス 4">
            <a:extLst>
              <a:ext uri="{FF2B5EF4-FFF2-40B4-BE49-F238E27FC236}">
                <a16:creationId xmlns:a16="http://schemas.microsoft.com/office/drawing/2014/main" id="{59DFB488-0F1B-57D0-511C-F14B3F1FC577}"/>
              </a:ext>
            </a:extLst>
          </p:cNvPr>
          <p:cNvSpPr txBox="1"/>
          <p:nvPr/>
        </p:nvSpPr>
        <p:spPr>
          <a:xfrm>
            <a:off x="1758785" y="2225622"/>
            <a:ext cx="7174234" cy="1938992"/>
          </a:xfrm>
          <a:prstGeom prst="rect">
            <a:avLst/>
          </a:prstGeom>
          <a:noFill/>
        </p:spPr>
        <p:txBody>
          <a:bodyPr wrap="square">
            <a:spAutoFit/>
          </a:bodyPr>
          <a:lstStyle/>
          <a:p>
            <a:pPr algn="ctr"/>
            <a:r>
              <a:rPr lang="ja-JP" altLang="en-US" sz="6000" b="1">
                <a:solidFill>
                  <a:schemeClr val="bg1"/>
                </a:solidFill>
                <a:latin typeface="+mn-ea"/>
                <a:cs typeface="Rounded Mplus 1c" panose="020B0502020203020207" pitchFamily="34" charset="-128"/>
              </a:rPr>
              <a:t>人生を</a:t>
            </a:r>
          </a:p>
          <a:p>
            <a:pPr algn="ctr"/>
            <a:r>
              <a:rPr lang="ja-JP" altLang="en-US" sz="6000" b="1">
                <a:solidFill>
                  <a:schemeClr val="bg1"/>
                </a:solidFill>
                <a:latin typeface="+mn-ea"/>
                <a:cs typeface="Rounded Mplus 1c" panose="020B0502020203020207" pitchFamily="34" charset="-128"/>
              </a:rPr>
              <a:t>デザインしてみよう</a:t>
            </a:r>
          </a:p>
        </p:txBody>
      </p:sp>
      <p:pic>
        <p:nvPicPr>
          <p:cNvPr id="4" name="図 3">
            <a:extLst>
              <a:ext uri="{FF2B5EF4-FFF2-40B4-BE49-F238E27FC236}">
                <a16:creationId xmlns:a16="http://schemas.microsoft.com/office/drawing/2014/main" id="{E8DC2901-A37D-8585-E942-0570A8D120C4}"/>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672799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が含まれている画像&#10;&#10;AI 生成コンテンツは誤りを含む可能性があります。">
            <a:extLst>
              <a:ext uri="{FF2B5EF4-FFF2-40B4-BE49-F238E27FC236}">
                <a16:creationId xmlns:a16="http://schemas.microsoft.com/office/drawing/2014/main" id="{CADAC9F4-9571-9618-EA3A-F61B9E8A09F1}"/>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697893" cy="7559675"/>
          </a:xfrm>
          <a:prstGeom prst="rect">
            <a:avLst/>
          </a:prstGeom>
        </p:spPr>
      </p:pic>
      <p:sp>
        <p:nvSpPr>
          <p:cNvPr id="5" name="テキスト ボックス 4">
            <a:extLst>
              <a:ext uri="{FF2B5EF4-FFF2-40B4-BE49-F238E27FC236}">
                <a16:creationId xmlns:a16="http://schemas.microsoft.com/office/drawing/2014/main" id="{A24A39F1-AA24-9983-B4FF-CA32F09252DB}"/>
              </a:ext>
            </a:extLst>
          </p:cNvPr>
          <p:cNvSpPr txBox="1"/>
          <p:nvPr/>
        </p:nvSpPr>
        <p:spPr>
          <a:xfrm>
            <a:off x="2712620" y="629459"/>
            <a:ext cx="5346700" cy="523220"/>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i="0" u="none" strike="noStrike" kern="1200" cap="none" spc="0" normalizeH="0" baseline="0" noProof="0">
                <a:ln>
                  <a:noFill/>
                </a:ln>
                <a:solidFill>
                  <a:srgbClr val="8B7BD0"/>
                </a:solidFill>
                <a:effectLst/>
                <a:uLnTx/>
                <a:uFillTx/>
                <a:latin typeface="+mn-ea"/>
                <a:cs typeface="Rounded Mplus 1c" panose="020B0502020203020207" pitchFamily="34" charset="-128"/>
              </a:rPr>
              <a:t>ライフデザインしてみよう</a:t>
            </a:r>
          </a:p>
        </p:txBody>
      </p:sp>
      <p:sp>
        <p:nvSpPr>
          <p:cNvPr id="3" name="テキスト ボックス 2">
            <a:extLst>
              <a:ext uri="{FF2B5EF4-FFF2-40B4-BE49-F238E27FC236}">
                <a16:creationId xmlns:a16="http://schemas.microsoft.com/office/drawing/2014/main" id="{D77FEACE-68DC-5055-174D-7E3421526A1D}"/>
              </a:ext>
            </a:extLst>
          </p:cNvPr>
          <p:cNvSpPr txBox="1"/>
          <p:nvPr/>
        </p:nvSpPr>
        <p:spPr>
          <a:xfrm>
            <a:off x="772886" y="1743327"/>
            <a:ext cx="9187543" cy="1323439"/>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sz="1600" b="1">
                <a:solidFill>
                  <a:schemeClr val="tx1"/>
                </a:solidFill>
                <a:latin typeface="+mn-ea"/>
                <a:ea typeface="+mn-ea"/>
              </a:rPr>
              <a:t>人生には、進学、就職、結婚、妊娠・出産、育児、介護、住宅の確保、資産の形成、をはじめ、</a:t>
            </a:r>
            <a:endParaRPr lang="en-US" altLang="ja-JP" sz="1600" b="1">
              <a:solidFill>
                <a:schemeClr val="tx1"/>
              </a:solidFill>
              <a:latin typeface="+mn-ea"/>
              <a:ea typeface="+mn-ea"/>
            </a:endParaRPr>
          </a:p>
          <a:p>
            <a:r>
              <a:rPr lang="ja-JP" altLang="en-US" sz="1600" b="1">
                <a:solidFill>
                  <a:schemeClr val="tx1"/>
                </a:solidFill>
                <a:latin typeface="+mn-ea"/>
                <a:ea typeface="+mn-ea"/>
              </a:rPr>
              <a:t>たくさんのライフイベントがあります。将来のライフイベントについて、自分の価値観に基づいた選択ができるように、自分の考え方や見通しを整理してみましょう</a:t>
            </a:r>
            <a:endParaRPr lang="en-US" altLang="ja-JP" sz="1600" b="1">
              <a:solidFill>
                <a:schemeClr val="tx1"/>
              </a:solidFill>
              <a:latin typeface="+mn-ea"/>
              <a:ea typeface="+mn-ea"/>
            </a:endParaRPr>
          </a:p>
          <a:p>
            <a:r>
              <a:rPr lang="ja-JP" altLang="en-US" sz="1600" b="1">
                <a:solidFill>
                  <a:schemeClr val="tx1"/>
                </a:solidFill>
                <a:latin typeface="+mn-ea"/>
                <a:ea typeface="+mn-ea"/>
              </a:rPr>
              <a:t>これからお示しする人生グラフを参考に、あなたの「希望の人生グラフ」を描いてみてください、</a:t>
            </a:r>
            <a:endParaRPr lang="en-US" altLang="ja-JP" sz="1600" b="1">
              <a:solidFill>
                <a:schemeClr val="tx1"/>
              </a:solidFill>
              <a:latin typeface="+mn-ea"/>
              <a:ea typeface="+mn-ea"/>
            </a:endParaRPr>
          </a:p>
          <a:p>
            <a:r>
              <a:rPr lang="ja-JP" altLang="en-US" sz="1600" b="1">
                <a:solidFill>
                  <a:schemeClr val="tx1"/>
                </a:solidFill>
                <a:latin typeface="+mn-ea"/>
                <a:ea typeface="+mn-ea"/>
              </a:rPr>
              <a:t>そしてそれを実現するために必要なことについて考えてみましょう</a:t>
            </a:r>
          </a:p>
        </p:txBody>
      </p:sp>
      <p:pic>
        <p:nvPicPr>
          <p:cNvPr id="6" name="図 5">
            <a:extLst>
              <a:ext uri="{FF2B5EF4-FFF2-40B4-BE49-F238E27FC236}">
                <a16:creationId xmlns:a16="http://schemas.microsoft.com/office/drawing/2014/main" id="{A1D0DA73-BC89-91D7-1A05-3034C813AE3C}"/>
              </a:ext>
            </a:extLst>
          </p:cNvPr>
          <p:cNvPicPr>
            <a:picLocks noChangeAspect="1"/>
          </p:cNvPicPr>
          <p:nvPr/>
        </p:nvPicPr>
        <p:blipFill>
          <a:blip r:embed="rId4"/>
          <a:stretch>
            <a:fillRect/>
          </a:stretch>
        </p:blipFill>
        <p:spPr>
          <a:xfrm>
            <a:off x="9502587" y="564963"/>
            <a:ext cx="650917" cy="260547"/>
          </a:xfrm>
          <a:prstGeom prst="rect">
            <a:avLst/>
          </a:prstGeom>
        </p:spPr>
      </p:pic>
    </p:spTree>
    <p:extLst>
      <p:ext uri="{BB962C8B-B14F-4D97-AF65-F5344CB8AC3E}">
        <p14:creationId xmlns:p14="http://schemas.microsoft.com/office/powerpoint/2010/main" val="26495956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C836D-1ACC-B2FA-3B13-64129E7F057C}"/>
            </a:ext>
          </a:extLst>
        </p:cNvPr>
        <p:cNvGrpSpPr/>
        <p:nvPr/>
      </p:nvGrpSpPr>
      <p:grpSpPr>
        <a:xfrm>
          <a:off x="0" y="0"/>
          <a:ext cx="0" cy="0"/>
          <a:chOff x="0" y="0"/>
          <a:chExt cx="0" cy="0"/>
        </a:xfrm>
      </p:grpSpPr>
      <p:pic>
        <p:nvPicPr>
          <p:cNvPr id="4" name="図 3" descr="グラフィカル ユーザー インターフェイス が含まれている画像&#10;&#10;AI 生成コンテンツは誤りを含む可能性があります。">
            <a:extLst>
              <a:ext uri="{FF2B5EF4-FFF2-40B4-BE49-F238E27FC236}">
                <a16:creationId xmlns:a16="http://schemas.microsoft.com/office/drawing/2014/main" id="{11CC45AA-8719-A811-2817-D80EF6BFE1F0}"/>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697893" cy="7559675"/>
          </a:xfrm>
          <a:prstGeom prst="rect">
            <a:avLst/>
          </a:prstGeom>
        </p:spPr>
      </p:pic>
      <p:sp>
        <p:nvSpPr>
          <p:cNvPr id="5" name="テキスト ボックス 4">
            <a:extLst>
              <a:ext uri="{FF2B5EF4-FFF2-40B4-BE49-F238E27FC236}">
                <a16:creationId xmlns:a16="http://schemas.microsoft.com/office/drawing/2014/main" id="{AE3E4968-56D3-F85D-D4C8-637A67DEA245}"/>
              </a:ext>
            </a:extLst>
          </p:cNvPr>
          <p:cNvSpPr txBox="1"/>
          <p:nvPr/>
        </p:nvSpPr>
        <p:spPr>
          <a:xfrm>
            <a:off x="2712620" y="629459"/>
            <a:ext cx="5346700" cy="523220"/>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i="0" u="none" strike="noStrike" kern="1200" cap="none" spc="0" normalizeH="0" baseline="0" noProof="0">
                <a:ln>
                  <a:noFill/>
                </a:ln>
                <a:solidFill>
                  <a:srgbClr val="8B7BD0"/>
                </a:solidFill>
                <a:effectLst/>
                <a:uLnTx/>
                <a:uFillTx/>
                <a:latin typeface="+mn-ea"/>
                <a:cs typeface="Rounded Mplus 1c" panose="020B0502020203020207" pitchFamily="34" charset="-128"/>
              </a:rPr>
              <a:t>ライフデザインのイメージ</a:t>
            </a:r>
          </a:p>
        </p:txBody>
      </p:sp>
      <p:grpSp>
        <p:nvGrpSpPr>
          <p:cNvPr id="2" name="グループ化 1">
            <a:extLst>
              <a:ext uri="{FF2B5EF4-FFF2-40B4-BE49-F238E27FC236}">
                <a16:creationId xmlns:a16="http://schemas.microsoft.com/office/drawing/2014/main" id="{43F52A0E-6200-0F87-2CB7-8F8685128F63}"/>
              </a:ext>
            </a:extLst>
          </p:cNvPr>
          <p:cNvGrpSpPr/>
          <p:nvPr/>
        </p:nvGrpSpPr>
        <p:grpSpPr>
          <a:xfrm>
            <a:off x="1454442" y="1977957"/>
            <a:ext cx="7466720" cy="4619906"/>
            <a:chOff x="2812064" y="1724253"/>
            <a:chExt cx="6917941" cy="4280358"/>
          </a:xfrm>
        </p:grpSpPr>
        <p:sp>
          <p:nvSpPr>
            <p:cNvPr id="7" name="楕円 6">
              <a:extLst>
                <a:ext uri="{FF2B5EF4-FFF2-40B4-BE49-F238E27FC236}">
                  <a16:creationId xmlns:a16="http://schemas.microsoft.com/office/drawing/2014/main" id="{63950893-A7C3-D794-6E71-110338D5EE56}"/>
                </a:ext>
              </a:extLst>
            </p:cNvPr>
            <p:cNvSpPr>
              <a:spLocks noChangeAspect="1"/>
            </p:cNvSpPr>
            <p:nvPr/>
          </p:nvSpPr>
          <p:spPr>
            <a:xfrm>
              <a:off x="4007696" y="1943006"/>
              <a:ext cx="1512000" cy="1512000"/>
            </a:xfrm>
            <a:prstGeom prst="ellipse">
              <a:avLst/>
            </a:prstGeom>
            <a:solidFill>
              <a:schemeClr val="accent5">
                <a:lumMod val="20000"/>
                <a:lumOff val="80000"/>
              </a:schemeClr>
            </a:solidFill>
            <a:ln w="3175" cmpd="sng">
              <a:solidFill>
                <a:srgbClr val="FFD869"/>
              </a:solidFill>
              <a:prstDash val="solid"/>
              <a:round/>
              <a:extLst>
                <a:ext uri="{C807C97D-BFC1-408E-A445-0C87EB9F89A2}">
                  <ask:lineSketchStyleProps xmlns:ask="http://schemas.microsoft.com/office/drawing/2018/sketchyshapes" sd="1219033472">
                    <a:custGeom>
                      <a:avLst/>
                      <a:gdLst>
                        <a:gd name="connsiteX0" fmla="*/ 0 w 2783290"/>
                        <a:gd name="connsiteY0" fmla="*/ 1370034 h 2740068"/>
                        <a:gd name="connsiteX1" fmla="*/ 1391645 w 2783290"/>
                        <a:gd name="connsiteY1" fmla="*/ 0 h 2740068"/>
                        <a:gd name="connsiteX2" fmla="*/ 2783290 w 2783290"/>
                        <a:gd name="connsiteY2" fmla="*/ 1370034 h 2740068"/>
                        <a:gd name="connsiteX3" fmla="*/ 1391645 w 2783290"/>
                        <a:gd name="connsiteY3" fmla="*/ 2740068 h 2740068"/>
                        <a:gd name="connsiteX4" fmla="*/ 0 w 2783290"/>
                        <a:gd name="connsiteY4" fmla="*/ 1370034 h 274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90" h="2740068" fill="none" extrusionOk="0">
                          <a:moveTo>
                            <a:pt x="0" y="1370034"/>
                          </a:moveTo>
                          <a:cubicBezTo>
                            <a:pt x="48000" y="619079"/>
                            <a:pt x="641206" y="-37342"/>
                            <a:pt x="1391645" y="0"/>
                          </a:cubicBezTo>
                          <a:cubicBezTo>
                            <a:pt x="2082710" y="-11871"/>
                            <a:pt x="2761851" y="633570"/>
                            <a:pt x="2783290" y="1370034"/>
                          </a:cubicBezTo>
                          <a:cubicBezTo>
                            <a:pt x="2770710" y="2006717"/>
                            <a:pt x="2088920" y="2839167"/>
                            <a:pt x="1391645" y="2740068"/>
                          </a:cubicBezTo>
                          <a:cubicBezTo>
                            <a:pt x="728671" y="2799193"/>
                            <a:pt x="71322" y="2143832"/>
                            <a:pt x="0" y="1370034"/>
                          </a:cubicBezTo>
                          <a:close/>
                        </a:path>
                        <a:path w="2783290" h="2740068" stroke="0" extrusionOk="0">
                          <a:moveTo>
                            <a:pt x="0" y="1370034"/>
                          </a:moveTo>
                          <a:cubicBezTo>
                            <a:pt x="-102336" y="550262"/>
                            <a:pt x="511347" y="41928"/>
                            <a:pt x="1391645" y="0"/>
                          </a:cubicBezTo>
                          <a:cubicBezTo>
                            <a:pt x="2261988" y="21423"/>
                            <a:pt x="2699381" y="616053"/>
                            <a:pt x="2783290" y="1370034"/>
                          </a:cubicBezTo>
                          <a:cubicBezTo>
                            <a:pt x="2723810" y="2184769"/>
                            <a:pt x="2148494" y="2804931"/>
                            <a:pt x="1391645" y="2740068"/>
                          </a:cubicBezTo>
                          <a:cubicBezTo>
                            <a:pt x="539304" y="2694243"/>
                            <a:pt x="92607" y="2170931"/>
                            <a:pt x="0" y="137003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93456">
                <a:defRPr/>
              </a:pPr>
              <a:endParaRPr kumimoji="1" lang="ja-JP" altLang="en-US" sz="2400">
                <a:solidFill>
                  <a:srgbClr val="FFFFFF"/>
                </a:solidFill>
                <a:latin typeface="Meiryo UI"/>
                <a:ea typeface="Meiryo UI"/>
              </a:endParaRPr>
            </a:p>
          </p:txBody>
        </p:sp>
        <p:sp>
          <p:nvSpPr>
            <p:cNvPr id="8" name="楕円 7">
              <a:extLst>
                <a:ext uri="{FF2B5EF4-FFF2-40B4-BE49-F238E27FC236}">
                  <a16:creationId xmlns:a16="http://schemas.microsoft.com/office/drawing/2014/main" id="{8CC30B4A-AA8E-E36A-AD3F-5AEACAC05A3E}"/>
                </a:ext>
              </a:extLst>
            </p:cNvPr>
            <p:cNvSpPr>
              <a:spLocks noChangeAspect="1"/>
            </p:cNvSpPr>
            <p:nvPr/>
          </p:nvSpPr>
          <p:spPr>
            <a:xfrm>
              <a:off x="2862348" y="2946725"/>
              <a:ext cx="1512000" cy="1512000"/>
            </a:xfrm>
            <a:prstGeom prst="ellipse">
              <a:avLst/>
            </a:prstGeom>
            <a:solidFill>
              <a:schemeClr val="accent5">
                <a:lumMod val="20000"/>
                <a:lumOff val="80000"/>
              </a:schemeClr>
            </a:solidFill>
            <a:ln w="3175" cmpd="sng">
              <a:solidFill>
                <a:srgbClr val="FFD869"/>
              </a:solidFill>
              <a:prstDash val="solid"/>
              <a:round/>
              <a:extLst>
                <a:ext uri="{C807C97D-BFC1-408E-A445-0C87EB9F89A2}">
                  <ask:lineSketchStyleProps xmlns:ask="http://schemas.microsoft.com/office/drawing/2018/sketchyshapes" sd="1219033472">
                    <a:custGeom>
                      <a:avLst/>
                      <a:gdLst>
                        <a:gd name="connsiteX0" fmla="*/ 0 w 2783290"/>
                        <a:gd name="connsiteY0" fmla="*/ 1370034 h 2740068"/>
                        <a:gd name="connsiteX1" fmla="*/ 1391645 w 2783290"/>
                        <a:gd name="connsiteY1" fmla="*/ 0 h 2740068"/>
                        <a:gd name="connsiteX2" fmla="*/ 2783290 w 2783290"/>
                        <a:gd name="connsiteY2" fmla="*/ 1370034 h 2740068"/>
                        <a:gd name="connsiteX3" fmla="*/ 1391645 w 2783290"/>
                        <a:gd name="connsiteY3" fmla="*/ 2740068 h 2740068"/>
                        <a:gd name="connsiteX4" fmla="*/ 0 w 2783290"/>
                        <a:gd name="connsiteY4" fmla="*/ 1370034 h 274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90" h="2740068" fill="none" extrusionOk="0">
                          <a:moveTo>
                            <a:pt x="0" y="1370034"/>
                          </a:moveTo>
                          <a:cubicBezTo>
                            <a:pt x="48000" y="619079"/>
                            <a:pt x="641206" y="-37342"/>
                            <a:pt x="1391645" y="0"/>
                          </a:cubicBezTo>
                          <a:cubicBezTo>
                            <a:pt x="2082710" y="-11871"/>
                            <a:pt x="2761851" y="633570"/>
                            <a:pt x="2783290" y="1370034"/>
                          </a:cubicBezTo>
                          <a:cubicBezTo>
                            <a:pt x="2770710" y="2006717"/>
                            <a:pt x="2088920" y="2839167"/>
                            <a:pt x="1391645" y="2740068"/>
                          </a:cubicBezTo>
                          <a:cubicBezTo>
                            <a:pt x="728671" y="2799193"/>
                            <a:pt x="71322" y="2143832"/>
                            <a:pt x="0" y="1370034"/>
                          </a:cubicBezTo>
                          <a:close/>
                        </a:path>
                        <a:path w="2783290" h="2740068" stroke="0" extrusionOk="0">
                          <a:moveTo>
                            <a:pt x="0" y="1370034"/>
                          </a:moveTo>
                          <a:cubicBezTo>
                            <a:pt x="-102336" y="550262"/>
                            <a:pt x="511347" y="41928"/>
                            <a:pt x="1391645" y="0"/>
                          </a:cubicBezTo>
                          <a:cubicBezTo>
                            <a:pt x="2261988" y="21423"/>
                            <a:pt x="2699381" y="616053"/>
                            <a:pt x="2783290" y="1370034"/>
                          </a:cubicBezTo>
                          <a:cubicBezTo>
                            <a:pt x="2723810" y="2184769"/>
                            <a:pt x="2148494" y="2804931"/>
                            <a:pt x="1391645" y="2740068"/>
                          </a:cubicBezTo>
                          <a:cubicBezTo>
                            <a:pt x="539304" y="2694243"/>
                            <a:pt x="92607" y="2170931"/>
                            <a:pt x="0" y="137003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93456">
                <a:defRPr/>
              </a:pPr>
              <a:endParaRPr kumimoji="1" lang="ja-JP" altLang="en-US" sz="2400">
                <a:solidFill>
                  <a:srgbClr val="FFFFFF"/>
                </a:solidFill>
                <a:latin typeface="Meiryo UI"/>
                <a:ea typeface="Meiryo UI"/>
              </a:endParaRPr>
            </a:p>
          </p:txBody>
        </p:sp>
        <p:sp>
          <p:nvSpPr>
            <p:cNvPr id="9" name="楕円 8">
              <a:extLst>
                <a:ext uri="{FF2B5EF4-FFF2-40B4-BE49-F238E27FC236}">
                  <a16:creationId xmlns:a16="http://schemas.microsoft.com/office/drawing/2014/main" id="{99D6DF28-FD52-2A97-563B-83ACAD8C3829}"/>
                </a:ext>
              </a:extLst>
            </p:cNvPr>
            <p:cNvSpPr>
              <a:spLocks noChangeAspect="1"/>
            </p:cNvSpPr>
            <p:nvPr/>
          </p:nvSpPr>
          <p:spPr>
            <a:xfrm>
              <a:off x="5515277" y="1724253"/>
              <a:ext cx="1512000" cy="1512000"/>
            </a:xfrm>
            <a:prstGeom prst="ellipse">
              <a:avLst/>
            </a:prstGeom>
            <a:solidFill>
              <a:schemeClr val="accent5">
                <a:lumMod val="20000"/>
                <a:lumOff val="80000"/>
              </a:schemeClr>
            </a:solidFill>
            <a:ln w="3175" cmpd="sng">
              <a:solidFill>
                <a:srgbClr val="FFD869"/>
              </a:solidFill>
              <a:prstDash val="solid"/>
              <a:round/>
              <a:extLst>
                <a:ext uri="{C807C97D-BFC1-408E-A445-0C87EB9F89A2}">
                  <ask:lineSketchStyleProps xmlns:ask="http://schemas.microsoft.com/office/drawing/2018/sketchyshapes" sd="1219033472">
                    <a:custGeom>
                      <a:avLst/>
                      <a:gdLst>
                        <a:gd name="connsiteX0" fmla="*/ 0 w 2783290"/>
                        <a:gd name="connsiteY0" fmla="*/ 1370034 h 2740068"/>
                        <a:gd name="connsiteX1" fmla="*/ 1391645 w 2783290"/>
                        <a:gd name="connsiteY1" fmla="*/ 0 h 2740068"/>
                        <a:gd name="connsiteX2" fmla="*/ 2783290 w 2783290"/>
                        <a:gd name="connsiteY2" fmla="*/ 1370034 h 2740068"/>
                        <a:gd name="connsiteX3" fmla="*/ 1391645 w 2783290"/>
                        <a:gd name="connsiteY3" fmla="*/ 2740068 h 2740068"/>
                        <a:gd name="connsiteX4" fmla="*/ 0 w 2783290"/>
                        <a:gd name="connsiteY4" fmla="*/ 1370034 h 274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90" h="2740068" fill="none" extrusionOk="0">
                          <a:moveTo>
                            <a:pt x="0" y="1370034"/>
                          </a:moveTo>
                          <a:cubicBezTo>
                            <a:pt x="48000" y="619079"/>
                            <a:pt x="641206" y="-37342"/>
                            <a:pt x="1391645" y="0"/>
                          </a:cubicBezTo>
                          <a:cubicBezTo>
                            <a:pt x="2082710" y="-11871"/>
                            <a:pt x="2761851" y="633570"/>
                            <a:pt x="2783290" y="1370034"/>
                          </a:cubicBezTo>
                          <a:cubicBezTo>
                            <a:pt x="2770710" y="2006717"/>
                            <a:pt x="2088920" y="2839167"/>
                            <a:pt x="1391645" y="2740068"/>
                          </a:cubicBezTo>
                          <a:cubicBezTo>
                            <a:pt x="728671" y="2799193"/>
                            <a:pt x="71322" y="2143832"/>
                            <a:pt x="0" y="1370034"/>
                          </a:cubicBezTo>
                          <a:close/>
                        </a:path>
                        <a:path w="2783290" h="2740068" stroke="0" extrusionOk="0">
                          <a:moveTo>
                            <a:pt x="0" y="1370034"/>
                          </a:moveTo>
                          <a:cubicBezTo>
                            <a:pt x="-102336" y="550262"/>
                            <a:pt x="511347" y="41928"/>
                            <a:pt x="1391645" y="0"/>
                          </a:cubicBezTo>
                          <a:cubicBezTo>
                            <a:pt x="2261988" y="21423"/>
                            <a:pt x="2699381" y="616053"/>
                            <a:pt x="2783290" y="1370034"/>
                          </a:cubicBezTo>
                          <a:cubicBezTo>
                            <a:pt x="2723810" y="2184769"/>
                            <a:pt x="2148494" y="2804931"/>
                            <a:pt x="1391645" y="2740068"/>
                          </a:cubicBezTo>
                          <a:cubicBezTo>
                            <a:pt x="539304" y="2694243"/>
                            <a:pt x="92607" y="2170931"/>
                            <a:pt x="0" y="137003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93456">
                <a:defRPr/>
              </a:pPr>
              <a:endParaRPr kumimoji="1" lang="ja-JP" altLang="en-US" sz="2400">
                <a:solidFill>
                  <a:srgbClr val="FFFFFF"/>
                </a:solidFill>
                <a:latin typeface="Meiryo UI"/>
                <a:ea typeface="Meiryo UI"/>
              </a:endParaRPr>
            </a:p>
          </p:txBody>
        </p:sp>
        <p:sp>
          <p:nvSpPr>
            <p:cNvPr id="10" name="楕円 9">
              <a:extLst>
                <a:ext uri="{FF2B5EF4-FFF2-40B4-BE49-F238E27FC236}">
                  <a16:creationId xmlns:a16="http://schemas.microsoft.com/office/drawing/2014/main" id="{C4B0E6DE-EAEC-C028-D18F-A404F9255E83}"/>
                </a:ext>
              </a:extLst>
            </p:cNvPr>
            <p:cNvSpPr>
              <a:spLocks noChangeAspect="1"/>
            </p:cNvSpPr>
            <p:nvPr/>
          </p:nvSpPr>
          <p:spPr>
            <a:xfrm>
              <a:off x="7035256" y="1921157"/>
              <a:ext cx="1512000" cy="1512000"/>
            </a:xfrm>
            <a:prstGeom prst="ellipse">
              <a:avLst/>
            </a:prstGeom>
            <a:solidFill>
              <a:schemeClr val="accent5">
                <a:lumMod val="20000"/>
                <a:lumOff val="80000"/>
              </a:schemeClr>
            </a:solidFill>
            <a:ln w="3175" cmpd="sng">
              <a:solidFill>
                <a:srgbClr val="FFD869"/>
              </a:solidFill>
              <a:prstDash val="solid"/>
              <a:round/>
              <a:extLst>
                <a:ext uri="{C807C97D-BFC1-408E-A445-0C87EB9F89A2}">
                  <ask:lineSketchStyleProps xmlns:ask="http://schemas.microsoft.com/office/drawing/2018/sketchyshapes" sd="1219033472">
                    <a:custGeom>
                      <a:avLst/>
                      <a:gdLst>
                        <a:gd name="connsiteX0" fmla="*/ 0 w 2783290"/>
                        <a:gd name="connsiteY0" fmla="*/ 1370034 h 2740068"/>
                        <a:gd name="connsiteX1" fmla="*/ 1391645 w 2783290"/>
                        <a:gd name="connsiteY1" fmla="*/ 0 h 2740068"/>
                        <a:gd name="connsiteX2" fmla="*/ 2783290 w 2783290"/>
                        <a:gd name="connsiteY2" fmla="*/ 1370034 h 2740068"/>
                        <a:gd name="connsiteX3" fmla="*/ 1391645 w 2783290"/>
                        <a:gd name="connsiteY3" fmla="*/ 2740068 h 2740068"/>
                        <a:gd name="connsiteX4" fmla="*/ 0 w 2783290"/>
                        <a:gd name="connsiteY4" fmla="*/ 1370034 h 274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90" h="2740068" fill="none" extrusionOk="0">
                          <a:moveTo>
                            <a:pt x="0" y="1370034"/>
                          </a:moveTo>
                          <a:cubicBezTo>
                            <a:pt x="48000" y="619079"/>
                            <a:pt x="641206" y="-37342"/>
                            <a:pt x="1391645" y="0"/>
                          </a:cubicBezTo>
                          <a:cubicBezTo>
                            <a:pt x="2082710" y="-11871"/>
                            <a:pt x="2761851" y="633570"/>
                            <a:pt x="2783290" y="1370034"/>
                          </a:cubicBezTo>
                          <a:cubicBezTo>
                            <a:pt x="2770710" y="2006717"/>
                            <a:pt x="2088920" y="2839167"/>
                            <a:pt x="1391645" y="2740068"/>
                          </a:cubicBezTo>
                          <a:cubicBezTo>
                            <a:pt x="728671" y="2799193"/>
                            <a:pt x="71322" y="2143832"/>
                            <a:pt x="0" y="1370034"/>
                          </a:cubicBezTo>
                          <a:close/>
                        </a:path>
                        <a:path w="2783290" h="2740068" stroke="0" extrusionOk="0">
                          <a:moveTo>
                            <a:pt x="0" y="1370034"/>
                          </a:moveTo>
                          <a:cubicBezTo>
                            <a:pt x="-102336" y="550262"/>
                            <a:pt x="511347" y="41928"/>
                            <a:pt x="1391645" y="0"/>
                          </a:cubicBezTo>
                          <a:cubicBezTo>
                            <a:pt x="2261988" y="21423"/>
                            <a:pt x="2699381" y="616053"/>
                            <a:pt x="2783290" y="1370034"/>
                          </a:cubicBezTo>
                          <a:cubicBezTo>
                            <a:pt x="2723810" y="2184769"/>
                            <a:pt x="2148494" y="2804931"/>
                            <a:pt x="1391645" y="2740068"/>
                          </a:cubicBezTo>
                          <a:cubicBezTo>
                            <a:pt x="539304" y="2694243"/>
                            <a:pt x="92607" y="2170931"/>
                            <a:pt x="0" y="137003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93456">
                <a:defRPr/>
              </a:pPr>
              <a:endParaRPr kumimoji="1" lang="ja-JP" altLang="en-US" sz="2400">
                <a:solidFill>
                  <a:srgbClr val="FFFFFF"/>
                </a:solidFill>
                <a:latin typeface="Meiryo UI"/>
                <a:ea typeface="Meiryo UI"/>
              </a:endParaRPr>
            </a:p>
          </p:txBody>
        </p:sp>
        <p:sp>
          <p:nvSpPr>
            <p:cNvPr id="11" name="楕円 10">
              <a:extLst>
                <a:ext uri="{FF2B5EF4-FFF2-40B4-BE49-F238E27FC236}">
                  <a16:creationId xmlns:a16="http://schemas.microsoft.com/office/drawing/2014/main" id="{85EBD6AC-342D-5A23-5924-AD245A912854}"/>
                </a:ext>
              </a:extLst>
            </p:cNvPr>
            <p:cNvSpPr>
              <a:spLocks noChangeAspect="1"/>
            </p:cNvSpPr>
            <p:nvPr/>
          </p:nvSpPr>
          <p:spPr>
            <a:xfrm>
              <a:off x="8142817" y="2968166"/>
              <a:ext cx="1512000" cy="1512000"/>
            </a:xfrm>
            <a:prstGeom prst="ellipse">
              <a:avLst/>
            </a:prstGeom>
            <a:solidFill>
              <a:schemeClr val="accent5">
                <a:lumMod val="20000"/>
                <a:lumOff val="80000"/>
              </a:schemeClr>
            </a:solidFill>
            <a:ln w="3175" cmpd="sng">
              <a:solidFill>
                <a:srgbClr val="FFD869"/>
              </a:solidFill>
              <a:prstDash val="solid"/>
              <a:round/>
              <a:extLst>
                <a:ext uri="{C807C97D-BFC1-408E-A445-0C87EB9F89A2}">
                  <ask:lineSketchStyleProps xmlns:ask="http://schemas.microsoft.com/office/drawing/2018/sketchyshapes" sd="1219033472">
                    <a:custGeom>
                      <a:avLst/>
                      <a:gdLst>
                        <a:gd name="connsiteX0" fmla="*/ 0 w 2783290"/>
                        <a:gd name="connsiteY0" fmla="*/ 1370034 h 2740068"/>
                        <a:gd name="connsiteX1" fmla="*/ 1391645 w 2783290"/>
                        <a:gd name="connsiteY1" fmla="*/ 0 h 2740068"/>
                        <a:gd name="connsiteX2" fmla="*/ 2783290 w 2783290"/>
                        <a:gd name="connsiteY2" fmla="*/ 1370034 h 2740068"/>
                        <a:gd name="connsiteX3" fmla="*/ 1391645 w 2783290"/>
                        <a:gd name="connsiteY3" fmla="*/ 2740068 h 2740068"/>
                        <a:gd name="connsiteX4" fmla="*/ 0 w 2783290"/>
                        <a:gd name="connsiteY4" fmla="*/ 1370034 h 274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90" h="2740068" fill="none" extrusionOk="0">
                          <a:moveTo>
                            <a:pt x="0" y="1370034"/>
                          </a:moveTo>
                          <a:cubicBezTo>
                            <a:pt x="48000" y="619079"/>
                            <a:pt x="641206" y="-37342"/>
                            <a:pt x="1391645" y="0"/>
                          </a:cubicBezTo>
                          <a:cubicBezTo>
                            <a:pt x="2082710" y="-11871"/>
                            <a:pt x="2761851" y="633570"/>
                            <a:pt x="2783290" y="1370034"/>
                          </a:cubicBezTo>
                          <a:cubicBezTo>
                            <a:pt x="2770710" y="2006717"/>
                            <a:pt x="2088920" y="2839167"/>
                            <a:pt x="1391645" y="2740068"/>
                          </a:cubicBezTo>
                          <a:cubicBezTo>
                            <a:pt x="728671" y="2799193"/>
                            <a:pt x="71322" y="2143832"/>
                            <a:pt x="0" y="1370034"/>
                          </a:cubicBezTo>
                          <a:close/>
                        </a:path>
                        <a:path w="2783290" h="2740068" stroke="0" extrusionOk="0">
                          <a:moveTo>
                            <a:pt x="0" y="1370034"/>
                          </a:moveTo>
                          <a:cubicBezTo>
                            <a:pt x="-102336" y="550262"/>
                            <a:pt x="511347" y="41928"/>
                            <a:pt x="1391645" y="0"/>
                          </a:cubicBezTo>
                          <a:cubicBezTo>
                            <a:pt x="2261988" y="21423"/>
                            <a:pt x="2699381" y="616053"/>
                            <a:pt x="2783290" y="1370034"/>
                          </a:cubicBezTo>
                          <a:cubicBezTo>
                            <a:pt x="2723810" y="2184769"/>
                            <a:pt x="2148494" y="2804931"/>
                            <a:pt x="1391645" y="2740068"/>
                          </a:cubicBezTo>
                          <a:cubicBezTo>
                            <a:pt x="539304" y="2694243"/>
                            <a:pt x="92607" y="2170931"/>
                            <a:pt x="0" y="137003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93456">
                <a:defRPr/>
              </a:pPr>
              <a:endParaRPr kumimoji="1" lang="ja-JP" altLang="en-US" sz="2400">
                <a:solidFill>
                  <a:srgbClr val="FFFFFF"/>
                </a:solidFill>
                <a:latin typeface="Meiryo UI"/>
                <a:ea typeface="Meiryo UI"/>
              </a:endParaRPr>
            </a:p>
          </p:txBody>
        </p:sp>
        <p:sp>
          <p:nvSpPr>
            <p:cNvPr id="12" name="楕円 11">
              <a:extLst>
                <a:ext uri="{FF2B5EF4-FFF2-40B4-BE49-F238E27FC236}">
                  <a16:creationId xmlns:a16="http://schemas.microsoft.com/office/drawing/2014/main" id="{B624B15E-BB2E-5BCC-A79D-915E025936E1}"/>
                </a:ext>
              </a:extLst>
            </p:cNvPr>
            <p:cNvSpPr>
              <a:spLocks noChangeAspect="1"/>
            </p:cNvSpPr>
            <p:nvPr/>
          </p:nvSpPr>
          <p:spPr>
            <a:xfrm>
              <a:off x="8218005" y="4492611"/>
              <a:ext cx="1512000" cy="1512000"/>
            </a:xfrm>
            <a:prstGeom prst="ellipse">
              <a:avLst/>
            </a:prstGeom>
            <a:solidFill>
              <a:schemeClr val="accent5">
                <a:lumMod val="20000"/>
                <a:lumOff val="80000"/>
              </a:schemeClr>
            </a:solidFill>
            <a:ln w="3175" cmpd="sng">
              <a:solidFill>
                <a:srgbClr val="FFD869"/>
              </a:solidFill>
              <a:prstDash val="solid"/>
              <a:round/>
              <a:extLst>
                <a:ext uri="{C807C97D-BFC1-408E-A445-0C87EB9F89A2}">
                  <ask:lineSketchStyleProps xmlns:ask="http://schemas.microsoft.com/office/drawing/2018/sketchyshapes" sd="1219033472">
                    <a:custGeom>
                      <a:avLst/>
                      <a:gdLst>
                        <a:gd name="connsiteX0" fmla="*/ 0 w 2783290"/>
                        <a:gd name="connsiteY0" fmla="*/ 1370034 h 2740068"/>
                        <a:gd name="connsiteX1" fmla="*/ 1391645 w 2783290"/>
                        <a:gd name="connsiteY1" fmla="*/ 0 h 2740068"/>
                        <a:gd name="connsiteX2" fmla="*/ 2783290 w 2783290"/>
                        <a:gd name="connsiteY2" fmla="*/ 1370034 h 2740068"/>
                        <a:gd name="connsiteX3" fmla="*/ 1391645 w 2783290"/>
                        <a:gd name="connsiteY3" fmla="*/ 2740068 h 2740068"/>
                        <a:gd name="connsiteX4" fmla="*/ 0 w 2783290"/>
                        <a:gd name="connsiteY4" fmla="*/ 1370034 h 274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90" h="2740068" fill="none" extrusionOk="0">
                          <a:moveTo>
                            <a:pt x="0" y="1370034"/>
                          </a:moveTo>
                          <a:cubicBezTo>
                            <a:pt x="48000" y="619079"/>
                            <a:pt x="641206" y="-37342"/>
                            <a:pt x="1391645" y="0"/>
                          </a:cubicBezTo>
                          <a:cubicBezTo>
                            <a:pt x="2082710" y="-11871"/>
                            <a:pt x="2761851" y="633570"/>
                            <a:pt x="2783290" y="1370034"/>
                          </a:cubicBezTo>
                          <a:cubicBezTo>
                            <a:pt x="2770710" y="2006717"/>
                            <a:pt x="2088920" y="2839167"/>
                            <a:pt x="1391645" y="2740068"/>
                          </a:cubicBezTo>
                          <a:cubicBezTo>
                            <a:pt x="728671" y="2799193"/>
                            <a:pt x="71322" y="2143832"/>
                            <a:pt x="0" y="1370034"/>
                          </a:cubicBezTo>
                          <a:close/>
                        </a:path>
                        <a:path w="2783290" h="2740068" stroke="0" extrusionOk="0">
                          <a:moveTo>
                            <a:pt x="0" y="1370034"/>
                          </a:moveTo>
                          <a:cubicBezTo>
                            <a:pt x="-102336" y="550262"/>
                            <a:pt x="511347" y="41928"/>
                            <a:pt x="1391645" y="0"/>
                          </a:cubicBezTo>
                          <a:cubicBezTo>
                            <a:pt x="2261988" y="21423"/>
                            <a:pt x="2699381" y="616053"/>
                            <a:pt x="2783290" y="1370034"/>
                          </a:cubicBezTo>
                          <a:cubicBezTo>
                            <a:pt x="2723810" y="2184769"/>
                            <a:pt x="2148494" y="2804931"/>
                            <a:pt x="1391645" y="2740068"/>
                          </a:cubicBezTo>
                          <a:cubicBezTo>
                            <a:pt x="539304" y="2694243"/>
                            <a:pt x="92607" y="2170931"/>
                            <a:pt x="0" y="137003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93456">
                <a:defRPr/>
              </a:pPr>
              <a:endParaRPr kumimoji="1" lang="ja-JP" altLang="en-US" sz="2400">
                <a:solidFill>
                  <a:srgbClr val="FFFFFF"/>
                </a:solidFill>
                <a:latin typeface="Meiryo UI"/>
                <a:ea typeface="Meiryo UI"/>
              </a:endParaRPr>
            </a:p>
          </p:txBody>
        </p:sp>
        <p:sp>
          <p:nvSpPr>
            <p:cNvPr id="13" name="楕円 12">
              <a:extLst>
                <a:ext uri="{FF2B5EF4-FFF2-40B4-BE49-F238E27FC236}">
                  <a16:creationId xmlns:a16="http://schemas.microsoft.com/office/drawing/2014/main" id="{E3F8404C-090A-2150-AA44-CA2968FF3BCC}"/>
                </a:ext>
              </a:extLst>
            </p:cNvPr>
            <p:cNvSpPr>
              <a:spLocks noChangeAspect="1"/>
            </p:cNvSpPr>
            <p:nvPr/>
          </p:nvSpPr>
          <p:spPr>
            <a:xfrm>
              <a:off x="2812064" y="4463739"/>
              <a:ext cx="1512000" cy="1512000"/>
            </a:xfrm>
            <a:prstGeom prst="ellipse">
              <a:avLst/>
            </a:prstGeom>
            <a:solidFill>
              <a:schemeClr val="accent5">
                <a:lumMod val="20000"/>
                <a:lumOff val="80000"/>
              </a:schemeClr>
            </a:solidFill>
            <a:ln w="3175" cmpd="sng">
              <a:solidFill>
                <a:srgbClr val="FFD869"/>
              </a:solidFill>
              <a:prstDash val="solid"/>
              <a:round/>
              <a:extLst>
                <a:ext uri="{C807C97D-BFC1-408E-A445-0C87EB9F89A2}">
                  <ask:lineSketchStyleProps xmlns:ask="http://schemas.microsoft.com/office/drawing/2018/sketchyshapes" sd="1219033472">
                    <a:custGeom>
                      <a:avLst/>
                      <a:gdLst>
                        <a:gd name="connsiteX0" fmla="*/ 0 w 2783290"/>
                        <a:gd name="connsiteY0" fmla="*/ 1370034 h 2740068"/>
                        <a:gd name="connsiteX1" fmla="*/ 1391645 w 2783290"/>
                        <a:gd name="connsiteY1" fmla="*/ 0 h 2740068"/>
                        <a:gd name="connsiteX2" fmla="*/ 2783290 w 2783290"/>
                        <a:gd name="connsiteY2" fmla="*/ 1370034 h 2740068"/>
                        <a:gd name="connsiteX3" fmla="*/ 1391645 w 2783290"/>
                        <a:gd name="connsiteY3" fmla="*/ 2740068 h 2740068"/>
                        <a:gd name="connsiteX4" fmla="*/ 0 w 2783290"/>
                        <a:gd name="connsiteY4" fmla="*/ 1370034 h 274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90" h="2740068" fill="none" extrusionOk="0">
                          <a:moveTo>
                            <a:pt x="0" y="1370034"/>
                          </a:moveTo>
                          <a:cubicBezTo>
                            <a:pt x="48000" y="619079"/>
                            <a:pt x="641206" y="-37342"/>
                            <a:pt x="1391645" y="0"/>
                          </a:cubicBezTo>
                          <a:cubicBezTo>
                            <a:pt x="2082710" y="-11871"/>
                            <a:pt x="2761851" y="633570"/>
                            <a:pt x="2783290" y="1370034"/>
                          </a:cubicBezTo>
                          <a:cubicBezTo>
                            <a:pt x="2770710" y="2006717"/>
                            <a:pt x="2088920" y="2839167"/>
                            <a:pt x="1391645" y="2740068"/>
                          </a:cubicBezTo>
                          <a:cubicBezTo>
                            <a:pt x="728671" y="2799193"/>
                            <a:pt x="71322" y="2143832"/>
                            <a:pt x="0" y="1370034"/>
                          </a:cubicBezTo>
                          <a:close/>
                        </a:path>
                        <a:path w="2783290" h="2740068" stroke="0" extrusionOk="0">
                          <a:moveTo>
                            <a:pt x="0" y="1370034"/>
                          </a:moveTo>
                          <a:cubicBezTo>
                            <a:pt x="-102336" y="550262"/>
                            <a:pt x="511347" y="41928"/>
                            <a:pt x="1391645" y="0"/>
                          </a:cubicBezTo>
                          <a:cubicBezTo>
                            <a:pt x="2261988" y="21423"/>
                            <a:pt x="2699381" y="616053"/>
                            <a:pt x="2783290" y="1370034"/>
                          </a:cubicBezTo>
                          <a:cubicBezTo>
                            <a:pt x="2723810" y="2184769"/>
                            <a:pt x="2148494" y="2804931"/>
                            <a:pt x="1391645" y="2740068"/>
                          </a:cubicBezTo>
                          <a:cubicBezTo>
                            <a:pt x="539304" y="2694243"/>
                            <a:pt x="92607" y="2170931"/>
                            <a:pt x="0" y="137003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93456">
                <a:defRPr/>
              </a:pPr>
              <a:endParaRPr kumimoji="1" lang="ja-JP" altLang="en-US" sz="2400">
                <a:solidFill>
                  <a:srgbClr val="FFFFFF"/>
                </a:solidFill>
                <a:latin typeface="Meiryo UI"/>
                <a:ea typeface="Meiryo UI"/>
              </a:endParaRPr>
            </a:p>
          </p:txBody>
        </p:sp>
      </p:grpSp>
      <p:sp>
        <p:nvSpPr>
          <p:cNvPr id="16" name="テキスト ボックス 15">
            <a:extLst>
              <a:ext uri="{FF2B5EF4-FFF2-40B4-BE49-F238E27FC236}">
                <a16:creationId xmlns:a16="http://schemas.microsoft.com/office/drawing/2014/main" id="{8FA638F0-F49A-AC2A-DCA8-0004CDF569DE}"/>
              </a:ext>
            </a:extLst>
          </p:cNvPr>
          <p:cNvSpPr txBox="1"/>
          <p:nvPr/>
        </p:nvSpPr>
        <p:spPr>
          <a:xfrm>
            <a:off x="7345850" y="3984045"/>
            <a:ext cx="1537246" cy="738664"/>
          </a:xfrm>
          <a:prstGeom prst="rect">
            <a:avLst/>
          </a:prstGeom>
          <a:noFill/>
        </p:spPr>
        <p:txBody>
          <a:bodyPr wrap="square">
            <a:spAutoFit/>
          </a:bodyPr>
          <a:lstStyle/>
          <a:p>
            <a:pPr algn="ctr" defTabSz="493456">
              <a:defRPr/>
            </a:pPr>
            <a:r>
              <a:rPr lang="ja-JP" altLang="en-US" sz="1400" b="1">
                <a:solidFill>
                  <a:srgbClr val="2C2C2C"/>
                </a:solidFill>
                <a:latin typeface="Meiryo UI"/>
                <a:ea typeface="Meiryo UI"/>
              </a:rPr>
              <a:t>一人暮らし？​</a:t>
            </a:r>
          </a:p>
          <a:p>
            <a:pPr algn="ctr" defTabSz="493456">
              <a:defRPr/>
            </a:pPr>
            <a:r>
              <a:rPr lang="ja-JP" altLang="en-US" sz="1400" b="1">
                <a:solidFill>
                  <a:srgbClr val="2C2C2C"/>
                </a:solidFill>
                <a:latin typeface="Meiryo UI"/>
                <a:ea typeface="Meiryo UI"/>
              </a:rPr>
              <a:t>誰かと暮らす？​</a:t>
            </a:r>
          </a:p>
          <a:p>
            <a:pPr algn="ctr" defTabSz="493456">
              <a:defRPr/>
            </a:pPr>
            <a:r>
              <a:rPr lang="ja-JP" altLang="en-US" sz="1400" b="1">
                <a:solidFill>
                  <a:srgbClr val="2C2C2C"/>
                </a:solidFill>
                <a:latin typeface="Meiryo UI"/>
                <a:ea typeface="Meiryo UI"/>
              </a:rPr>
              <a:t>結婚する？​</a:t>
            </a:r>
            <a:endParaRPr lang="en-US" altLang="ja-JP" sz="1400" b="1">
              <a:solidFill>
                <a:srgbClr val="2C2C2C"/>
              </a:solidFill>
              <a:latin typeface="Meiryo UI"/>
              <a:ea typeface="Meiryo UI"/>
            </a:endParaRPr>
          </a:p>
        </p:txBody>
      </p:sp>
      <p:sp>
        <p:nvSpPr>
          <p:cNvPr id="17" name="テキスト ボックス 16">
            <a:extLst>
              <a:ext uri="{FF2B5EF4-FFF2-40B4-BE49-F238E27FC236}">
                <a16:creationId xmlns:a16="http://schemas.microsoft.com/office/drawing/2014/main" id="{B8BE8946-111F-7DE9-F29A-11FC75FA4F50}"/>
              </a:ext>
            </a:extLst>
          </p:cNvPr>
          <p:cNvSpPr txBox="1"/>
          <p:nvPr/>
        </p:nvSpPr>
        <p:spPr>
          <a:xfrm>
            <a:off x="7289220" y="5854889"/>
            <a:ext cx="1982164" cy="307777"/>
          </a:xfrm>
          <a:prstGeom prst="rect">
            <a:avLst/>
          </a:prstGeom>
          <a:noFill/>
        </p:spPr>
        <p:txBody>
          <a:bodyPr wrap="square">
            <a:spAutoFit/>
          </a:bodyPr>
          <a:lstStyle/>
          <a:p>
            <a:pPr defTabSz="493456">
              <a:defRPr/>
            </a:pPr>
            <a:r>
              <a:rPr lang="ja-JP" altLang="en-US" sz="1400" b="1">
                <a:latin typeface="Meiryo UI"/>
                <a:ea typeface="Meiryo UI"/>
              </a:rPr>
              <a:t>どんな働き方をしたい？</a:t>
            </a:r>
            <a:endParaRPr lang="en-US" altLang="ja-JP" sz="1400" b="1">
              <a:latin typeface="Meiryo UI"/>
              <a:ea typeface="Meiryo UI"/>
            </a:endParaRPr>
          </a:p>
        </p:txBody>
      </p:sp>
      <p:sp>
        <p:nvSpPr>
          <p:cNvPr id="18" name="テキスト ボックス 17">
            <a:extLst>
              <a:ext uri="{FF2B5EF4-FFF2-40B4-BE49-F238E27FC236}">
                <a16:creationId xmlns:a16="http://schemas.microsoft.com/office/drawing/2014/main" id="{0C7C1FEC-6504-8C54-6B9A-536929A34975}"/>
              </a:ext>
            </a:extLst>
          </p:cNvPr>
          <p:cNvSpPr txBox="1"/>
          <p:nvPr/>
        </p:nvSpPr>
        <p:spPr>
          <a:xfrm>
            <a:off x="4662988" y="2680499"/>
            <a:ext cx="1265073" cy="307777"/>
          </a:xfrm>
          <a:prstGeom prst="rect">
            <a:avLst/>
          </a:prstGeom>
          <a:noFill/>
        </p:spPr>
        <p:txBody>
          <a:bodyPr wrap="square">
            <a:spAutoFit/>
          </a:bodyPr>
          <a:lstStyle/>
          <a:p>
            <a:pPr defTabSz="493456">
              <a:defRPr/>
            </a:pPr>
            <a:r>
              <a:rPr lang="ja-JP" altLang="en-US" sz="1400" b="1">
                <a:solidFill>
                  <a:srgbClr val="2C2C2C"/>
                </a:solidFill>
                <a:latin typeface="Meiryo UI"/>
                <a:ea typeface="Meiryo UI"/>
              </a:rPr>
              <a:t>どこで暮らす？</a:t>
            </a:r>
            <a:endParaRPr lang="en-US" altLang="ja-JP" sz="1400" b="1">
              <a:solidFill>
                <a:srgbClr val="2C2C2C"/>
              </a:solidFill>
              <a:latin typeface="Meiryo UI"/>
              <a:ea typeface="Meiryo UI"/>
            </a:endParaRPr>
          </a:p>
        </p:txBody>
      </p:sp>
      <p:sp>
        <p:nvSpPr>
          <p:cNvPr id="20" name="テキスト ボックス 19">
            <a:extLst>
              <a:ext uri="{FF2B5EF4-FFF2-40B4-BE49-F238E27FC236}">
                <a16:creationId xmlns:a16="http://schemas.microsoft.com/office/drawing/2014/main" id="{0C326787-ED1F-5D15-0F5C-C0A16B9ABD54}"/>
              </a:ext>
            </a:extLst>
          </p:cNvPr>
          <p:cNvSpPr txBox="1"/>
          <p:nvPr/>
        </p:nvSpPr>
        <p:spPr>
          <a:xfrm>
            <a:off x="1406655" y="3720657"/>
            <a:ext cx="1917632" cy="523220"/>
          </a:xfrm>
          <a:prstGeom prst="rect">
            <a:avLst/>
          </a:prstGeom>
          <a:noFill/>
        </p:spPr>
        <p:txBody>
          <a:bodyPr wrap="square">
            <a:spAutoFit/>
          </a:bodyPr>
          <a:lstStyle/>
          <a:p>
            <a:pPr algn="ctr" defTabSz="493456">
              <a:defRPr/>
            </a:pPr>
            <a:r>
              <a:rPr lang="ja-JP" altLang="en-US" sz="1400" b="1">
                <a:solidFill>
                  <a:srgbClr val="2C2C2C"/>
                </a:solidFill>
                <a:latin typeface="Meiryo UI"/>
                <a:ea typeface="Meiryo UI"/>
              </a:rPr>
              <a:t>何を学ぶ？</a:t>
            </a:r>
            <a:endParaRPr lang="en-US" altLang="ja-JP" sz="1400" b="1">
              <a:solidFill>
                <a:srgbClr val="2C2C2C"/>
              </a:solidFill>
              <a:latin typeface="Meiryo UI"/>
              <a:ea typeface="Meiryo UI"/>
            </a:endParaRPr>
          </a:p>
          <a:p>
            <a:pPr algn="ctr" defTabSz="493456">
              <a:defRPr/>
            </a:pPr>
            <a:r>
              <a:rPr lang="ja-JP" altLang="en-US" sz="1400" b="1">
                <a:solidFill>
                  <a:srgbClr val="2C2C2C"/>
                </a:solidFill>
                <a:latin typeface="Meiryo UI"/>
                <a:ea typeface="Meiryo UI"/>
              </a:rPr>
              <a:t>ずっと続けたいことは？​</a:t>
            </a:r>
            <a:endParaRPr lang="en-US" altLang="ja-JP" sz="1400" b="1">
              <a:solidFill>
                <a:srgbClr val="2C2C2C"/>
              </a:solidFill>
              <a:latin typeface="Meiryo UI"/>
              <a:ea typeface="Meiryo UI"/>
            </a:endParaRPr>
          </a:p>
        </p:txBody>
      </p:sp>
      <p:sp>
        <p:nvSpPr>
          <p:cNvPr id="21" name="テキスト ボックス 20">
            <a:extLst>
              <a:ext uri="{FF2B5EF4-FFF2-40B4-BE49-F238E27FC236}">
                <a16:creationId xmlns:a16="http://schemas.microsoft.com/office/drawing/2014/main" id="{A1F94095-5152-00E5-C4DE-A3EB142B8D2C}"/>
              </a:ext>
            </a:extLst>
          </p:cNvPr>
          <p:cNvSpPr txBox="1"/>
          <p:nvPr/>
        </p:nvSpPr>
        <p:spPr>
          <a:xfrm>
            <a:off x="6273995" y="3354574"/>
            <a:ext cx="1750043" cy="307777"/>
          </a:xfrm>
          <a:prstGeom prst="rect">
            <a:avLst/>
          </a:prstGeom>
          <a:noFill/>
        </p:spPr>
        <p:txBody>
          <a:bodyPr wrap="square">
            <a:spAutoFit/>
          </a:bodyPr>
          <a:lstStyle/>
          <a:p>
            <a:pPr defTabSz="493456">
              <a:defRPr/>
            </a:pPr>
            <a:r>
              <a:rPr lang="ja-JP" altLang="en-US" sz="1400" b="1">
                <a:solidFill>
                  <a:srgbClr val="2C2C2C"/>
                </a:solidFill>
                <a:latin typeface="Meiryo UI"/>
                <a:ea typeface="Meiryo UI"/>
              </a:rPr>
              <a:t>こどもは欲しい？</a:t>
            </a:r>
            <a:endParaRPr lang="en-US" altLang="ja-JP" sz="1400" b="1">
              <a:solidFill>
                <a:srgbClr val="2C2C2C"/>
              </a:solidFill>
              <a:latin typeface="Meiryo UI"/>
              <a:ea typeface="Meiryo UI"/>
            </a:endParaRPr>
          </a:p>
        </p:txBody>
      </p:sp>
      <p:sp>
        <p:nvSpPr>
          <p:cNvPr id="23" name="テキスト ボックス 22">
            <a:extLst>
              <a:ext uri="{FF2B5EF4-FFF2-40B4-BE49-F238E27FC236}">
                <a16:creationId xmlns:a16="http://schemas.microsoft.com/office/drawing/2014/main" id="{E89D1EFA-DA57-B7FA-4AE0-378DCDBD4922}"/>
              </a:ext>
            </a:extLst>
          </p:cNvPr>
          <p:cNvSpPr txBox="1"/>
          <p:nvPr/>
        </p:nvSpPr>
        <p:spPr>
          <a:xfrm>
            <a:off x="1730663" y="5418469"/>
            <a:ext cx="1562253" cy="307777"/>
          </a:xfrm>
          <a:prstGeom prst="rect">
            <a:avLst/>
          </a:prstGeom>
          <a:noFill/>
        </p:spPr>
        <p:txBody>
          <a:bodyPr wrap="square">
            <a:spAutoFit/>
          </a:bodyPr>
          <a:lstStyle/>
          <a:p>
            <a:pPr defTabSz="493456">
              <a:defRPr/>
            </a:pPr>
            <a:r>
              <a:rPr lang="ja-JP" altLang="en-US" sz="1400" b="1">
                <a:solidFill>
                  <a:srgbClr val="2C2C2C"/>
                </a:solidFill>
                <a:latin typeface="Meiryo UI"/>
                <a:ea typeface="Meiryo UI"/>
              </a:rPr>
              <a:t>資金はどうする？</a:t>
            </a:r>
            <a:endParaRPr lang="en-US" altLang="ja-JP" sz="1400" b="1">
              <a:solidFill>
                <a:srgbClr val="2C2C2C"/>
              </a:solidFill>
              <a:latin typeface="Meiryo UI"/>
              <a:ea typeface="Meiryo UI"/>
            </a:endParaRPr>
          </a:p>
        </p:txBody>
      </p:sp>
      <p:sp>
        <p:nvSpPr>
          <p:cNvPr id="24" name="テキスト ボックス 23">
            <a:extLst>
              <a:ext uri="{FF2B5EF4-FFF2-40B4-BE49-F238E27FC236}">
                <a16:creationId xmlns:a16="http://schemas.microsoft.com/office/drawing/2014/main" id="{AD808954-C7C2-4285-4E77-BBF2B1ECED57}"/>
              </a:ext>
            </a:extLst>
          </p:cNvPr>
          <p:cNvSpPr txBox="1"/>
          <p:nvPr/>
        </p:nvSpPr>
        <p:spPr>
          <a:xfrm>
            <a:off x="5748325" y="6001080"/>
            <a:ext cx="1202312" cy="523220"/>
          </a:xfrm>
          <a:prstGeom prst="rect">
            <a:avLst/>
          </a:prstGeom>
          <a:noFill/>
        </p:spPr>
        <p:txBody>
          <a:bodyPr wrap="square">
            <a:spAutoFit/>
          </a:bodyPr>
          <a:lstStyle/>
          <a:p>
            <a:pPr defTabSz="493456">
              <a:defRPr/>
            </a:pPr>
            <a:r>
              <a:rPr lang="ja-JP" altLang="en-US" sz="1400" b="1">
                <a:solidFill>
                  <a:srgbClr val="2C2C2C"/>
                </a:solidFill>
                <a:latin typeface="Meiryo UI"/>
                <a:ea typeface="Meiryo UI"/>
              </a:rPr>
              <a:t>どういう生き方をしよう？</a:t>
            </a:r>
            <a:endParaRPr lang="en-US" altLang="ja-JP" sz="1400" b="1">
              <a:solidFill>
                <a:srgbClr val="2C2C2C"/>
              </a:solidFill>
              <a:latin typeface="Meiryo UI"/>
              <a:ea typeface="Meiryo UI"/>
            </a:endParaRPr>
          </a:p>
        </p:txBody>
      </p:sp>
      <p:grpSp>
        <p:nvGrpSpPr>
          <p:cNvPr id="36" name="グループ化 35">
            <a:extLst>
              <a:ext uri="{FF2B5EF4-FFF2-40B4-BE49-F238E27FC236}">
                <a16:creationId xmlns:a16="http://schemas.microsoft.com/office/drawing/2014/main" id="{0F466F7A-B27A-FCA8-14A8-C3A5160BB5A0}"/>
              </a:ext>
            </a:extLst>
          </p:cNvPr>
          <p:cNvGrpSpPr/>
          <p:nvPr/>
        </p:nvGrpSpPr>
        <p:grpSpPr>
          <a:xfrm rot="21375830">
            <a:off x="3499455" y="5177668"/>
            <a:ext cx="728523" cy="1111553"/>
            <a:chOff x="4974590" y="4384048"/>
            <a:chExt cx="529020" cy="807159"/>
          </a:xfrm>
        </p:grpSpPr>
        <mc:AlternateContent xmlns:mc="http://schemas.openxmlformats.org/markup-compatibility/2006" xmlns:p14="http://schemas.microsoft.com/office/powerpoint/2010/main">
          <mc:Choice Requires="p14">
            <p:contentPart p14:bwMode="auto" r:id="rId4">
              <p14:nvContentPartPr>
                <p14:cNvPr id="37" name="インク 36">
                  <a:extLst>
                    <a:ext uri="{FF2B5EF4-FFF2-40B4-BE49-F238E27FC236}">
                      <a16:creationId xmlns:a16="http://schemas.microsoft.com/office/drawing/2014/main" id="{866CF6CE-9FCE-8220-1565-DEDCA81B50A4}"/>
                    </a:ext>
                  </a:extLst>
                </p14:cNvPr>
                <p14:cNvContentPartPr/>
                <p14:nvPr/>
              </p14:nvContentPartPr>
              <p14:xfrm rot="19324432">
                <a:off x="4974590" y="4486662"/>
                <a:ext cx="208440" cy="150819"/>
              </p14:xfrm>
            </p:contentPart>
          </mc:Choice>
          <mc:Fallback xmlns="">
            <p:pic>
              <p:nvPicPr>
                <p:cNvPr id="37" name="インク 36">
                  <a:extLst>
                    <a:ext uri="{FF2B5EF4-FFF2-40B4-BE49-F238E27FC236}">
                      <a16:creationId xmlns:a16="http://schemas.microsoft.com/office/drawing/2014/main" id="{866CF6CE-9FCE-8220-1565-DEDCA81B50A4}"/>
                    </a:ext>
                  </a:extLst>
                </p:cNvPr>
                <p:cNvPicPr/>
                <p:nvPr/>
              </p:nvPicPr>
              <p:blipFill>
                <a:blip r:embed="rId5"/>
                <a:stretch>
                  <a:fillRect/>
                </a:stretch>
              </p:blipFill>
              <p:spPr>
                <a:xfrm rot="19324432">
                  <a:off x="4961497" y="4473615"/>
                  <a:ext cx="234364" cy="17665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8" name="インク 37">
                  <a:extLst>
                    <a:ext uri="{FF2B5EF4-FFF2-40B4-BE49-F238E27FC236}">
                      <a16:creationId xmlns:a16="http://schemas.microsoft.com/office/drawing/2014/main" id="{AD0DFAA1-A1F1-F01B-86BC-D66C49E8CBA2}"/>
                    </a:ext>
                  </a:extLst>
                </p14:cNvPr>
                <p14:cNvContentPartPr/>
                <p14:nvPr/>
              </p14:nvContentPartPr>
              <p14:xfrm rot="19324432">
                <a:off x="5251970" y="4384048"/>
                <a:ext cx="251640" cy="807159"/>
              </p14:xfrm>
            </p:contentPart>
          </mc:Choice>
          <mc:Fallback xmlns="">
            <p:pic>
              <p:nvPicPr>
                <p:cNvPr id="38" name="インク 37">
                  <a:extLst>
                    <a:ext uri="{FF2B5EF4-FFF2-40B4-BE49-F238E27FC236}">
                      <a16:creationId xmlns:a16="http://schemas.microsoft.com/office/drawing/2014/main" id="{AD0DFAA1-A1F1-F01B-86BC-D66C49E8CBA2}"/>
                    </a:ext>
                  </a:extLst>
                </p:cNvPr>
                <p:cNvPicPr/>
                <p:nvPr/>
              </p:nvPicPr>
              <p:blipFill>
                <a:blip r:embed="rId7"/>
                <a:stretch>
                  <a:fillRect/>
                </a:stretch>
              </p:blipFill>
              <p:spPr>
                <a:xfrm rot="19324432">
                  <a:off x="5238905" y="4370974"/>
                  <a:ext cx="277510" cy="833045"/>
                </a:xfrm>
                <a:prstGeom prst="rect">
                  <a:avLst/>
                </a:prstGeom>
              </p:spPr>
            </p:pic>
          </mc:Fallback>
        </mc:AlternateContent>
      </p:grpSp>
      <p:grpSp>
        <p:nvGrpSpPr>
          <p:cNvPr id="39" name="グループ化 38">
            <a:extLst>
              <a:ext uri="{FF2B5EF4-FFF2-40B4-BE49-F238E27FC236}">
                <a16:creationId xmlns:a16="http://schemas.microsoft.com/office/drawing/2014/main" id="{01455683-F28F-DB5D-06F7-47C47BA6D73C}"/>
              </a:ext>
            </a:extLst>
          </p:cNvPr>
          <p:cNvGrpSpPr/>
          <p:nvPr/>
        </p:nvGrpSpPr>
        <p:grpSpPr>
          <a:xfrm rot="497706" flipH="1">
            <a:off x="6091011" y="5257604"/>
            <a:ext cx="728386" cy="1111344"/>
            <a:chOff x="4974590" y="4384048"/>
            <a:chExt cx="529020" cy="807159"/>
          </a:xfrm>
        </p:grpSpPr>
        <mc:AlternateContent xmlns:mc="http://schemas.openxmlformats.org/markup-compatibility/2006" xmlns:p14="http://schemas.microsoft.com/office/powerpoint/2010/main">
          <mc:Choice Requires="p14">
            <p:contentPart p14:bwMode="auto" r:id="rId8">
              <p14:nvContentPartPr>
                <p14:cNvPr id="40" name="インク 39">
                  <a:extLst>
                    <a:ext uri="{FF2B5EF4-FFF2-40B4-BE49-F238E27FC236}">
                      <a16:creationId xmlns:a16="http://schemas.microsoft.com/office/drawing/2014/main" id="{FCDFBBE4-938D-6803-EB48-35685096B231}"/>
                    </a:ext>
                  </a:extLst>
                </p14:cNvPr>
                <p14:cNvContentPartPr/>
                <p14:nvPr/>
              </p14:nvContentPartPr>
              <p14:xfrm rot="19324432">
                <a:off x="4974590" y="4486662"/>
                <a:ext cx="208440" cy="150819"/>
              </p14:xfrm>
            </p:contentPart>
          </mc:Choice>
          <mc:Fallback xmlns="">
            <p:pic>
              <p:nvPicPr>
                <p:cNvPr id="40" name="インク 39">
                  <a:extLst>
                    <a:ext uri="{FF2B5EF4-FFF2-40B4-BE49-F238E27FC236}">
                      <a16:creationId xmlns:a16="http://schemas.microsoft.com/office/drawing/2014/main" id="{FCDFBBE4-938D-6803-EB48-35685096B231}"/>
                    </a:ext>
                  </a:extLst>
                </p:cNvPr>
                <p:cNvPicPr/>
                <p:nvPr/>
              </p:nvPicPr>
              <p:blipFill>
                <a:blip r:embed="rId9"/>
                <a:stretch>
                  <a:fillRect/>
                </a:stretch>
              </p:blipFill>
              <p:spPr>
                <a:xfrm rot="19324432">
                  <a:off x="4961497" y="4473615"/>
                  <a:ext cx="234364" cy="17665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1" name="インク 40">
                  <a:extLst>
                    <a:ext uri="{FF2B5EF4-FFF2-40B4-BE49-F238E27FC236}">
                      <a16:creationId xmlns:a16="http://schemas.microsoft.com/office/drawing/2014/main" id="{B6FBD738-208A-F0FD-0449-CDB40E121FB1}"/>
                    </a:ext>
                  </a:extLst>
                </p14:cNvPr>
                <p14:cNvContentPartPr/>
                <p14:nvPr/>
              </p14:nvContentPartPr>
              <p14:xfrm rot="19324432">
                <a:off x="5251970" y="4384048"/>
                <a:ext cx="251640" cy="807159"/>
              </p14:xfrm>
            </p:contentPart>
          </mc:Choice>
          <mc:Fallback xmlns="">
            <p:pic>
              <p:nvPicPr>
                <p:cNvPr id="41" name="インク 40">
                  <a:extLst>
                    <a:ext uri="{FF2B5EF4-FFF2-40B4-BE49-F238E27FC236}">
                      <a16:creationId xmlns:a16="http://schemas.microsoft.com/office/drawing/2014/main" id="{B6FBD738-208A-F0FD-0449-CDB40E121FB1}"/>
                    </a:ext>
                  </a:extLst>
                </p:cNvPr>
                <p:cNvPicPr/>
                <p:nvPr/>
              </p:nvPicPr>
              <p:blipFill>
                <a:blip r:embed="rId11"/>
                <a:stretch>
                  <a:fillRect/>
                </a:stretch>
              </p:blipFill>
              <p:spPr>
                <a:xfrm rot="19324432">
                  <a:off x="5238891" y="4370974"/>
                  <a:ext cx="277536" cy="833045"/>
                </a:xfrm>
                <a:prstGeom prst="rect">
                  <a:avLst/>
                </a:prstGeom>
              </p:spPr>
            </p:pic>
          </mc:Fallback>
        </mc:AlternateContent>
      </p:grpSp>
      <p:grpSp>
        <p:nvGrpSpPr>
          <p:cNvPr id="42" name="グループ化 41">
            <a:extLst>
              <a:ext uri="{FF2B5EF4-FFF2-40B4-BE49-F238E27FC236}">
                <a16:creationId xmlns:a16="http://schemas.microsoft.com/office/drawing/2014/main" id="{64D1E0E9-57D4-59F9-7231-5863A0EE6204}"/>
              </a:ext>
            </a:extLst>
          </p:cNvPr>
          <p:cNvGrpSpPr/>
          <p:nvPr/>
        </p:nvGrpSpPr>
        <p:grpSpPr>
          <a:xfrm rot="1894706">
            <a:off x="4293564" y="4389000"/>
            <a:ext cx="657280" cy="1002853"/>
            <a:chOff x="4974590" y="4384048"/>
            <a:chExt cx="529020" cy="807159"/>
          </a:xfrm>
        </p:grpSpPr>
        <mc:AlternateContent xmlns:mc="http://schemas.openxmlformats.org/markup-compatibility/2006" xmlns:p14="http://schemas.microsoft.com/office/powerpoint/2010/main">
          <mc:Choice Requires="p14">
            <p:contentPart p14:bwMode="auto" r:id="rId12">
              <p14:nvContentPartPr>
                <p14:cNvPr id="43" name="インク 42">
                  <a:extLst>
                    <a:ext uri="{FF2B5EF4-FFF2-40B4-BE49-F238E27FC236}">
                      <a16:creationId xmlns:a16="http://schemas.microsoft.com/office/drawing/2014/main" id="{58EC7DE8-CF00-7CEB-768D-210B21783324}"/>
                    </a:ext>
                  </a:extLst>
                </p14:cNvPr>
                <p14:cNvContentPartPr/>
                <p14:nvPr/>
              </p14:nvContentPartPr>
              <p14:xfrm rot="19324432">
                <a:off x="4974590" y="4486662"/>
                <a:ext cx="208440" cy="150819"/>
              </p14:xfrm>
            </p:contentPart>
          </mc:Choice>
          <mc:Fallback xmlns="">
            <p:pic>
              <p:nvPicPr>
                <p:cNvPr id="43" name="インク 42">
                  <a:extLst>
                    <a:ext uri="{FF2B5EF4-FFF2-40B4-BE49-F238E27FC236}">
                      <a16:creationId xmlns:a16="http://schemas.microsoft.com/office/drawing/2014/main" id="{58EC7DE8-CF00-7CEB-768D-210B21783324}"/>
                    </a:ext>
                  </a:extLst>
                </p:cNvPr>
                <p:cNvPicPr/>
                <p:nvPr/>
              </p:nvPicPr>
              <p:blipFill>
                <a:blip r:embed="rId13"/>
                <a:stretch>
                  <a:fillRect/>
                </a:stretch>
              </p:blipFill>
              <p:spPr>
                <a:xfrm rot="19324432">
                  <a:off x="4960095" y="4472188"/>
                  <a:ext cx="237140" cy="17947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4" name="インク 43">
                  <a:extLst>
                    <a:ext uri="{FF2B5EF4-FFF2-40B4-BE49-F238E27FC236}">
                      <a16:creationId xmlns:a16="http://schemas.microsoft.com/office/drawing/2014/main" id="{1A57EA56-35CA-C1F6-FBF0-ABEA4BC0A42A}"/>
                    </a:ext>
                  </a:extLst>
                </p14:cNvPr>
                <p14:cNvContentPartPr/>
                <p14:nvPr/>
              </p14:nvContentPartPr>
              <p14:xfrm rot="19324432">
                <a:off x="5251970" y="4384048"/>
                <a:ext cx="251640" cy="807159"/>
              </p14:xfrm>
            </p:contentPart>
          </mc:Choice>
          <mc:Fallback xmlns="">
            <p:pic>
              <p:nvPicPr>
                <p:cNvPr id="44" name="インク 43">
                  <a:extLst>
                    <a:ext uri="{FF2B5EF4-FFF2-40B4-BE49-F238E27FC236}">
                      <a16:creationId xmlns:a16="http://schemas.microsoft.com/office/drawing/2014/main" id="{1A57EA56-35CA-C1F6-FBF0-ABEA4BC0A42A}"/>
                    </a:ext>
                  </a:extLst>
                </p:cNvPr>
                <p:cNvPicPr/>
                <p:nvPr/>
              </p:nvPicPr>
              <p:blipFill>
                <a:blip r:embed="rId15"/>
                <a:stretch>
                  <a:fillRect/>
                </a:stretch>
              </p:blipFill>
              <p:spPr>
                <a:xfrm rot="19324432">
                  <a:off x="5237475" y="4369562"/>
                  <a:ext cx="280341" cy="835841"/>
                </a:xfrm>
                <a:prstGeom prst="rect">
                  <a:avLst/>
                </a:prstGeom>
              </p:spPr>
            </p:pic>
          </mc:Fallback>
        </mc:AlternateContent>
      </p:grpSp>
      <p:grpSp>
        <p:nvGrpSpPr>
          <p:cNvPr id="45" name="グループ化 44">
            <a:extLst>
              <a:ext uri="{FF2B5EF4-FFF2-40B4-BE49-F238E27FC236}">
                <a16:creationId xmlns:a16="http://schemas.microsoft.com/office/drawing/2014/main" id="{843933BF-0796-86FA-0AD1-0454D18453EB}"/>
              </a:ext>
            </a:extLst>
          </p:cNvPr>
          <p:cNvGrpSpPr/>
          <p:nvPr/>
        </p:nvGrpSpPr>
        <p:grpSpPr>
          <a:xfrm rot="19873921" flipH="1">
            <a:off x="5625157" y="4454559"/>
            <a:ext cx="678716" cy="1035560"/>
            <a:chOff x="4974590" y="4384048"/>
            <a:chExt cx="529020" cy="807159"/>
          </a:xfrm>
        </p:grpSpPr>
        <mc:AlternateContent xmlns:mc="http://schemas.openxmlformats.org/markup-compatibility/2006" xmlns:p14="http://schemas.microsoft.com/office/powerpoint/2010/main">
          <mc:Choice Requires="p14">
            <p:contentPart p14:bwMode="auto" r:id="rId16">
              <p14:nvContentPartPr>
                <p14:cNvPr id="46" name="インク 45">
                  <a:extLst>
                    <a:ext uri="{FF2B5EF4-FFF2-40B4-BE49-F238E27FC236}">
                      <a16:creationId xmlns:a16="http://schemas.microsoft.com/office/drawing/2014/main" id="{F1721FDD-ACCC-CBC0-258B-44279A72B487}"/>
                    </a:ext>
                  </a:extLst>
                </p14:cNvPr>
                <p14:cNvContentPartPr/>
                <p14:nvPr/>
              </p14:nvContentPartPr>
              <p14:xfrm rot="19324432">
                <a:off x="4974590" y="4486662"/>
                <a:ext cx="208440" cy="150819"/>
              </p14:xfrm>
            </p:contentPart>
          </mc:Choice>
          <mc:Fallback xmlns="">
            <p:pic>
              <p:nvPicPr>
                <p:cNvPr id="46" name="インク 45">
                  <a:extLst>
                    <a:ext uri="{FF2B5EF4-FFF2-40B4-BE49-F238E27FC236}">
                      <a16:creationId xmlns:a16="http://schemas.microsoft.com/office/drawing/2014/main" id="{F1721FDD-ACCC-CBC0-258B-44279A72B487}"/>
                    </a:ext>
                  </a:extLst>
                </p:cNvPr>
                <p:cNvPicPr/>
                <p:nvPr/>
              </p:nvPicPr>
              <p:blipFill>
                <a:blip r:embed="rId17"/>
                <a:stretch>
                  <a:fillRect/>
                </a:stretch>
              </p:blipFill>
              <p:spPr>
                <a:xfrm rot="19324432">
                  <a:off x="4960544" y="4472671"/>
                  <a:ext cx="236251" cy="178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7" name="インク 46">
                  <a:extLst>
                    <a:ext uri="{FF2B5EF4-FFF2-40B4-BE49-F238E27FC236}">
                      <a16:creationId xmlns:a16="http://schemas.microsoft.com/office/drawing/2014/main" id="{4725F15A-8B63-5C6A-9C36-90F407C4C949}"/>
                    </a:ext>
                  </a:extLst>
                </p14:cNvPr>
                <p14:cNvContentPartPr/>
                <p14:nvPr/>
              </p14:nvContentPartPr>
              <p14:xfrm rot="19324432">
                <a:off x="5251970" y="4384048"/>
                <a:ext cx="251640" cy="807159"/>
              </p14:xfrm>
            </p:contentPart>
          </mc:Choice>
          <mc:Fallback xmlns="">
            <p:pic>
              <p:nvPicPr>
                <p:cNvPr id="47" name="インク 46">
                  <a:extLst>
                    <a:ext uri="{FF2B5EF4-FFF2-40B4-BE49-F238E27FC236}">
                      <a16:creationId xmlns:a16="http://schemas.microsoft.com/office/drawing/2014/main" id="{4725F15A-8B63-5C6A-9C36-90F407C4C949}"/>
                    </a:ext>
                  </a:extLst>
                </p:cNvPr>
                <p:cNvPicPr/>
                <p:nvPr/>
              </p:nvPicPr>
              <p:blipFill>
                <a:blip r:embed="rId19"/>
                <a:stretch>
                  <a:fillRect/>
                </a:stretch>
              </p:blipFill>
              <p:spPr>
                <a:xfrm rot="19324432">
                  <a:off x="5237943" y="4370015"/>
                  <a:ext cx="279413" cy="834944"/>
                </a:xfrm>
                <a:prstGeom prst="rect">
                  <a:avLst/>
                </a:prstGeom>
              </p:spPr>
            </p:pic>
          </mc:Fallback>
        </mc:AlternateContent>
      </p:grpSp>
      <p:sp>
        <p:nvSpPr>
          <p:cNvPr id="48" name="Freeform 13">
            <a:extLst>
              <a:ext uri="{FF2B5EF4-FFF2-40B4-BE49-F238E27FC236}">
                <a16:creationId xmlns:a16="http://schemas.microsoft.com/office/drawing/2014/main" id="{69E720FE-408E-4684-53B1-4B3F37ECA227}"/>
              </a:ext>
            </a:extLst>
          </p:cNvPr>
          <p:cNvSpPr/>
          <p:nvPr/>
        </p:nvSpPr>
        <p:spPr>
          <a:xfrm>
            <a:off x="4033208" y="4954469"/>
            <a:ext cx="751612" cy="812392"/>
          </a:xfrm>
          <a:custGeom>
            <a:avLst/>
            <a:gdLst/>
            <a:ahLst/>
            <a:cxnLst/>
            <a:rect l="l" t="t" r="r" b="b"/>
            <a:pathLst>
              <a:path w="2224994" h="2393856">
                <a:moveTo>
                  <a:pt x="0" y="0"/>
                </a:moveTo>
                <a:lnTo>
                  <a:pt x="2224995" y="0"/>
                </a:lnTo>
                <a:lnTo>
                  <a:pt x="2224995" y="2393856"/>
                </a:lnTo>
                <a:lnTo>
                  <a:pt x="0" y="2393856"/>
                </a:lnTo>
                <a:lnTo>
                  <a:pt x="0" y="0"/>
                </a:lnTo>
                <a:close/>
              </a:path>
            </a:pathLst>
          </a:custGeom>
          <a:blipFill>
            <a:blip r:embed="rId20"/>
            <a:stretch>
              <a:fillRect/>
            </a:stretch>
          </a:blipFill>
        </p:spPr>
        <p:txBody>
          <a:bodyPr/>
          <a:lstStyle/>
          <a:p>
            <a:pPr defTabSz="493456">
              <a:defRPr/>
            </a:pPr>
            <a:endParaRPr lang="ja-JP" altLang="en-US" sz="2400">
              <a:solidFill>
                <a:srgbClr val="2C2C2C"/>
              </a:solidFill>
              <a:latin typeface="Meiryo UI"/>
              <a:ea typeface="Meiryo UI"/>
            </a:endParaRPr>
          </a:p>
        </p:txBody>
      </p:sp>
      <p:sp>
        <p:nvSpPr>
          <p:cNvPr id="59" name="テキスト ボックス 58">
            <a:extLst>
              <a:ext uri="{FF2B5EF4-FFF2-40B4-BE49-F238E27FC236}">
                <a16:creationId xmlns:a16="http://schemas.microsoft.com/office/drawing/2014/main" id="{5534540E-71BF-F0D3-A2CC-3AB9E9BAF33F}"/>
              </a:ext>
            </a:extLst>
          </p:cNvPr>
          <p:cNvSpPr txBox="1"/>
          <p:nvPr/>
        </p:nvSpPr>
        <p:spPr>
          <a:xfrm>
            <a:off x="7717669" y="3585045"/>
            <a:ext cx="714354" cy="366639"/>
          </a:xfrm>
          <a:prstGeom prst="rect">
            <a:avLst/>
          </a:prstGeom>
          <a:noFill/>
        </p:spPr>
        <p:txBody>
          <a:bodyPr wrap="square">
            <a:spAutoFit/>
          </a:bodyPr>
          <a:lstStyle/>
          <a:p>
            <a:pPr algn="ctr" defTabSz="986912">
              <a:lnSpc>
                <a:spcPct val="110000"/>
              </a:lnSpc>
              <a:spcAft>
                <a:spcPts val="324"/>
              </a:spcAft>
              <a:defRPr/>
            </a:pPr>
            <a:r>
              <a:rPr kumimoji="1" lang="ja-JP" altLang="en-US" b="1" kern="0">
                <a:solidFill>
                  <a:srgbClr val="0033CC"/>
                </a:solidFill>
                <a:latin typeface="Meiryo UI" panose="020B0604030504040204" pitchFamily="50" charset="-128"/>
                <a:ea typeface="Meiryo UI" panose="020B0604030504040204" pitchFamily="50" charset="-128"/>
              </a:rPr>
              <a:t>家庭</a:t>
            </a:r>
            <a:endParaRPr kumimoji="1" lang="en-US" altLang="ja-JP" b="1" kern="0">
              <a:solidFill>
                <a:srgbClr val="0033CC"/>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841756D7-8BC9-F664-76E0-476FAEB95C7F}"/>
              </a:ext>
            </a:extLst>
          </p:cNvPr>
          <p:cNvSpPr txBox="1"/>
          <p:nvPr/>
        </p:nvSpPr>
        <p:spPr>
          <a:xfrm>
            <a:off x="6950637" y="5228624"/>
            <a:ext cx="2329283" cy="669414"/>
          </a:xfrm>
          <a:prstGeom prst="rect">
            <a:avLst/>
          </a:prstGeom>
          <a:noFill/>
        </p:spPr>
        <p:txBody>
          <a:bodyPr wrap="square">
            <a:spAutoFit/>
          </a:bodyPr>
          <a:lstStyle/>
          <a:p>
            <a:pPr algn="ctr" defTabSz="986912">
              <a:lnSpc>
                <a:spcPts val="1511"/>
              </a:lnSpc>
              <a:defRPr/>
            </a:pPr>
            <a:r>
              <a:rPr kumimoji="1" lang="ja-JP" altLang="en-US" b="1" kern="0">
                <a:solidFill>
                  <a:srgbClr val="0033CC"/>
                </a:solidFill>
                <a:latin typeface="Meiryo UI" panose="020B0604030504040204" pitchFamily="50" charset="-128"/>
                <a:ea typeface="Meiryo UI" panose="020B0604030504040204" pitchFamily="50" charset="-128"/>
              </a:rPr>
              <a:t>仕事</a:t>
            </a:r>
            <a:endParaRPr kumimoji="1" lang="en-US" altLang="ja-JP" b="1" kern="0">
              <a:solidFill>
                <a:srgbClr val="0033CC"/>
              </a:solidFill>
              <a:latin typeface="Meiryo UI" panose="020B0604030504040204" pitchFamily="50" charset="-128"/>
              <a:ea typeface="Meiryo UI" panose="020B0604030504040204" pitchFamily="50" charset="-128"/>
            </a:endParaRPr>
          </a:p>
          <a:p>
            <a:pPr algn="ctr" defTabSz="986912">
              <a:lnSpc>
                <a:spcPts val="1511"/>
              </a:lnSpc>
              <a:defRPr/>
            </a:pPr>
            <a:endParaRPr kumimoji="1" lang="en-US" altLang="ja-JP" b="1" kern="0">
              <a:solidFill>
                <a:srgbClr val="0033CC"/>
              </a:solidFill>
              <a:latin typeface="Meiryo UI" panose="020B0604030504040204" pitchFamily="50" charset="-128"/>
              <a:ea typeface="Meiryo UI" panose="020B0604030504040204" pitchFamily="50" charset="-128"/>
            </a:endParaRPr>
          </a:p>
          <a:p>
            <a:pPr algn="ctr" defTabSz="986912">
              <a:lnSpc>
                <a:spcPts val="1511"/>
              </a:lnSpc>
              <a:defRPr/>
            </a:pPr>
            <a:r>
              <a:rPr kumimoji="1" lang="ja-JP" altLang="en-US" b="1" kern="0">
                <a:solidFill>
                  <a:srgbClr val="0033CC"/>
                </a:solidFill>
                <a:latin typeface="Meiryo UI" panose="020B0604030504040204" pitchFamily="50" charset="-128"/>
                <a:ea typeface="Meiryo UI" panose="020B0604030504040204" pitchFamily="50" charset="-128"/>
              </a:rPr>
              <a:t>（就職、転職）</a:t>
            </a:r>
            <a:endParaRPr kumimoji="1" lang="en-US" altLang="ja-JP" b="1" kern="0">
              <a:solidFill>
                <a:srgbClr val="0033CC"/>
              </a:solidFill>
              <a:latin typeface="Meiryo UI" panose="020B0604030504040204" pitchFamily="50" charset="-128"/>
              <a:ea typeface="Meiryo UI" panose="020B0604030504040204" pitchFamily="50" charset="-128"/>
            </a:endParaRPr>
          </a:p>
        </p:txBody>
      </p:sp>
      <p:sp>
        <p:nvSpPr>
          <p:cNvPr id="61" name="テキスト ボックス 60">
            <a:extLst>
              <a:ext uri="{FF2B5EF4-FFF2-40B4-BE49-F238E27FC236}">
                <a16:creationId xmlns:a16="http://schemas.microsoft.com/office/drawing/2014/main" id="{05DA2582-65EF-EE96-FFB2-A1FF155F63A8}"/>
              </a:ext>
            </a:extLst>
          </p:cNvPr>
          <p:cNvSpPr txBox="1"/>
          <p:nvPr/>
        </p:nvSpPr>
        <p:spPr>
          <a:xfrm>
            <a:off x="6424240" y="2268121"/>
            <a:ext cx="915922" cy="366639"/>
          </a:xfrm>
          <a:prstGeom prst="rect">
            <a:avLst/>
          </a:prstGeom>
          <a:noFill/>
        </p:spPr>
        <p:txBody>
          <a:bodyPr wrap="square">
            <a:spAutoFit/>
          </a:bodyPr>
          <a:lstStyle/>
          <a:p>
            <a:pPr defTabSz="986912">
              <a:lnSpc>
                <a:spcPct val="110000"/>
              </a:lnSpc>
              <a:spcAft>
                <a:spcPts val="324"/>
              </a:spcAft>
              <a:defRPr/>
            </a:pPr>
            <a:r>
              <a:rPr kumimoji="1" lang="ja-JP" altLang="en-US" b="1" kern="0">
                <a:solidFill>
                  <a:srgbClr val="0033CC"/>
                </a:solidFill>
                <a:latin typeface="Meiryo UI" panose="020B0604030504040204" pitchFamily="50" charset="-128"/>
                <a:ea typeface="Meiryo UI" panose="020B0604030504040204" pitchFamily="50" charset="-128"/>
              </a:rPr>
              <a:t>子育て</a:t>
            </a:r>
            <a:endParaRPr kumimoji="1" lang="en-US" altLang="ja-JP" b="1" kern="0">
              <a:solidFill>
                <a:srgbClr val="0033CC"/>
              </a:solidFill>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9722AF45-7B35-E916-0DFD-C289554EC4C0}"/>
              </a:ext>
            </a:extLst>
          </p:cNvPr>
          <p:cNvSpPr txBox="1"/>
          <p:nvPr/>
        </p:nvSpPr>
        <p:spPr>
          <a:xfrm>
            <a:off x="6095281" y="2969046"/>
            <a:ext cx="858708" cy="366639"/>
          </a:xfrm>
          <a:prstGeom prst="rect">
            <a:avLst/>
          </a:prstGeom>
          <a:noFill/>
        </p:spPr>
        <p:txBody>
          <a:bodyPr wrap="square">
            <a:spAutoFit/>
          </a:bodyPr>
          <a:lstStyle/>
          <a:p>
            <a:pPr algn="ctr" defTabSz="986912">
              <a:lnSpc>
                <a:spcPct val="110000"/>
              </a:lnSpc>
              <a:spcAft>
                <a:spcPts val="324"/>
              </a:spcAft>
              <a:defRPr/>
            </a:pPr>
            <a:r>
              <a:rPr kumimoji="1" lang="ja-JP" altLang="en-US" b="1" kern="0">
                <a:solidFill>
                  <a:srgbClr val="0033CC"/>
                </a:solidFill>
                <a:latin typeface="Meiryo UI" panose="020B0604030504040204" pitchFamily="50" charset="-128"/>
                <a:ea typeface="Meiryo UI" panose="020B0604030504040204" pitchFamily="50" charset="-128"/>
              </a:rPr>
              <a:t>出産</a:t>
            </a:r>
            <a:endParaRPr kumimoji="1" lang="en-US" altLang="ja-JP" b="1" kern="0">
              <a:solidFill>
                <a:srgbClr val="0033CC"/>
              </a:solidFill>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632BED08-4B81-7850-0755-19DE9B6F5900}"/>
              </a:ext>
            </a:extLst>
          </p:cNvPr>
          <p:cNvSpPr txBox="1"/>
          <p:nvPr/>
        </p:nvSpPr>
        <p:spPr>
          <a:xfrm>
            <a:off x="4853658" y="2162677"/>
            <a:ext cx="891524" cy="366639"/>
          </a:xfrm>
          <a:prstGeom prst="rect">
            <a:avLst/>
          </a:prstGeom>
          <a:noFill/>
        </p:spPr>
        <p:txBody>
          <a:bodyPr wrap="square">
            <a:spAutoFit/>
          </a:bodyPr>
          <a:lstStyle/>
          <a:p>
            <a:pPr defTabSz="986912">
              <a:lnSpc>
                <a:spcPct val="110000"/>
              </a:lnSpc>
              <a:spcAft>
                <a:spcPts val="324"/>
              </a:spcAft>
              <a:defRPr/>
            </a:pPr>
            <a:r>
              <a:rPr kumimoji="1" lang="ja-JP" altLang="en-US" b="1" kern="0">
                <a:solidFill>
                  <a:srgbClr val="0033CC"/>
                </a:solidFill>
                <a:latin typeface="Meiryo UI" panose="020B0604030504040204" pitchFamily="50" charset="-128"/>
                <a:ea typeface="Meiryo UI" panose="020B0604030504040204" pitchFamily="50" charset="-128"/>
              </a:rPr>
              <a:t>居住</a:t>
            </a:r>
            <a:endParaRPr kumimoji="1" lang="en-US" altLang="ja-JP" b="1" kern="0">
              <a:solidFill>
                <a:srgbClr val="0033CC"/>
              </a:solidFill>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918698AC-8054-1F67-092E-BBC03A4C7AE7}"/>
              </a:ext>
            </a:extLst>
          </p:cNvPr>
          <p:cNvSpPr txBox="1"/>
          <p:nvPr/>
        </p:nvSpPr>
        <p:spPr>
          <a:xfrm>
            <a:off x="2816423" y="2902657"/>
            <a:ext cx="1589159" cy="305725"/>
          </a:xfrm>
          <a:prstGeom prst="rect">
            <a:avLst/>
          </a:prstGeom>
          <a:noFill/>
        </p:spPr>
        <p:txBody>
          <a:bodyPr wrap="square">
            <a:spAutoFit/>
          </a:bodyPr>
          <a:lstStyle/>
          <a:p>
            <a:pPr algn="ctr" defTabSz="986912">
              <a:lnSpc>
                <a:spcPct val="110000"/>
              </a:lnSpc>
              <a:spcAft>
                <a:spcPts val="324"/>
              </a:spcAft>
              <a:defRPr/>
            </a:pPr>
            <a:r>
              <a:rPr kumimoji="1" lang="ja-JP" altLang="en-US" sz="1400" b="1" kern="0">
                <a:latin typeface="Meiryo UI" panose="020B0604030504040204" pitchFamily="50" charset="-128"/>
                <a:ea typeface="Meiryo UI" panose="020B0604030504040204" pitchFamily="50" charset="-128"/>
              </a:rPr>
              <a:t>仕事との両立</a:t>
            </a:r>
            <a:endParaRPr kumimoji="1" lang="en-US" altLang="ja-JP" sz="1400" b="1" kern="0">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160C7C0F-7B2E-DC9D-818E-80BF694F84DC}"/>
              </a:ext>
            </a:extLst>
          </p:cNvPr>
          <p:cNvSpPr txBox="1"/>
          <p:nvPr/>
        </p:nvSpPr>
        <p:spPr>
          <a:xfrm>
            <a:off x="1672324" y="4184642"/>
            <a:ext cx="1287060" cy="709810"/>
          </a:xfrm>
          <a:prstGeom prst="rect">
            <a:avLst/>
          </a:prstGeom>
          <a:noFill/>
        </p:spPr>
        <p:txBody>
          <a:bodyPr wrap="square">
            <a:spAutoFit/>
          </a:bodyPr>
          <a:lstStyle/>
          <a:p>
            <a:pPr algn="ctr" defTabSz="986912">
              <a:lnSpc>
                <a:spcPct val="110000"/>
              </a:lnSpc>
              <a:spcAft>
                <a:spcPts val="324"/>
              </a:spcAft>
              <a:defRPr/>
            </a:pPr>
            <a:r>
              <a:rPr kumimoji="1" lang="ja-JP" altLang="en-US" b="1" kern="0">
                <a:solidFill>
                  <a:srgbClr val="0033CC"/>
                </a:solidFill>
                <a:latin typeface="Meiryo UI" panose="020B0604030504040204" pitchFamily="50" charset="-128"/>
                <a:ea typeface="Meiryo UI" panose="020B0604030504040204" pitchFamily="50" charset="-128"/>
              </a:rPr>
              <a:t>趣味</a:t>
            </a:r>
            <a:endParaRPr kumimoji="1" lang="en-US" altLang="ja-JP" b="1" kern="0">
              <a:solidFill>
                <a:srgbClr val="0033CC"/>
              </a:solidFill>
              <a:latin typeface="Meiryo UI" panose="020B0604030504040204" pitchFamily="50" charset="-128"/>
              <a:ea typeface="Meiryo UI" panose="020B0604030504040204" pitchFamily="50" charset="-128"/>
            </a:endParaRPr>
          </a:p>
          <a:p>
            <a:pPr algn="ctr" defTabSz="986912">
              <a:lnSpc>
                <a:spcPct val="110000"/>
              </a:lnSpc>
              <a:spcAft>
                <a:spcPts val="324"/>
              </a:spcAft>
              <a:defRPr/>
            </a:pPr>
            <a:r>
              <a:rPr kumimoji="1" lang="ja-JP" altLang="en-US" b="1" kern="0">
                <a:solidFill>
                  <a:srgbClr val="0033CC"/>
                </a:solidFill>
                <a:latin typeface="Meiryo UI" panose="020B0604030504040204" pitchFamily="50" charset="-128"/>
                <a:ea typeface="Meiryo UI" panose="020B0604030504040204" pitchFamily="50" charset="-128"/>
              </a:rPr>
              <a:t>社会貢献</a:t>
            </a:r>
            <a:endParaRPr kumimoji="1" lang="en-US" altLang="ja-JP" b="1" kern="0">
              <a:solidFill>
                <a:srgbClr val="0033CC"/>
              </a:solidFill>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8E580A19-A91C-37B9-4757-5739480DD004}"/>
              </a:ext>
            </a:extLst>
          </p:cNvPr>
          <p:cNvSpPr txBox="1"/>
          <p:nvPr/>
        </p:nvSpPr>
        <p:spPr>
          <a:xfrm>
            <a:off x="1671576" y="5862508"/>
            <a:ext cx="891524" cy="366639"/>
          </a:xfrm>
          <a:prstGeom prst="rect">
            <a:avLst/>
          </a:prstGeom>
          <a:noFill/>
          <a:ln>
            <a:noFill/>
          </a:ln>
        </p:spPr>
        <p:txBody>
          <a:bodyPr wrap="square">
            <a:spAutoFit/>
          </a:bodyPr>
          <a:lstStyle/>
          <a:p>
            <a:pPr algn="ctr" defTabSz="986912">
              <a:lnSpc>
                <a:spcPct val="110000"/>
              </a:lnSpc>
              <a:spcAft>
                <a:spcPts val="324"/>
              </a:spcAft>
              <a:defRPr/>
            </a:pPr>
            <a:r>
              <a:rPr kumimoji="1" lang="ja-JP" altLang="en-US" b="1" kern="0">
                <a:solidFill>
                  <a:srgbClr val="0033CC"/>
                </a:solidFill>
                <a:latin typeface="Meiryo UI" panose="020B0604030504040204" pitchFamily="50" charset="-128"/>
                <a:ea typeface="Meiryo UI" panose="020B0604030504040204" pitchFamily="50" charset="-128"/>
              </a:rPr>
              <a:t>老後</a:t>
            </a:r>
            <a:endParaRPr kumimoji="1" lang="en-US" altLang="ja-JP" b="1" kern="0">
              <a:solidFill>
                <a:srgbClr val="0033CC"/>
              </a:solidFill>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409DDE88-B739-A348-7921-3D4FC1F9AD06}"/>
              </a:ext>
            </a:extLst>
          </p:cNvPr>
          <p:cNvSpPr txBox="1"/>
          <p:nvPr/>
        </p:nvSpPr>
        <p:spPr>
          <a:xfrm>
            <a:off x="1682701" y="5102725"/>
            <a:ext cx="1590960" cy="366639"/>
          </a:xfrm>
          <a:prstGeom prst="rect">
            <a:avLst/>
          </a:prstGeom>
          <a:noFill/>
        </p:spPr>
        <p:txBody>
          <a:bodyPr wrap="square">
            <a:spAutoFit/>
          </a:bodyPr>
          <a:lstStyle/>
          <a:p>
            <a:pPr defTabSz="986912">
              <a:lnSpc>
                <a:spcPct val="110000"/>
              </a:lnSpc>
              <a:spcAft>
                <a:spcPts val="324"/>
              </a:spcAft>
              <a:defRPr/>
            </a:pPr>
            <a:r>
              <a:rPr kumimoji="1" lang="ja-JP" altLang="en-US" b="1" kern="0">
                <a:solidFill>
                  <a:srgbClr val="0033CC"/>
                </a:solidFill>
                <a:latin typeface="Meiryo UI" panose="020B0604030504040204" pitchFamily="50" charset="-128"/>
                <a:ea typeface="Meiryo UI" panose="020B0604030504040204" pitchFamily="50" charset="-128"/>
              </a:rPr>
              <a:t>ライフワーク</a:t>
            </a:r>
            <a:endParaRPr kumimoji="1" lang="en-US" altLang="ja-JP" b="1" kern="0">
              <a:solidFill>
                <a:srgbClr val="0033CC"/>
              </a:solidFill>
              <a:latin typeface="Meiryo UI" panose="020B0604030504040204" pitchFamily="50" charset="-128"/>
              <a:ea typeface="Meiryo UI" panose="020B0604030504040204" pitchFamily="50" charset="-128"/>
            </a:endParaRPr>
          </a:p>
        </p:txBody>
      </p:sp>
      <p:sp>
        <p:nvSpPr>
          <p:cNvPr id="68" name="テキスト ボックス 67">
            <a:extLst>
              <a:ext uri="{FF2B5EF4-FFF2-40B4-BE49-F238E27FC236}">
                <a16:creationId xmlns:a16="http://schemas.microsoft.com/office/drawing/2014/main" id="{1DD58257-70B3-009C-2AD0-F1310825F9A6}"/>
              </a:ext>
            </a:extLst>
          </p:cNvPr>
          <p:cNvSpPr txBox="1"/>
          <p:nvPr/>
        </p:nvSpPr>
        <p:spPr>
          <a:xfrm>
            <a:off x="3102557" y="2409222"/>
            <a:ext cx="891524" cy="366639"/>
          </a:xfrm>
          <a:prstGeom prst="rect">
            <a:avLst/>
          </a:prstGeom>
          <a:noFill/>
        </p:spPr>
        <p:txBody>
          <a:bodyPr wrap="square">
            <a:spAutoFit/>
          </a:bodyPr>
          <a:lstStyle/>
          <a:p>
            <a:pPr algn="ctr" defTabSz="986912">
              <a:lnSpc>
                <a:spcPct val="110000"/>
              </a:lnSpc>
              <a:spcAft>
                <a:spcPts val="324"/>
              </a:spcAft>
              <a:defRPr/>
            </a:pPr>
            <a:r>
              <a:rPr kumimoji="1" lang="ja-JP" altLang="en-US" b="1" kern="0">
                <a:solidFill>
                  <a:srgbClr val="0033CC"/>
                </a:solidFill>
                <a:latin typeface="Meiryo UI" panose="020B0604030504040204" pitchFamily="50" charset="-128"/>
                <a:ea typeface="Meiryo UI" panose="020B0604030504040204" pitchFamily="50" charset="-128"/>
              </a:rPr>
              <a:t>介護</a:t>
            </a:r>
            <a:endParaRPr kumimoji="1" lang="en-US" altLang="ja-JP" b="1" kern="0">
              <a:solidFill>
                <a:srgbClr val="0033CC"/>
              </a:solidFill>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26C862CF-D07A-399F-5B62-F3D04D05D569}"/>
              </a:ext>
            </a:extLst>
          </p:cNvPr>
          <p:cNvSpPr txBox="1"/>
          <p:nvPr/>
        </p:nvSpPr>
        <p:spPr>
          <a:xfrm>
            <a:off x="6884535" y="2975949"/>
            <a:ext cx="735646" cy="366639"/>
          </a:xfrm>
          <a:prstGeom prst="rect">
            <a:avLst/>
          </a:prstGeom>
          <a:noFill/>
        </p:spPr>
        <p:txBody>
          <a:bodyPr wrap="square">
            <a:spAutoFit/>
          </a:bodyPr>
          <a:lstStyle/>
          <a:p>
            <a:pPr algn="ctr" defTabSz="986912">
              <a:lnSpc>
                <a:spcPct val="110000"/>
              </a:lnSpc>
              <a:spcAft>
                <a:spcPts val="324"/>
              </a:spcAft>
              <a:defRPr/>
            </a:pPr>
            <a:r>
              <a:rPr kumimoji="1" lang="ja-JP" altLang="en-US" b="1" kern="0">
                <a:solidFill>
                  <a:srgbClr val="0033CC"/>
                </a:solidFill>
                <a:latin typeface="Meiryo UI" panose="020B0604030504040204" pitchFamily="50" charset="-128"/>
                <a:ea typeface="Meiryo UI" panose="020B0604030504040204" pitchFamily="50" charset="-128"/>
              </a:rPr>
              <a:t>妊娠</a:t>
            </a:r>
            <a:endParaRPr kumimoji="1" lang="en-US" altLang="ja-JP" b="1" kern="0">
              <a:solidFill>
                <a:srgbClr val="0033CC"/>
              </a:solidFill>
              <a:latin typeface="Meiryo UI" panose="020B0604030504040204" pitchFamily="50" charset="-128"/>
              <a:ea typeface="Meiryo UI" panose="020B0604030504040204" pitchFamily="50" charset="-128"/>
            </a:endParaRPr>
          </a:p>
        </p:txBody>
      </p:sp>
      <p:sp>
        <p:nvSpPr>
          <p:cNvPr id="70" name="テキスト ボックス 69">
            <a:extLst>
              <a:ext uri="{FF2B5EF4-FFF2-40B4-BE49-F238E27FC236}">
                <a16:creationId xmlns:a16="http://schemas.microsoft.com/office/drawing/2014/main" id="{F9F11F16-0311-2A0F-E465-4F2B9512486D}"/>
              </a:ext>
            </a:extLst>
          </p:cNvPr>
          <p:cNvSpPr txBox="1"/>
          <p:nvPr/>
        </p:nvSpPr>
        <p:spPr>
          <a:xfrm>
            <a:off x="1688977" y="3438350"/>
            <a:ext cx="1534160" cy="366639"/>
          </a:xfrm>
          <a:prstGeom prst="rect">
            <a:avLst/>
          </a:prstGeom>
          <a:noFill/>
        </p:spPr>
        <p:txBody>
          <a:bodyPr wrap="square">
            <a:spAutoFit/>
          </a:bodyPr>
          <a:lstStyle/>
          <a:p>
            <a:pPr defTabSz="986912">
              <a:lnSpc>
                <a:spcPct val="110000"/>
              </a:lnSpc>
              <a:spcAft>
                <a:spcPts val="324"/>
              </a:spcAft>
              <a:defRPr/>
            </a:pPr>
            <a:r>
              <a:rPr kumimoji="1" lang="ja-JP" altLang="en-US" b="1" kern="0">
                <a:solidFill>
                  <a:srgbClr val="0033CC"/>
                </a:solidFill>
                <a:latin typeface="Meiryo UI" panose="020B0604030504040204" pitchFamily="50" charset="-128"/>
                <a:ea typeface="Meiryo UI" panose="020B0604030504040204" pitchFamily="50" charset="-128"/>
              </a:rPr>
              <a:t>進学・学び</a:t>
            </a:r>
            <a:endParaRPr kumimoji="1" lang="en-US" altLang="ja-JP" b="1" kern="0">
              <a:solidFill>
                <a:srgbClr val="0033CC"/>
              </a:solidFill>
              <a:latin typeface="Meiryo UI" panose="020B0604030504040204" pitchFamily="50" charset="-128"/>
              <a:ea typeface="Meiryo UI" panose="020B0604030504040204" pitchFamily="50" charset="-128"/>
            </a:endParaRPr>
          </a:p>
        </p:txBody>
      </p:sp>
      <p:sp>
        <p:nvSpPr>
          <p:cNvPr id="75" name="テキスト ボックス 74">
            <a:extLst>
              <a:ext uri="{FF2B5EF4-FFF2-40B4-BE49-F238E27FC236}">
                <a16:creationId xmlns:a16="http://schemas.microsoft.com/office/drawing/2014/main" id="{CDC9735F-5D0C-8DDE-25E2-7247039FE310}"/>
              </a:ext>
            </a:extLst>
          </p:cNvPr>
          <p:cNvSpPr txBox="1"/>
          <p:nvPr/>
        </p:nvSpPr>
        <p:spPr>
          <a:xfrm>
            <a:off x="6303339" y="2580793"/>
            <a:ext cx="1760400" cy="305725"/>
          </a:xfrm>
          <a:prstGeom prst="rect">
            <a:avLst/>
          </a:prstGeom>
          <a:noFill/>
        </p:spPr>
        <p:txBody>
          <a:bodyPr wrap="square">
            <a:spAutoFit/>
          </a:bodyPr>
          <a:lstStyle/>
          <a:p>
            <a:pPr defTabSz="986912">
              <a:lnSpc>
                <a:spcPct val="110000"/>
              </a:lnSpc>
              <a:spcAft>
                <a:spcPts val="324"/>
              </a:spcAft>
              <a:defRPr/>
            </a:pPr>
            <a:r>
              <a:rPr kumimoji="1" lang="ja-JP" altLang="en-US" sz="1400" b="1" kern="0">
                <a:latin typeface="Meiryo UI" panose="020B0604030504040204" pitchFamily="50" charset="-128"/>
                <a:ea typeface="Meiryo UI" panose="020B0604030504040204" pitchFamily="50" charset="-128"/>
              </a:rPr>
              <a:t>仕事との両立</a:t>
            </a:r>
            <a:endParaRPr kumimoji="1" lang="en-US" altLang="ja-JP" sz="1400" b="1" kern="0">
              <a:latin typeface="Meiryo UI" panose="020B0604030504040204" pitchFamily="50" charset="-128"/>
              <a:ea typeface="Meiryo UI" panose="020B0604030504040204" pitchFamily="50" charset="-128"/>
            </a:endParaRPr>
          </a:p>
        </p:txBody>
      </p:sp>
      <p:pic>
        <p:nvPicPr>
          <p:cNvPr id="76" name="Picture 2" descr="分かれ道に立つ人のイラスト（女性）">
            <a:extLst>
              <a:ext uri="{FF2B5EF4-FFF2-40B4-BE49-F238E27FC236}">
                <a16:creationId xmlns:a16="http://schemas.microsoft.com/office/drawing/2014/main" id="{58554A1E-F3F5-CCB6-5D37-92F3A08112E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4389199" y="5235992"/>
            <a:ext cx="1668818" cy="195183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D163E13-D96C-42A7-BE54-AAB2FFB62D9A}"/>
              </a:ext>
            </a:extLst>
          </p:cNvPr>
          <p:cNvSpPr txBox="1"/>
          <p:nvPr/>
        </p:nvSpPr>
        <p:spPr>
          <a:xfrm>
            <a:off x="2671559" y="6141373"/>
            <a:ext cx="1867851" cy="307777"/>
          </a:xfrm>
          <a:prstGeom prst="rect">
            <a:avLst/>
          </a:prstGeom>
          <a:noFill/>
        </p:spPr>
        <p:txBody>
          <a:bodyPr wrap="square">
            <a:spAutoFit/>
          </a:bodyPr>
          <a:lstStyle/>
          <a:p>
            <a:pPr defTabSz="493456">
              <a:defRPr/>
            </a:pPr>
            <a:r>
              <a:rPr lang="ja-JP" altLang="en-US" sz="1400" b="1">
                <a:solidFill>
                  <a:srgbClr val="2C2C2C"/>
                </a:solidFill>
                <a:latin typeface="Meiryo UI"/>
                <a:ea typeface="Meiryo UI"/>
              </a:rPr>
              <a:t>使える制度はあるか？</a:t>
            </a:r>
            <a:endParaRPr lang="en-US" altLang="ja-JP" sz="1400" b="1">
              <a:solidFill>
                <a:srgbClr val="2C2C2C"/>
              </a:solidFill>
              <a:latin typeface="Meiryo UI"/>
              <a:ea typeface="Meiryo UI"/>
            </a:endParaRPr>
          </a:p>
        </p:txBody>
      </p:sp>
      <p:sp>
        <p:nvSpPr>
          <p:cNvPr id="6" name="テキスト ボックス 5">
            <a:extLst>
              <a:ext uri="{FF2B5EF4-FFF2-40B4-BE49-F238E27FC236}">
                <a16:creationId xmlns:a16="http://schemas.microsoft.com/office/drawing/2014/main" id="{7169D74E-AC2A-708C-3ED3-E5918C63915D}"/>
              </a:ext>
            </a:extLst>
          </p:cNvPr>
          <p:cNvSpPr txBox="1"/>
          <p:nvPr/>
        </p:nvSpPr>
        <p:spPr>
          <a:xfrm>
            <a:off x="7252358" y="6935689"/>
            <a:ext cx="3012725" cy="184666"/>
          </a:xfrm>
          <a:prstGeom prst="rect">
            <a:avLst/>
          </a:prstGeom>
          <a:noFill/>
        </p:spPr>
        <p:txBody>
          <a:bodyPr wrap="square" rtlCol="0">
            <a:spAutoFit/>
          </a:bodyPr>
          <a:lstStyle/>
          <a:p>
            <a:pPr algn="r"/>
            <a:r>
              <a:rPr kumimoji="1" lang="ja-JP" altLang="en-US" sz="600"/>
              <a:t>イラスト出典：いらすとや</a:t>
            </a:r>
          </a:p>
        </p:txBody>
      </p:sp>
      <p:sp>
        <p:nvSpPr>
          <p:cNvPr id="15" name="テキスト ボックス 14">
            <a:extLst>
              <a:ext uri="{FF2B5EF4-FFF2-40B4-BE49-F238E27FC236}">
                <a16:creationId xmlns:a16="http://schemas.microsoft.com/office/drawing/2014/main" id="{1672A00B-7200-AD1A-28FC-A906B0355414}"/>
              </a:ext>
            </a:extLst>
          </p:cNvPr>
          <p:cNvSpPr txBox="1"/>
          <p:nvPr/>
        </p:nvSpPr>
        <p:spPr>
          <a:xfrm>
            <a:off x="2798806" y="6424150"/>
            <a:ext cx="2068232" cy="523220"/>
          </a:xfrm>
          <a:prstGeom prst="rect">
            <a:avLst/>
          </a:prstGeom>
          <a:noFill/>
        </p:spPr>
        <p:txBody>
          <a:bodyPr wrap="square">
            <a:spAutoFit/>
          </a:bodyPr>
          <a:lstStyle/>
          <a:p>
            <a:pPr defTabSz="493456">
              <a:defRPr/>
            </a:pPr>
            <a:r>
              <a:rPr lang="ja-JP" altLang="en-US" sz="1400" b="1">
                <a:solidFill>
                  <a:srgbClr val="2C2C2C"/>
                </a:solidFill>
                <a:latin typeface="Meiryo UI"/>
                <a:ea typeface="Meiryo UI"/>
              </a:rPr>
              <a:t>困ったときに誰に助けてと​</a:t>
            </a:r>
          </a:p>
          <a:p>
            <a:pPr defTabSz="493456">
              <a:defRPr/>
            </a:pPr>
            <a:r>
              <a:rPr lang="ja-JP" altLang="en-US" sz="1400" b="1">
                <a:solidFill>
                  <a:srgbClr val="2C2C2C"/>
                </a:solidFill>
                <a:latin typeface="Meiryo UI"/>
                <a:ea typeface="Meiryo UI"/>
              </a:rPr>
              <a:t>言えばいいのか？</a:t>
            </a:r>
            <a:endParaRPr lang="en-US" altLang="ja-JP" sz="1400" b="1">
              <a:solidFill>
                <a:srgbClr val="2C2C2C"/>
              </a:solidFill>
              <a:latin typeface="Meiryo UI"/>
              <a:ea typeface="Meiryo UI"/>
            </a:endParaRPr>
          </a:p>
        </p:txBody>
      </p:sp>
      <p:sp>
        <p:nvSpPr>
          <p:cNvPr id="19" name="楕円 18">
            <a:extLst>
              <a:ext uri="{FF2B5EF4-FFF2-40B4-BE49-F238E27FC236}">
                <a16:creationId xmlns:a16="http://schemas.microsoft.com/office/drawing/2014/main" id="{13291927-08CE-4D4A-2AB1-0DFAFB7617B7}"/>
              </a:ext>
            </a:extLst>
          </p:cNvPr>
          <p:cNvSpPr>
            <a:spLocks noChangeAspect="1"/>
          </p:cNvSpPr>
          <p:nvPr/>
        </p:nvSpPr>
        <p:spPr>
          <a:xfrm>
            <a:off x="5642824" y="6543515"/>
            <a:ext cx="3012384" cy="572035"/>
          </a:xfrm>
          <a:prstGeom prst="ellipse">
            <a:avLst/>
          </a:prstGeom>
          <a:solidFill>
            <a:srgbClr val="F5F1ED"/>
          </a:solidFill>
          <a:ln w="25400" cmpd="sng">
            <a:solidFill>
              <a:srgbClr val="FFC000"/>
            </a:solidFill>
            <a:prstDash val="dash"/>
            <a:round/>
            <a:extLst>
              <a:ext uri="{C807C97D-BFC1-408E-A445-0C87EB9F89A2}">
                <ask:lineSketchStyleProps xmlns:ask="http://schemas.microsoft.com/office/drawing/2018/sketchyshapes" sd="1219033472">
                  <a:custGeom>
                    <a:avLst/>
                    <a:gdLst>
                      <a:gd name="connsiteX0" fmla="*/ 0 w 2783290"/>
                      <a:gd name="connsiteY0" fmla="*/ 1370034 h 2740068"/>
                      <a:gd name="connsiteX1" fmla="*/ 1391645 w 2783290"/>
                      <a:gd name="connsiteY1" fmla="*/ 0 h 2740068"/>
                      <a:gd name="connsiteX2" fmla="*/ 2783290 w 2783290"/>
                      <a:gd name="connsiteY2" fmla="*/ 1370034 h 2740068"/>
                      <a:gd name="connsiteX3" fmla="*/ 1391645 w 2783290"/>
                      <a:gd name="connsiteY3" fmla="*/ 2740068 h 2740068"/>
                      <a:gd name="connsiteX4" fmla="*/ 0 w 2783290"/>
                      <a:gd name="connsiteY4" fmla="*/ 1370034 h 274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90" h="2740068" fill="none" extrusionOk="0">
                        <a:moveTo>
                          <a:pt x="0" y="1370034"/>
                        </a:moveTo>
                        <a:cubicBezTo>
                          <a:pt x="48000" y="619079"/>
                          <a:pt x="641206" y="-37342"/>
                          <a:pt x="1391645" y="0"/>
                        </a:cubicBezTo>
                        <a:cubicBezTo>
                          <a:pt x="2082710" y="-11871"/>
                          <a:pt x="2761851" y="633570"/>
                          <a:pt x="2783290" y="1370034"/>
                        </a:cubicBezTo>
                        <a:cubicBezTo>
                          <a:pt x="2770710" y="2006717"/>
                          <a:pt x="2088920" y="2839167"/>
                          <a:pt x="1391645" y="2740068"/>
                        </a:cubicBezTo>
                        <a:cubicBezTo>
                          <a:pt x="728671" y="2799193"/>
                          <a:pt x="71322" y="2143832"/>
                          <a:pt x="0" y="1370034"/>
                        </a:cubicBezTo>
                        <a:close/>
                      </a:path>
                      <a:path w="2783290" h="2740068" stroke="0" extrusionOk="0">
                        <a:moveTo>
                          <a:pt x="0" y="1370034"/>
                        </a:moveTo>
                        <a:cubicBezTo>
                          <a:pt x="-102336" y="550262"/>
                          <a:pt x="511347" y="41928"/>
                          <a:pt x="1391645" y="0"/>
                        </a:cubicBezTo>
                        <a:cubicBezTo>
                          <a:pt x="2261988" y="21423"/>
                          <a:pt x="2699381" y="616053"/>
                          <a:pt x="2783290" y="1370034"/>
                        </a:cubicBezTo>
                        <a:cubicBezTo>
                          <a:pt x="2723810" y="2184769"/>
                          <a:pt x="2148494" y="2804931"/>
                          <a:pt x="1391645" y="2740068"/>
                        </a:cubicBezTo>
                        <a:cubicBezTo>
                          <a:pt x="539304" y="2694243"/>
                          <a:pt x="92607" y="2170931"/>
                          <a:pt x="0" y="137003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93456">
              <a:defRPr/>
            </a:pPr>
            <a:r>
              <a:rPr kumimoji="1" lang="ja-JP" altLang="en-US" b="1">
                <a:solidFill>
                  <a:srgbClr val="FF0000"/>
                </a:solidFill>
                <a:latin typeface="Yu Gothic" panose="020B0400000000000000" pitchFamily="34" charset="-128"/>
                <a:ea typeface="Yu Gothic" panose="020B0400000000000000" pitchFamily="34" charset="-128"/>
              </a:rPr>
              <a:t>からだとこころの健康</a:t>
            </a:r>
            <a:endParaRPr kumimoji="1" lang="en-US" altLang="ja-JP" b="1">
              <a:solidFill>
                <a:srgbClr val="FF0000"/>
              </a:solidFill>
              <a:latin typeface="Yu Gothic" panose="020B0400000000000000" pitchFamily="34" charset="-128"/>
              <a:ea typeface="Yu Gothic" panose="020B0400000000000000" pitchFamily="34" charset="-128"/>
            </a:endParaRPr>
          </a:p>
          <a:p>
            <a:pPr algn="ctr" defTabSz="493456">
              <a:defRPr/>
            </a:pPr>
            <a:r>
              <a:rPr kumimoji="1" lang="ja-JP" altLang="en-US" sz="1100" b="1">
                <a:solidFill>
                  <a:srgbClr val="FF0000"/>
                </a:solidFill>
                <a:latin typeface="Yu Gothic" panose="020B0400000000000000" pitchFamily="34" charset="-128"/>
                <a:ea typeface="Yu Gothic" panose="020B0400000000000000" pitchFamily="34" charset="-128"/>
              </a:rPr>
              <a:t>運動・食事・ヘルスチェック</a:t>
            </a:r>
          </a:p>
        </p:txBody>
      </p:sp>
      <p:pic>
        <p:nvPicPr>
          <p:cNvPr id="22" name="図 21">
            <a:extLst>
              <a:ext uri="{FF2B5EF4-FFF2-40B4-BE49-F238E27FC236}">
                <a16:creationId xmlns:a16="http://schemas.microsoft.com/office/drawing/2014/main" id="{9706DB16-D0AE-7461-D883-86076D2A57EB}"/>
              </a:ext>
            </a:extLst>
          </p:cNvPr>
          <p:cNvPicPr>
            <a:picLocks noChangeAspect="1"/>
          </p:cNvPicPr>
          <p:nvPr/>
        </p:nvPicPr>
        <p:blipFill>
          <a:blip r:embed="rId22"/>
          <a:stretch>
            <a:fillRect/>
          </a:stretch>
        </p:blipFill>
        <p:spPr>
          <a:xfrm>
            <a:off x="9502587" y="564963"/>
            <a:ext cx="650917" cy="260547"/>
          </a:xfrm>
          <a:prstGeom prst="rect">
            <a:avLst/>
          </a:prstGeom>
        </p:spPr>
      </p:pic>
    </p:spTree>
    <p:extLst>
      <p:ext uri="{BB962C8B-B14F-4D97-AF65-F5344CB8AC3E}">
        <p14:creationId xmlns:p14="http://schemas.microsoft.com/office/powerpoint/2010/main" val="272189017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AD454-E4C9-0639-8C3B-C6819FDCB47D}"/>
            </a:ext>
          </a:extLst>
        </p:cNvPr>
        <p:cNvGrpSpPr/>
        <p:nvPr/>
      </p:nvGrpSpPr>
      <p:grpSpPr>
        <a:xfrm>
          <a:off x="0" y="0"/>
          <a:ext cx="0" cy="0"/>
          <a:chOff x="0" y="0"/>
          <a:chExt cx="0" cy="0"/>
        </a:xfrm>
      </p:grpSpPr>
      <p:pic>
        <p:nvPicPr>
          <p:cNvPr id="4" name="図 3" descr="グラフィカル ユーザー インターフェイス が含まれている画像&#10;&#10;AI 生成コンテンツは誤りを含む可能性があります。">
            <a:extLst>
              <a:ext uri="{FF2B5EF4-FFF2-40B4-BE49-F238E27FC236}">
                <a16:creationId xmlns:a16="http://schemas.microsoft.com/office/drawing/2014/main" id="{4E0B376F-5FE0-4684-1689-0039041DC083}"/>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697893" cy="7559675"/>
          </a:xfrm>
          <a:prstGeom prst="rect">
            <a:avLst/>
          </a:prstGeom>
        </p:spPr>
      </p:pic>
      <p:sp>
        <p:nvSpPr>
          <p:cNvPr id="2" name="テキスト ボックス 1">
            <a:extLst>
              <a:ext uri="{FF2B5EF4-FFF2-40B4-BE49-F238E27FC236}">
                <a16:creationId xmlns:a16="http://schemas.microsoft.com/office/drawing/2014/main" id="{1990002D-FA25-0264-121F-C57D673D80EF}"/>
              </a:ext>
            </a:extLst>
          </p:cNvPr>
          <p:cNvSpPr txBox="1"/>
          <p:nvPr/>
        </p:nvSpPr>
        <p:spPr>
          <a:xfrm>
            <a:off x="1994558" y="705506"/>
            <a:ext cx="6281478" cy="523220"/>
          </a:xfrm>
          <a:prstGeom prst="rect">
            <a:avLst/>
          </a:prstGeom>
          <a:noFill/>
        </p:spPr>
        <p:txBody>
          <a:bodyPr wrap="square" lIns="91440" tIns="45720" rIns="91440" bIns="45720" anchor="t">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i="0" u="none" strike="noStrike" kern="1200" cap="none" spc="0" normalizeH="0" baseline="0" noProof="0">
                <a:ln>
                  <a:noFill/>
                </a:ln>
                <a:solidFill>
                  <a:srgbClr val="8B7BD0"/>
                </a:solidFill>
                <a:effectLst/>
                <a:uLnTx/>
                <a:uFillTx/>
                <a:latin typeface="+mn-ea"/>
                <a:cs typeface="Rounded Mplus 1c" panose="020B0502020203020207" pitchFamily="34" charset="-128"/>
              </a:rPr>
              <a:t>家庭、仕事、住まい等について</a:t>
            </a:r>
          </a:p>
        </p:txBody>
      </p:sp>
      <p:sp>
        <p:nvSpPr>
          <p:cNvPr id="7" name="正方形/長方形 6">
            <a:extLst>
              <a:ext uri="{FF2B5EF4-FFF2-40B4-BE49-F238E27FC236}">
                <a16:creationId xmlns:a16="http://schemas.microsoft.com/office/drawing/2014/main" id="{D601A1F1-74EA-A92A-F085-64EDDFAE722D}"/>
              </a:ext>
            </a:extLst>
          </p:cNvPr>
          <p:cNvSpPr/>
          <p:nvPr/>
        </p:nvSpPr>
        <p:spPr>
          <a:xfrm>
            <a:off x="478464" y="2764466"/>
            <a:ext cx="9750057" cy="4327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84DFEDB9-30B7-FD57-BEBB-457E7B4B93CB}"/>
              </a:ext>
            </a:extLst>
          </p:cNvPr>
          <p:cNvSpPr txBox="1"/>
          <p:nvPr/>
        </p:nvSpPr>
        <p:spPr>
          <a:xfrm>
            <a:off x="980983" y="1760843"/>
            <a:ext cx="8745017" cy="5201424"/>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ja-JP" altLang="en-US" sz="1800" b="1" i="0" u="none" strike="noStrike" kern="1200" cap="none" spc="0" normalizeH="0" baseline="0" noProof="0">
                <a:ln>
                  <a:noFill/>
                </a:ln>
                <a:solidFill>
                  <a:prstClr val="black"/>
                </a:solidFill>
                <a:effectLst/>
                <a:uLnTx/>
                <a:uFillTx/>
                <a:latin typeface="+mn-ea"/>
                <a:ea typeface="+mn-ea"/>
              </a:rPr>
              <a:t>ここまでの話を踏まえ、性別を問わず、家庭や住まい等について、自由にあなたの具体的な希望を描いてみましょう</a:t>
            </a:r>
            <a:endParaRPr kumimoji="0" lang="en-US" altLang="ja-JP" sz="1800" b="1" i="0" u="none" strike="noStrike" kern="1200" cap="none" spc="0" normalizeH="0" baseline="0" noProof="0">
              <a:ln>
                <a:noFill/>
              </a:ln>
              <a:solidFill>
                <a:prstClr val="black"/>
              </a:solidFill>
              <a:effectLst/>
              <a:uLnTx/>
              <a:uFillTx/>
              <a:latin typeface="+mn-ea"/>
              <a:ea typeface="+mn-ea"/>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mn-ea"/>
                <a:ea typeface="+mn-ea"/>
              </a:rPr>
              <a:t>（家庭について）</a:t>
            </a:r>
            <a:endParaRPr kumimoji="0" lang="en-US" altLang="ja-JP" sz="1800" b="1" i="0" u="none" strike="noStrike" kern="1200" cap="none" spc="0" normalizeH="0" baseline="0" noProof="0">
              <a:ln>
                <a:noFill/>
              </a:ln>
              <a:solidFill>
                <a:prstClr val="black"/>
              </a:solidFill>
              <a:effectLst/>
              <a:uLnTx/>
              <a:uFillTx/>
              <a:latin typeface="+mn-ea"/>
              <a:ea typeface="+mn-ea"/>
            </a:endParaRP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ja-JP" altLang="en-US" sz="1800" b="1" i="0" u="none" strike="noStrike" kern="1200" cap="none" spc="0" normalizeH="0" baseline="0" noProof="0">
                <a:ln>
                  <a:noFill/>
                </a:ln>
                <a:solidFill>
                  <a:prstClr val="black"/>
                </a:solidFill>
                <a:effectLst/>
                <a:uLnTx/>
                <a:uFillTx/>
                <a:latin typeface="+mn-ea"/>
                <a:ea typeface="+mn-ea"/>
              </a:rPr>
              <a:t>親世代の生活の状況等も踏まえつつ、結婚や妊娠、子育て等、家庭生活にについて幅広く考えてみましょう</a:t>
            </a:r>
            <a:endParaRPr kumimoji="0" lang="en-US" altLang="ja-JP" sz="1800" b="1" i="0" u="none" strike="noStrike" kern="1200" cap="none" spc="0" normalizeH="0" baseline="0" noProof="0">
              <a:ln>
                <a:noFill/>
              </a:ln>
              <a:solidFill>
                <a:prstClr val="black"/>
              </a:solidFill>
              <a:effectLst/>
              <a:uLnTx/>
              <a:uFillTx/>
              <a:latin typeface="+mn-ea"/>
              <a:ea typeface="+mn-ea"/>
            </a:endParaRP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ü"/>
              <a:tabLst/>
              <a:defRPr/>
            </a:pPr>
            <a:endParaRPr kumimoji="0" lang="en-US" altLang="ja-JP" sz="1800" b="1" i="0" u="none" strike="noStrike" kern="1200" cap="none" spc="0" normalizeH="0" baseline="0" noProof="0">
              <a:ln>
                <a:noFill/>
              </a:ln>
              <a:solidFill>
                <a:prstClr val="black"/>
              </a:solidFill>
              <a:effectLst/>
              <a:uLnTx/>
              <a:uFillTx/>
              <a:latin typeface="+mn-ea"/>
              <a:ea typeface="+mn-ea"/>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mn-ea"/>
                <a:ea typeface="+mn-ea"/>
              </a:rPr>
              <a:t>（仕事について）</a:t>
            </a:r>
            <a:endParaRPr kumimoji="0" lang="en-US" altLang="ja-JP" sz="1800" b="1" i="0" u="none" strike="noStrike" kern="1200" cap="none" spc="0" normalizeH="0" baseline="0" noProof="0">
              <a:ln>
                <a:noFill/>
              </a:ln>
              <a:solidFill>
                <a:prstClr val="black"/>
              </a:solidFill>
              <a:effectLst/>
              <a:uLnTx/>
              <a:uFillTx/>
              <a:latin typeface="+mn-ea"/>
              <a:ea typeface="+mn-ea"/>
            </a:endParaRP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ja-JP" altLang="en-US" sz="1800" b="1" i="0" u="none" strike="noStrike" kern="1200" cap="none" spc="0" normalizeH="0" baseline="0" noProof="0">
                <a:ln>
                  <a:noFill/>
                </a:ln>
                <a:solidFill>
                  <a:prstClr val="black"/>
                </a:solidFill>
                <a:effectLst/>
                <a:uLnTx/>
                <a:uFillTx/>
                <a:latin typeface="+mn-ea"/>
                <a:ea typeface="+mn-ea"/>
              </a:rPr>
              <a:t>５年後、</a:t>
            </a:r>
            <a:r>
              <a:rPr kumimoji="0" lang="en-US" altLang="ja-JP" sz="1800" b="1" i="0" u="none" strike="noStrike" kern="1200" cap="none" spc="0" normalizeH="0" baseline="0" noProof="0">
                <a:ln>
                  <a:noFill/>
                </a:ln>
                <a:solidFill>
                  <a:prstClr val="black"/>
                </a:solidFill>
                <a:effectLst/>
                <a:uLnTx/>
                <a:uFillTx/>
                <a:latin typeface="+mn-ea"/>
                <a:ea typeface="+mn-ea"/>
              </a:rPr>
              <a:t>10</a:t>
            </a:r>
            <a:r>
              <a:rPr kumimoji="0" lang="ja-JP" altLang="en-US" sz="1800" b="1" i="0" u="none" strike="noStrike" kern="1200" cap="none" spc="0" normalizeH="0" baseline="0" noProof="0">
                <a:ln>
                  <a:noFill/>
                </a:ln>
                <a:solidFill>
                  <a:prstClr val="black"/>
                </a:solidFill>
                <a:effectLst/>
                <a:uLnTx/>
                <a:uFillTx/>
                <a:latin typeface="+mn-ea"/>
                <a:ea typeface="+mn-ea"/>
              </a:rPr>
              <a:t>年後にどんな仕事や職位についていたいか、そのために必要な自己研鑽は何か、子育てや介護との両立のためにどんな制度が使えるか等、今後のキャリアについて考えてみましょう</a:t>
            </a:r>
            <a:endParaRPr kumimoji="0" lang="en-US" altLang="ja-JP" sz="1800" b="1" i="0" u="none" strike="noStrike" kern="1200" cap="none" spc="0" normalizeH="0" baseline="0" noProof="0">
              <a:ln>
                <a:noFill/>
              </a:ln>
              <a:solidFill>
                <a:prstClr val="black"/>
              </a:solidFill>
              <a:effectLst/>
              <a:uLnTx/>
              <a:uFillTx/>
              <a:latin typeface="+mn-ea"/>
              <a:ea typeface="+mn-ea"/>
            </a:endParaRP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ü"/>
              <a:tabLst/>
              <a:defRPr/>
            </a:pPr>
            <a:endParaRPr kumimoji="0" lang="en-US" altLang="ja-JP" sz="1800" b="1" i="0" u="none" strike="noStrike" kern="1200" cap="none" spc="0" normalizeH="0" baseline="0" noProof="0">
              <a:ln>
                <a:noFill/>
              </a:ln>
              <a:solidFill>
                <a:prstClr val="black"/>
              </a:solidFill>
              <a:effectLst/>
              <a:uLnTx/>
              <a:uFillTx/>
              <a:latin typeface="+mn-ea"/>
              <a:ea typeface="+mn-ea"/>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mn-ea"/>
                <a:ea typeface="+mn-ea"/>
              </a:rPr>
              <a:t>（住まいについて）</a:t>
            </a:r>
            <a:endParaRPr kumimoji="0" lang="en-US" altLang="ja-JP" sz="1800" b="1" i="0" u="none" strike="noStrike" kern="1200" cap="none" spc="0" normalizeH="0" baseline="0" noProof="0">
              <a:ln>
                <a:noFill/>
              </a:ln>
              <a:solidFill>
                <a:prstClr val="black"/>
              </a:solidFill>
              <a:effectLst/>
              <a:uLnTx/>
              <a:uFillTx/>
              <a:latin typeface="+mn-ea"/>
              <a:ea typeface="+mn-ea"/>
            </a:endParaRP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ja-JP" altLang="en-US" sz="1800" b="1" i="0" u="none" strike="noStrike" kern="1200" cap="none" spc="0" normalizeH="0" baseline="0" noProof="0">
                <a:ln>
                  <a:noFill/>
                </a:ln>
                <a:solidFill>
                  <a:prstClr val="black"/>
                </a:solidFill>
                <a:effectLst/>
                <a:uLnTx/>
                <a:uFillTx/>
                <a:latin typeface="+mn-ea"/>
                <a:ea typeface="+mn-ea"/>
              </a:rPr>
              <a:t>地方か都会か、また、戸建てか賃貸住宅か等、自分のライフステージに応じて、住まいについて考えてみましょう</a:t>
            </a:r>
            <a:endParaRPr kumimoji="0" lang="en-US" altLang="ja-JP" sz="1800" b="1" i="0" u="none" strike="noStrike" kern="1200" cap="none" spc="0" normalizeH="0" baseline="0" noProof="0">
              <a:ln>
                <a:noFill/>
              </a:ln>
              <a:solidFill>
                <a:prstClr val="black"/>
              </a:solidFill>
              <a:effectLst/>
              <a:uLnTx/>
              <a:uFillTx/>
              <a:latin typeface="+mn-ea"/>
              <a:ea typeface="+mn-ea"/>
            </a:endParaRPr>
          </a:p>
        </p:txBody>
      </p:sp>
      <p:pic>
        <p:nvPicPr>
          <p:cNvPr id="5" name="図 4">
            <a:extLst>
              <a:ext uri="{FF2B5EF4-FFF2-40B4-BE49-F238E27FC236}">
                <a16:creationId xmlns:a16="http://schemas.microsoft.com/office/drawing/2014/main" id="{97E6EA2B-1037-293D-B1DE-19809E7AD3BA}"/>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4942716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9B9B9-04D5-4276-74FD-189E56C13761}"/>
            </a:ext>
          </a:extLst>
        </p:cNvPr>
        <p:cNvGrpSpPr/>
        <p:nvPr/>
      </p:nvGrpSpPr>
      <p:grpSpPr>
        <a:xfrm>
          <a:off x="0" y="0"/>
          <a:ext cx="0" cy="0"/>
          <a:chOff x="0" y="0"/>
          <a:chExt cx="0" cy="0"/>
        </a:xfrm>
      </p:grpSpPr>
      <p:pic>
        <p:nvPicPr>
          <p:cNvPr id="4" name="図 3" descr="グラフィカル ユーザー インターフェイス が含まれている画像&#10;&#10;AI 生成コンテンツは誤りを含む可能性があります。">
            <a:extLst>
              <a:ext uri="{FF2B5EF4-FFF2-40B4-BE49-F238E27FC236}">
                <a16:creationId xmlns:a16="http://schemas.microsoft.com/office/drawing/2014/main" id="{ACAFA77B-59A6-3AAC-8A1D-705E00D017B3}"/>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697893" cy="7559675"/>
          </a:xfrm>
          <a:prstGeom prst="rect">
            <a:avLst/>
          </a:prstGeom>
        </p:spPr>
      </p:pic>
      <p:sp>
        <p:nvSpPr>
          <p:cNvPr id="2" name="テキスト ボックス 1">
            <a:extLst>
              <a:ext uri="{FF2B5EF4-FFF2-40B4-BE49-F238E27FC236}">
                <a16:creationId xmlns:a16="http://schemas.microsoft.com/office/drawing/2014/main" id="{CF557BF3-411E-8702-878E-07B5C35A0B92}"/>
              </a:ext>
            </a:extLst>
          </p:cNvPr>
          <p:cNvSpPr txBox="1"/>
          <p:nvPr/>
        </p:nvSpPr>
        <p:spPr>
          <a:xfrm>
            <a:off x="1724928" y="705506"/>
            <a:ext cx="7313565" cy="523220"/>
          </a:xfrm>
          <a:prstGeom prst="rect">
            <a:avLst/>
          </a:prstGeom>
          <a:noFill/>
        </p:spPr>
        <p:txBody>
          <a:bodyPr wrap="square" lIns="91440" tIns="45720" rIns="91440" bIns="45720" anchor="t">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i="0" u="none" strike="noStrike" kern="1200" cap="none" spc="0" normalizeH="0" baseline="0" noProof="0">
                <a:ln>
                  <a:noFill/>
                </a:ln>
                <a:solidFill>
                  <a:srgbClr val="8B7BD0"/>
                </a:solidFill>
                <a:effectLst/>
                <a:uLnTx/>
                <a:uFillTx/>
                <a:latin typeface="+mn-ea"/>
                <a:cs typeface="Rounded Mplus 1c" panose="020B0502020203020207" pitchFamily="34" charset="-128"/>
              </a:rPr>
              <a:t>考えてみよう、あなたのライフデザイン</a:t>
            </a:r>
          </a:p>
        </p:txBody>
      </p:sp>
      <p:sp>
        <p:nvSpPr>
          <p:cNvPr id="7" name="正方形/長方形 6">
            <a:extLst>
              <a:ext uri="{FF2B5EF4-FFF2-40B4-BE49-F238E27FC236}">
                <a16:creationId xmlns:a16="http://schemas.microsoft.com/office/drawing/2014/main" id="{46A36176-AE77-4494-AA5F-3FE53596D44A}"/>
              </a:ext>
            </a:extLst>
          </p:cNvPr>
          <p:cNvSpPr/>
          <p:nvPr/>
        </p:nvSpPr>
        <p:spPr>
          <a:xfrm>
            <a:off x="478464" y="2764466"/>
            <a:ext cx="9750057" cy="4327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C8135C35-8622-5D07-6900-961E0C999D0E}"/>
              </a:ext>
            </a:extLst>
          </p:cNvPr>
          <p:cNvSpPr txBox="1"/>
          <p:nvPr/>
        </p:nvSpPr>
        <p:spPr>
          <a:xfrm>
            <a:off x="965813" y="1745078"/>
            <a:ext cx="8745017" cy="5109091"/>
          </a:xfrm>
          <a:prstGeom prst="rect">
            <a:avLst/>
          </a:prstGeom>
          <a:noFill/>
          <a:ln>
            <a:solidFill>
              <a:srgbClr val="7030A0"/>
            </a:solidFill>
          </a:ln>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marR="0" lvl="0" algn="l" defTabSz="457200" rtl="0" eaLnBrk="1" fontAlgn="auto" latinLnBrk="0" hangingPunct="1">
              <a:lnSpc>
                <a:spcPct val="100000"/>
              </a:lnSpc>
              <a:spcBef>
                <a:spcPts val="0"/>
              </a:spcBef>
              <a:spcAft>
                <a:spcPts val="1200"/>
              </a:spcAft>
              <a:buClrTx/>
              <a:buSzTx/>
              <a:tabLst/>
              <a:defRPr/>
            </a:pPr>
            <a:r>
              <a:rPr kumimoji="0" lang="en-US" altLang="ja-JP" sz="1800" b="1" i="0" u="none" strike="noStrike" kern="1200" cap="none" spc="0" normalizeH="0" baseline="0" noProof="0">
                <a:ln>
                  <a:noFill/>
                </a:ln>
                <a:solidFill>
                  <a:prstClr val="black"/>
                </a:solidFill>
                <a:effectLst/>
                <a:uLnTx/>
                <a:uFillTx/>
                <a:latin typeface="+mn-ea"/>
                <a:ea typeface="+mn-ea"/>
              </a:rPr>
              <a:t>5</a:t>
            </a:r>
            <a:r>
              <a:rPr kumimoji="0" lang="ja-JP" altLang="en-US" sz="1800" b="1" i="0" u="none" strike="noStrike" kern="1200" cap="none" spc="0" normalizeH="0" baseline="0" noProof="0">
                <a:ln>
                  <a:noFill/>
                </a:ln>
                <a:solidFill>
                  <a:prstClr val="black"/>
                </a:solidFill>
                <a:effectLst/>
                <a:uLnTx/>
                <a:uFillTx/>
                <a:latin typeface="+mn-ea"/>
                <a:ea typeface="+mn-ea"/>
              </a:rPr>
              <a:t>年後、</a:t>
            </a:r>
            <a:r>
              <a:rPr kumimoji="0" lang="en-US" altLang="ja-JP" sz="1800" b="1" i="0" u="none" strike="noStrike" kern="1200" cap="none" spc="0" normalizeH="0" baseline="0" noProof="0">
                <a:ln>
                  <a:noFill/>
                </a:ln>
                <a:solidFill>
                  <a:prstClr val="black"/>
                </a:solidFill>
                <a:effectLst/>
                <a:uLnTx/>
                <a:uFillTx/>
                <a:latin typeface="+mn-ea"/>
                <a:ea typeface="+mn-ea"/>
              </a:rPr>
              <a:t>10</a:t>
            </a:r>
            <a:r>
              <a:rPr kumimoji="0" lang="ja-JP" altLang="en-US" sz="1800" b="1" i="0" u="none" strike="noStrike" kern="1200" cap="none" spc="0" normalizeH="0" baseline="0" noProof="0">
                <a:ln>
                  <a:noFill/>
                </a:ln>
                <a:solidFill>
                  <a:prstClr val="black"/>
                </a:solidFill>
                <a:effectLst/>
                <a:uLnTx/>
                <a:uFillTx/>
                <a:latin typeface="+mn-ea"/>
                <a:ea typeface="+mn-ea"/>
              </a:rPr>
              <a:t>年後の幸せな自分をイメージしてみてください</a:t>
            </a:r>
            <a:endParaRPr kumimoji="0" lang="en-US" altLang="ja-JP" sz="1800" b="1" i="0" u="none" strike="noStrike" kern="1200" cap="none" spc="0" normalizeH="0" baseline="0" noProof="0">
              <a:ln>
                <a:noFill/>
              </a:ln>
              <a:solidFill>
                <a:prstClr val="black"/>
              </a:solidFill>
              <a:effectLst/>
              <a:uLnTx/>
              <a:uFillTx/>
              <a:latin typeface="+mn-ea"/>
              <a:ea typeface="+mn-ea"/>
            </a:endParaRPr>
          </a:p>
          <a:p>
            <a:pPr marR="0" lvl="0" algn="l" defTabSz="457200" rtl="0" eaLnBrk="1" fontAlgn="auto" latinLnBrk="0" hangingPunct="1">
              <a:lnSpc>
                <a:spcPct val="100000"/>
              </a:lnSpc>
              <a:spcBef>
                <a:spcPts val="0"/>
              </a:spcBef>
              <a:spcAft>
                <a:spcPts val="1200"/>
              </a:spcAft>
              <a:buClrTx/>
              <a:buSzTx/>
              <a:tabLst/>
              <a:defRPr/>
            </a:pPr>
            <a:r>
              <a:rPr kumimoji="0" lang="ja-JP" altLang="en-US" sz="1800" b="1" i="0" u="none" strike="noStrike" kern="1200" cap="none" spc="0" normalizeH="0" baseline="0" noProof="0">
                <a:ln>
                  <a:noFill/>
                </a:ln>
                <a:solidFill>
                  <a:prstClr val="black"/>
                </a:solidFill>
                <a:effectLst/>
                <a:uLnTx/>
                <a:uFillTx/>
                <a:latin typeface="+mn-ea"/>
                <a:ea typeface="+mn-ea"/>
              </a:rPr>
              <a:t>あなたはどうありたいですか？</a:t>
            </a:r>
            <a:endParaRPr kumimoji="0" lang="en-US" altLang="ja-JP" sz="1800" b="1" i="0" u="none" strike="noStrike" kern="1200" cap="none" spc="0" normalizeH="0" baseline="0" noProof="0">
              <a:ln>
                <a:noFill/>
              </a:ln>
              <a:solidFill>
                <a:prstClr val="black"/>
              </a:solidFill>
              <a:effectLst/>
              <a:uLnTx/>
              <a:uFillTx/>
              <a:latin typeface="+mn-ea"/>
              <a:ea typeface="+mn-ea"/>
            </a:endParaRPr>
          </a:p>
          <a:p>
            <a:pPr marR="0" lvl="0" algn="l" defTabSz="457200" rtl="0" eaLnBrk="1" fontAlgn="auto" latinLnBrk="0" hangingPunct="1">
              <a:lnSpc>
                <a:spcPct val="100000"/>
              </a:lnSpc>
              <a:spcBef>
                <a:spcPts val="0"/>
              </a:spcBef>
              <a:spcAft>
                <a:spcPts val="1200"/>
              </a:spcAft>
              <a:buClrTx/>
              <a:buSzTx/>
              <a:tabLst/>
              <a:defRPr/>
            </a:pPr>
            <a:endParaRPr lang="en-US" altLang="ja-JP" sz="1800">
              <a:solidFill>
                <a:prstClr val="black"/>
              </a:solidFill>
            </a:endParaRPr>
          </a:p>
          <a:p>
            <a:pPr marR="0" lvl="0" algn="l" defTabSz="457200" rtl="0" eaLnBrk="1" fontAlgn="auto" latinLnBrk="0" hangingPunct="1">
              <a:lnSpc>
                <a:spcPct val="100000"/>
              </a:lnSpc>
              <a:spcBef>
                <a:spcPts val="0"/>
              </a:spcBef>
              <a:spcAft>
                <a:spcPts val="1200"/>
              </a:spcAft>
              <a:buClrTx/>
              <a:buSzTx/>
              <a:tabLst/>
              <a:defRPr/>
            </a:pPr>
            <a:endParaRPr kumimoji="0" lang="en-US" altLang="ja-JP" sz="1800" b="0" i="0" u="none" strike="noStrike" kern="1200" cap="none" spc="0" normalizeH="0" baseline="0" noProof="0">
              <a:ln>
                <a:noFill/>
              </a:ln>
              <a:solidFill>
                <a:prstClr val="black"/>
              </a:solidFill>
              <a:effectLst/>
              <a:uLnTx/>
              <a:uFillTx/>
              <a:ea typeface="Rounded Mplus 1c" panose="020B0502020203020207" pitchFamily="34" charset="-128"/>
            </a:endParaRPr>
          </a:p>
          <a:p>
            <a:pPr marR="0" lvl="0" algn="l" defTabSz="457200" rtl="0" eaLnBrk="1" fontAlgn="auto" latinLnBrk="0" hangingPunct="1">
              <a:lnSpc>
                <a:spcPct val="100000"/>
              </a:lnSpc>
              <a:spcBef>
                <a:spcPts val="0"/>
              </a:spcBef>
              <a:spcAft>
                <a:spcPts val="1200"/>
              </a:spcAft>
              <a:buClrTx/>
              <a:buSzTx/>
              <a:tabLst/>
              <a:defRPr/>
            </a:pPr>
            <a:endParaRPr lang="en-US" altLang="ja-JP" sz="1800">
              <a:solidFill>
                <a:prstClr val="black"/>
              </a:solidFill>
            </a:endParaRPr>
          </a:p>
          <a:p>
            <a:pPr marR="0" lvl="0" algn="l" defTabSz="457200" rtl="0" eaLnBrk="1" fontAlgn="auto" latinLnBrk="0" hangingPunct="1">
              <a:lnSpc>
                <a:spcPct val="100000"/>
              </a:lnSpc>
              <a:spcBef>
                <a:spcPts val="0"/>
              </a:spcBef>
              <a:spcAft>
                <a:spcPts val="1200"/>
              </a:spcAft>
              <a:buClrTx/>
              <a:buSzTx/>
              <a:tabLst/>
              <a:defRPr/>
            </a:pPr>
            <a:endParaRPr kumimoji="0" lang="en-US" altLang="ja-JP" sz="1800" b="0" i="0" u="none" strike="noStrike" kern="1200" cap="none" spc="0" normalizeH="0" baseline="0" noProof="0">
              <a:ln>
                <a:noFill/>
              </a:ln>
              <a:solidFill>
                <a:prstClr val="black"/>
              </a:solidFill>
              <a:effectLst/>
              <a:uLnTx/>
              <a:uFillTx/>
              <a:ea typeface="Rounded Mplus 1c" panose="020B0502020203020207" pitchFamily="34" charset="-128"/>
            </a:endParaRPr>
          </a:p>
          <a:p>
            <a:pPr marR="0" lvl="0" algn="l" defTabSz="457200" rtl="0" eaLnBrk="1" fontAlgn="auto" latinLnBrk="0" hangingPunct="1">
              <a:lnSpc>
                <a:spcPct val="100000"/>
              </a:lnSpc>
              <a:spcBef>
                <a:spcPts val="0"/>
              </a:spcBef>
              <a:spcAft>
                <a:spcPts val="1200"/>
              </a:spcAft>
              <a:buClrTx/>
              <a:buSzTx/>
              <a:tabLst/>
              <a:defRPr/>
            </a:pPr>
            <a:endParaRPr lang="en-US" altLang="ja-JP" sz="1800">
              <a:solidFill>
                <a:prstClr val="black"/>
              </a:solidFill>
            </a:endParaRPr>
          </a:p>
          <a:p>
            <a:pPr marR="0" lvl="0" algn="l" defTabSz="457200" rtl="0" eaLnBrk="1" fontAlgn="auto" latinLnBrk="0" hangingPunct="1">
              <a:lnSpc>
                <a:spcPct val="100000"/>
              </a:lnSpc>
              <a:spcBef>
                <a:spcPts val="0"/>
              </a:spcBef>
              <a:spcAft>
                <a:spcPts val="1200"/>
              </a:spcAft>
              <a:buClrTx/>
              <a:buSzTx/>
              <a:tabLst/>
              <a:defRPr/>
            </a:pPr>
            <a:endParaRPr kumimoji="0" lang="en-US" altLang="ja-JP" sz="1800" b="0" i="0" u="none" strike="noStrike" kern="1200" cap="none" spc="0" normalizeH="0" baseline="0" noProof="0">
              <a:ln>
                <a:noFill/>
              </a:ln>
              <a:solidFill>
                <a:prstClr val="black"/>
              </a:solidFill>
              <a:effectLst/>
              <a:uLnTx/>
              <a:uFillTx/>
              <a:ea typeface="Rounded Mplus 1c" panose="020B0502020203020207" pitchFamily="34" charset="-128"/>
            </a:endParaRPr>
          </a:p>
          <a:p>
            <a:pPr marR="0" lvl="0" algn="l" defTabSz="457200" rtl="0" eaLnBrk="1" fontAlgn="auto" latinLnBrk="0" hangingPunct="1">
              <a:lnSpc>
                <a:spcPct val="100000"/>
              </a:lnSpc>
              <a:spcBef>
                <a:spcPts val="0"/>
              </a:spcBef>
              <a:spcAft>
                <a:spcPts val="1200"/>
              </a:spcAft>
              <a:buClrTx/>
              <a:buSzTx/>
              <a:tabLst/>
              <a:defRPr/>
            </a:pPr>
            <a:endParaRPr lang="en-US" altLang="ja-JP" sz="1800">
              <a:solidFill>
                <a:prstClr val="black"/>
              </a:solidFill>
            </a:endParaRPr>
          </a:p>
          <a:p>
            <a:pPr marR="0" lvl="0" algn="l" defTabSz="457200" rtl="0" eaLnBrk="1" fontAlgn="auto" latinLnBrk="0" hangingPunct="1">
              <a:lnSpc>
                <a:spcPct val="100000"/>
              </a:lnSpc>
              <a:spcBef>
                <a:spcPts val="0"/>
              </a:spcBef>
              <a:spcAft>
                <a:spcPts val="1200"/>
              </a:spcAft>
              <a:buClrTx/>
              <a:buSzTx/>
              <a:tabLst/>
              <a:defRPr/>
            </a:pPr>
            <a:endParaRPr kumimoji="0" lang="en-US" altLang="ja-JP" sz="1800" b="0" i="0" u="none" strike="noStrike" kern="1200" cap="none" spc="0" normalizeH="0" baseline="0" noProof="0">
              <a:ln>
                <a:noFill/>
              </a:ln>
              <a:solidFill>
                <a:prstClr val="black"/>
              </a:solidFill>
              <a:effectLst/>
              <a:uLnTx/>
              <a:uFillTx/>
              <a:ea typeface="Rounded Mplus 1c" panose="020B0502020203020207" pitchFamily="34" charset="-128"/>
            </a:endParaRPr>
          </a:p>
          <a:p>
            <a:pPr marR="0" lvl="0" algn="l" defTabSz="457200" rtl="0" eaLnBrk="1" fontAlgn="auto" latinLnBrk="0" hangingPunct="1">
              <a:lnSpc>
                <a:spcPct val="100000"/>
              </a:lnSpc>
              <a:spcBef>
                <a:spcPts val="0"/>
              </a:spcBef>
              <a:spcAft>
                <a:spcPts val="1200"/>
              </a:spcAft>
              <a:buClrTx/>
              <a:buSzTx/>
              <a:tabLst/>
              <a:defRPr/>
            </a:pPr>
            <a:endParaRPr lang="en-US" altLang="ja-JP" sz="1800">
              <a:solidFill>
                <a:prstClr val="black"/>
              </a:solidFill>
            </a:endParaRPr>
          </a:p>
          <a:p>
            <a:pPr marR="0" lvl="0" algn="l" defTabSz="457200" rtl="0" eaLnBrk="1" fontAlgn="auto" latinLnBrk="0" hangingPunct="1">
              <a:lnSpc>
                <a:spcPct val="100000"/>
              </a:lnSpc>
              <a:spcBef>
                <a:spcPts val="0"/>
              </a:spcBef>
              <a:spcAft>
                <a:spcPts val="1200"/>
              </a:spcAft>
              <a:buClrTx/>
              <a:buSzTx/>
              <a:tabLst/>
              <a:defRPr/>
            </a:pPr>
            <a:endParaRPr kumimoji="0" lang="en-US" altLang="ja-JP" sz="1800" b="0" i="0" u="none" strike="noStrike" kern="1200" cap="none" spc="0" normalizeH="0" baseline="0" noProof="0">
              <a:ln>
                <a:noFill/>
              </a:ln>
              <a:solidFill>
                <a:prstClr val="black"/>
              </a:solidFill>
              <a:effectLst/>
              <a:uLnTx/>
              <a:uFillTx/>
              <a:ea typeface="Rounded Mplus 1c" panose="020B0502020203020207" pitchFamily="34" charset="-128"/>
            </a:endParaRPr>
          </a:p>
        </p:txBody>
      </p:sp>
      <p:pic>
        <p:nvPicPr>
          <p:cNvPr id="5" name="図 4">
            <a:extLst>
              <a:ext uri="{FF2B5EF4-FFF2-40B4-BE49-F238E27FC236}">
                <a16:creationId xmlns:a16="http://schemas.microsoft.com/office/drawing/2014/main" id="{05155CFA-8D41-439D-B339-29D2D696AD9E}"/>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4231169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1F503-498E-6D54-9AED-B92BA1EFB5DC}"/>
            </a:ext>
          </a:extLst>
        </p:cNvPr>
        <p:cNvGrpSpPr/>
        <p:nvPr/>
      </p:nvGrpSpPr>
      <p:grpSpPr>
        <a:xfrm>
          <a:off x="0" y="0"/>
          <a:ext cx="0" cy="0"/>
          <a:chOff x="0" y="0"/>
          <a:chExt cx="0" cy="0"/>
        </a:xfrm>
      </p:grpSpPr>
      <p:pic>
        <p:nvPicPr>
          <p:cNvPr id="4" name="図 3" descr="グラフィカル ユーザー インターフェイス が含まれている画像&#10;&#10;AI 生成コンテンツは誤りを含む可能性があります。">
            <a:extLst>
              <a:ext uri="{FF2B5EF4-FFF2-40B4-BE49-F238E27FC236}">
                <a16:creationId xmlns:a16="http://schemas.microsoft.com/office/drawing/2014/main" id="{AB7EAF72-5033-A42E-B488-04B420CDDEB9}"/>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697893" cy="7559675"/>
          </a:xfrm>
          <a:prstGeom prst="rect">
            <a:avLst/>
          </a:prstGeom>
        </p:spPr>
      </p:pic>
      <p:sp>
        <p:nvSpPr>
          <p:cNvPr id="6" name="矢印: 下 5">
            <a:extLst>
              <a:ext uri="{FF2B5EF4-FFF2-40B4-BE49-F238E27FC236}">
                <a16:creationId xmlns:a16="http://schemas.microsoft.com/office/drawing/2014/main" id="{10A92608-03ED-D010-3855-4DB364305E09}"/>
              </a:ext>
            </a:extLst>
          </p:cNvPr>
          <p:cNvSpPr/>
          <p:nvPr/>
        </p:nvSpPr>
        <p:spPr bwMode="auto">
          <a:xfrm rot="16200000">
            <a:off x="5365476" y="1394213"/>
            <a:ext cx="661395" cy="9061324"/>
          </a:xfrm>
          <a:prstGeom prst="downArrow">
            <a:avLst>
              <a:gd name="adj1" fmla="val 100000"/>
              <a:gd name="adj2" fmla="val 44292"/>
            </a:avLst>
          </a:prstGeom>
          <a:pattFill prst="dkVert">
            <a:fgClr>
              <a:schemeClr val="accent4">
                <a:lumMod val="20000"/>
                <a:lumOff val="80000"/>
              </a:schemeClr>
            </a:fgClr>
            <a:bgClr>
              <a:schemeClr val="bg1"/>
            </a:bgClr>
          </a:pattFill>
          <a:ln w="28575" cap="flat" cmpd="sng" algn="ctr">
            <a:solidFill>
              <a:schemeClr val="tx1"/>
            </a:solidFill>
            <a:prstDash val="solid"/>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endParaRPr kumimoji="1" lang="ja-JP" altLang="en-US" i="0">
              <a:latin typeface="メイリオ"/>
              <a:ea typeface="メイリオ"/>
            </a:endParaRPr>
          </a:p>
        </p:txBody>
      </p:sp>
      <p:sp>
        <p:nvSpPr>
          <p:cNvPr id="10" name="矢印: 下 9">
            <a:extLst>
              <a:ext uri="{FF2B5EF4-FFF2-40B4-BE49-F238E27FC236}">
                <a16:creationId xmlns:a16="http://schemas.microsoft.com/office/drawing/2014/main" id="{9E6C3B97-3C22-6B9E-3F36-5884AB4DBE26}"/>
              </a:ext>
            </a:extLst>
          </p:cNvPr>
          <p:cNvSpPr/>
          <p:nvPr/>
        </p:nvSpPr>
        <p:spPr bwMode="auto">
          <a:xfrm rot="16200000">
            <a:off x="5163340" y="-1957800"/>
            <a:ext cx="1116944" cy="9063803"/>
          </a:xfrm>
          <a:prstGeom prst="downArrow">
            <a:avLst>
              <a:gd name="adj1" fmla="val 100000"/>
              <a:gd name="adj2" fmla="val 27953"/>
            </a:avLst>
          </a:prstGeom>
          <a:pattFill prst="dkVert">
            <a:fgClr>
              <a:schemeClr val="accent2">
                <a:lumMod val="20000"/>
                <a:lumOff val="80000"/>
              </a:schemeClr>
            </a:fgClr>
            <a:bgClr>
              <a:schemeClr val="bg1"/>
            </a:bgClr>
          </a:patt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lnSpc>
                <a:spcPct val="110000"/>
              </a:lnSpc>
              <a:spcBef>
                <a:spcPts val="0"/>
              </a:spcBef>
            </a:pPr>
            <a:endParaRPr kumimoji="1" lang="ja-JP" altLang="en-US" i="0">
              <a:latin typeface="メイリオ"/>
              <a:ea typeface="メイリオ"/>
            </a:endParaRPr>
          </a:p>
        </p:txBody>
      </p:sp>
      <p:sp>
        <p:nvSpPr>
          <p:cNvPr id="12" name="矢印: 下 11">
            <a:extLst>
              <a:ext uri="{FF2B5EF4-FFF2-40B4-BE49-F238E27FC236}">
                <a16:creationId xmlns:a16="http://schemas.microsoft.com/office/drawing/2014/main" id="{9D0269D3-0EAA-0E92-50E3-AEBB9AD3AC91}"/>
              </a:ext>
            </a:extLst>
          </p:cNvPr>
          <p:cNvSpPr/>
          <p:nvPr/>
        </p:nvSpPr>
        <p:spPr bwMode="auto">
          <a:xfrm rot="16200000">
            <a:off x="4570223" y="-149965"/>
            <a:ext cx="2241287" cy="9071934"/>
          </a:xfrm>
          <a:prstGeom prst="downArrow">
            <a:avLst>
              <a:gd name="adj1" fmla="val 100000"/>
              <a:gd name="adj2" fmla="val 13488"/>
            </a:avLst>
          </a:prstGeom>
          <a:pattFill prst="dkVert">
            <a:fgClr>
              <a:schemeClr val="accent6">
                <a:lumMod val="20000"/>
                <a:lumOff val="80000"/>
              </a:schemeClr>
            </a:fgClr>
            <a:bgClr>
              <a:schemeClr val="bg1"/>
            </a:bgClr>
          </a:pattFill>
          <a:ln w="28575" cap="flat" cmpd="sng" algn="ctr">
            <a:solidFill>
              <a:schemeClr val="tx1"/>
            </a:solidFill>
            <a:prstDash val="solid"/>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endParaRPr kumimoji="1" lang="ja-JP" altLang="en-US" i="0">
              <a:latin typeface="メイリオ"/>
              <a:ea typeface="メイリオ"/>
            </a:endParaRPr>
          </a:p>
        </p:txBody>
      </p:sp>
      <p:sp>
        <p:nvSpPr>
          <p:cNvPr id="21" name="正方形/長方形 20">
            <a:extLst>
              <a:ext uri="{FF2B5EF4-FFF2-40B4-BE49-F238E27FC236}">
                <a16:creationId xmlns:a16="http://schemas.microsoft.com/office/drawing/2014/main" id="{61AFCE04-F646-AFDE-ADAF-E22C79B90CD6}"/>
              </a:ext>
            </a:extLst>
          </p:cNvPr>
          <p:cNvSpPr/>
          <p:nvPr/>
        </p:nvSpPr>
        <p:spPr>
          <a:xfrm>
            <a:off x="561976" y="2015633"/>
            <a:ext cx="431938" cy="111694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ysClr val="windowText" lastClr="000000"/>
                </a:solidFill>
                <a:latin typeface="メイリオ"/>
                <a:ea typeface="メイリオ"/>
              </a:rPr>
              <a:t>仕事</a:t>
            </a:r>
          </a:p>
        </p:txBody>
      </p:sp>
      <p:sp>
        <p:nvSpPr>
          <p:cNvPr id="22" name="正方形/長方形 21">
            <a:extLst>
              <a:ext uri="{FF2B5EF4-FFF2-40B4-BE49-F238E27FC236}">
                <a16:creationId xmlns:a16="http://schemas.microsoft.com/office/drawing/2014/main" id="{5494D7D8-EA63-0FC6-8801-9D24D651B401}"/>
              </a:ext>
            </a:extLst>
          </p:cNvPr>
          <p:cNvSpPr/>
          <p:nvPr/>
        </p:nvSpPr>
        <p:spPr>
          <a:xfrm>
            <a:off x="558391" y="3255666"/>
            <a:ext cx="437046" cy="224128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ysClr val="windowText" lastClr="000000"/>
                </a:solidFill>
                <a:latin typeface="メイリオ"/>
                <a:ea typeface="メイリオ"/>
              </a:rPr>
              <a:t>ライフ</a:t>
            </a:r>
          </a:p>
        </p:txBody>
      </p:sp>
      <p:sp>
        <p:nvSpPr>
          <p:cNvPr id="23" name="正方形/長方形 22">
            <a:extLst>
              <a:ext uri="{FF2B5EF4-FFF2-40B4-BE49-F238E27FC236}">
                <a16:creationId xmlns:a16="http://schemas.microsoft.com/office/drawing/2014/main" id="{CD7F5DE4-66BF-D864-10F0-40A3013D7C05}"/>
              </a:ext>
            </a:extLst>
          </p:cNvPr>
          <p:cNvSpPr/>
          <p:nvPr/>
        </p:nvSpPr>
        <p:spPr>
          <a:xfrm>
            <a:off x="750152" y="1591601"/>
            <a:ext cx="1437487" cy="507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a:solidFill>
                  <a:sysClr val="windowText" lastClr="000000"/>
                </a:solidFill>
                <a:latin typeface="メイリオ"/>
                <a:ea typeface="メイリオ"/>
              </a:rPr>
              <a:t>20</a:t>
            </a:r>
            <a:r>
              <a:rPr lang="ja-JP" altLang="en-US">
                <a:solidFill>
                  <a:sysClr val="windowText" lastClr="000000"/>
                </a:solidFill>
                <a:latin typeface="メイリオ"/>
                <a:ea typeface="メイリオ"/>
              </a:rPr>
              <a:t>歳</a:t>
            </a:r>
            <a:endParaRPr kumimoji="1" lang="ja-JP" altLang="en-US">
              <a:solidFill>
                <a:sysClr val="windowText" lastClr="000000"/>
              </a:solidFill>
              <a:latin typeface="メイリオ"/>
              <a:ea typeface="メイリオ"/>
            </a:endParaRPr>
          </a:p>
        </p:txBody>
      </p:sp>
      <p:sp>
        <p:nvSpPr>
          <p:cNvPr id="24" name="正方形/長方形 23">
            <a:extLst>
              <a:ext uri="{FF2B5EF4-FFF2-40B4-BE49-F238E27FC236}">
                <a16:creationId xmlns:a16="http://schemas.microsoft.com/office/drawing/2014/main" id="{9DFC93D8-40F9-0AED-7933-CD8CF18ECC1C}"/>
              </a:ext>
            </a:extLst>
          </p:cNvPr>
          <p:cNvSpPr/>
          <p:nvPr/>
        </p:nvSpPr>
        <p:spPr>
          <a:xfrm>
            <a:off x="8588175" y="1600959"/>
            <a:ext cx="1437487" cy="507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a:solidFill>
                  <a:sysClr val="windowText" lastClr="000000"/>
                </a:solidFill>
                <a:latin typeface="メイリオ"/>
                <a:ea typeface="メイリオ"/>
              </a:rPr>
              <a:t>60</a:t>
            </a:r>
            <a:r>
              <a:rPr lang="ja-JP" altLang="en-US">
                <a:solidFill>
                  <a:sysClr val="windowText" lastClr="000000"/>
                </a:solidFill>
                <a:latin typeface="メイリオ"/>
                <a:ea typeface="メイリオ"/>
              </a:rPr>
              <a:t>歳</a:t>
            </a:r>
            <a:endParaRPr kumimoji="1" lang="ja-JP" altLang="en-US">
              <a:solidFill>
                <a:sysClr val="windowText" lastClr="000000"/>
              </a:solidFill>
              <a:latin typeface="メイリオ"/>
              <a:ea typeface="メイリオ"/>
            </a:endParaRPr>
          </a:p>
        </p:txBody>
      </p:sp>
      <p:sp>
        <p:nvSpPr>
          <p:cNvPr id="25" name="正方形/長方形 24">
            <a:extLst>
              <a:ext uri="{FF2B5EF4-FFF2-40B4-BE49-F238E27FC236}">
                <a16:creationId xmlns:a16="http://schemas.microsoft.com/office/drawing/2014/main" id="{E15BA9B7-E36C-0F24-5387-B143983B7F32}"/>
              </a:ext>
            </a:extLst>
          </p:cNvPr>
          <p:cNvSpPr/>
          <p:nvPr/>
        </p:nvSpPr>
        <p:spPr>
          <a:xfrm>
            <a:off x="2451239" y="1623769"/>
            <a:ext cx="1437487" cy="507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a:solidFill>
                  <a:sysClr val="windowText" lastClr="000000"/>
                </a:solidFill>
                <a:latin typeface="メイリオ"/>
                <a:ea typeface="メイリオ"/>
              </a:rPr>
              <a:t>30</a:t>
            </a:r>
            <a:r>
              <a:rPr lang="ja-JP" altLang="en-US">
                <a:solidFill>
                  <a:sysClr val="windowText" lastClr="000000"/>
                </a:solidFill>
                <a:latin typeface="メイリオ"/>
                <a:ea typeface="メイリオ"/>
              </a:rPr>
              <a:t>歳</a:t>
            </a:r>
            <a:endParaRPr kumimoji="1" lang="ja-JP" altLang="en-US">
              <a:solidFill>
                <a:sysClr val="windowText" lastClr="000000"/>
              </a:solidFill>
              <a:latin typeface="メイリオ"/>
              <a:ea typeface="メイリオ"/>
            </a:endParaRPr>
          </a:p>
        </p:txBody>
      </p:sp>
      <p:sp>
        <p:nvSpPr>
          <p:cNvPr id="26" name="正方形/長方形 25">
            <a:extLst>
              <a:ext uri="{FF2B5EF4-FFF2-40B4-BE49-F238E27FC236}">
                <a16:creationId xmlns:a16="http://schemas.microsoft.com/office/drawing/2014/main" id="{36CF5DEF-B6AD-1131-E996-538CF5823C44}"/>
              </a:ext>
            </a:extLst>
          </p:cNvPr>
          <p:cNvSpPr/>
          <p:nvPr/>
        </p:nvSpPr>
        <p:spPr>
          <a:xfrm>
            <a:off x="4598625" y="1623769"/>
            <a:ext cx="1437487" cy="507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a:solidFill>
                  <a:sysClr val="windowText" lastClr="000000"/>
                </a:solidFill>
                <a:latin typeface="メイリオ"/>
                <a:ea typeface="メイリオ"/>
              </a:rPr>
              <a:t>40</a:t>
            </a:r>
            <a:r>
              <a:rPr lang="ja-JP" altLang="en-US">
                <a:solidFill>
                  <a:sysClr val="windowText" lastClr="000000"/>
                </a:solidFill>
                <a:latin typeface="メイリオ"/>
                <a:ea typeface="メイリオ"/>
              </a:rPr>
              <a:t>歳</a:t>
            </a:r>
            <a:endParaRPr kumimoji="1" lang="ja-JP" altLang="en-US">
              <a:solidFill>
                <a:sysClr val="windowText" lastClr="000000"/>
              </a:solidFill>
              <a:latin typeface="メイリオ"/>
              <a:ea typeface="メイリオ"/>
            </a:endParaRPr>
          </a:p>
        </p:txBody>
      </p:sp>
      <p:sp>
        <p:nvSpPr>
          <p:cNvPr id="27" name="正方形/長方形 26">
            <a:extLst>
              <a:ext uri="{FF2B5EF4-FFF2-40B4-BE49-F238E27FC236}">
                <a16:creationId xmlns:a16="http://schemas.microsoft.com/office/drawing/2014/main" id="{30BDB0C5-3D25-BA7C-20E9-558D22A9A8B2}"/>
              </a:ext>
            </a:extLst>
          </p:cNvPr>
          <p:cNvSpPr/>
          <p:nvPr/>
        </p:nvSpPr>
        <p:spPr>
          <a:xfrm>
            <a:off x="6724237" y="1623769"/>
            <a:ext cx="1437487" cy="507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a:solidFill>
                  <a:sysClr val="windowText" lastClr="000000"/>
                </a:solidFill>
                <a:latin typeface="メイリオ"/>
                <a:ea typeface="メイリオ"/>
              </a:rPr>
              <a:t>50</a:t>
            </a:r>
            <a:r>
              <a:rPr lang="ja-JP" altLang="en-US">
                <a:solidFill>
                  <a:sysClr val="windowText" lastClr="000000"/>
                </a:solidFill>
                <a:latin typeface="メイリオ"/>
                <a:ea typeface="メイリオ"/>
              </a:rPr>
              <a:t>歳</a:t>
            </a:r>
            <a:endParaRPr kumimoji="1" lang="ja-JP" altLang="en-US">
              <a:solidFill>
                <a:sysClr val="windowText" lastClr="000000"/>
              </a:solidFill>
              <a:latin typeface="メイリオ"/>
              <a:ea typeface="メイリオ"/>
            </a:endParaRPr>
          </a:p>
        </p:txBody>
      </p:sp>
      <p:sp>
        <p:nvSpPr>
          <p:cNvPr id="30" name="正方形/長方形 29">
            <a:extLst>
              <a:ext uri="{FF2B5EF4-FFF2-40B4-BE49-F238E27FC236}">
                <a16:creationId xmlns:a16="http://schemas.microsoft.com/office/drawing/2014/main" id="{DBCD3646-5DF5-A45A-9E07-8966282F8D0E}"/>
              </a:ext>
            </a:extLst>
          </p:cNvPr>
          <p:cNvSpPr/>
          <p:nvPr/>
        </p:nvSpPr>
        <p:spPr>
          <a:xfrm>
            <a:off x="569735" y="5594178"/>
            <a:ext cx="437046" cy="661395"/>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ysClr val="windowText" lastClr="000000"/>
                </a:solidFill>
                <a:latin typeface="メイリオ"/>
                <a:ea typeface="メイリオ"/>
              </a:rPr>
              <a:t>趣味</a:t>
            </a:r>
          </a:p>
        </p:txBody>
      </p:sp>
      <p:sp>
        <p:nvSpPr>
          <p:cNvPr id="2" name="テキスト ボックス 1">
            <a:extLst>
              <a:ext uri="{FF2B5EF4-FFF2-40B4-BE49-F238E27FC236}">
                <a16:creationId xmlns:a16="http://schemas.microsoft.com/office/drawing/2014/main" id="{438BBB7A-02D8-EA80-3945-8A053656585F}"/>
              </a:ext>
            </a:extLst>
          </p:cNvPr>
          <p:cNvSpPr txBox="1"/>
          <p:nvPr/>
        </p:nvSpPr>
        <p:spPr>
          <a:xfrm>
            <a:off x="993914" y="629459"/>
            <a:ext cx="8914714" cy="523220"/>
          </a:xfrm>
          <a:prstGeom prst="rect">
            <a:avLst/>
          </a:prstGeom>
          <a:noFill/>
        </p:spPr>
        <p:txBody>
          <a:bodyPr wrap="square" lIns="91440" tIns="45720" rIns="91440" bIns="45720" anchor="t">
            <a:spAutoFit/>
          </a:bodyPr>
          <a:lstStyle>
            <a:defPPr>
              <a:defRPr lang="en-US"/>
            </a:defPPr>
            <a:lvl1pPr>
              <a:defRPr sz="2000" b="1">
                <a:solidFill>
                  <a:srgbClr val="C14095"/>
                </a:solidFill>
              </a:defRPr>
            </a:lvl1pPr>
          </a:lstStyle>
          <a:p>
            <a:pPr lvl="0" algn="ctr">
              <a:defRPr/>
            </a:pPr>
            <a:r>
              <a:rPr lang="ja-JP" altLang="en-US" sz="2800">
                <a:solidFill>
                  <a:srgbClr val="8B7BD0"/>
                </a:solidFill>
                <a:latin typeface="+mn-ea"/>
                <a:cs typeface="Rounded Mplus 1c" panose="020B0502020203020207" pitchFamily="34" charset="-128"/>
              </a:rPr>
              <a:t>作業例</a:t>
            </a:r>
            <a:endParaRPr kumimoji="0" lang="ja-JP" altLang="en-US" sz="2800" i="0" u="none" strike="noStrike" kern="1200" cap="none" spc="0" normalizeH="0" baseline="0" noProof="0">
              <a:ln>
                <a:noFill/>
              </a:ln>
              <a:solidFill>
                <a:srgbClr val="8B7BD0"/>
              </a:solidFill>
              <a:effectLst/>
              <a:uLnTx/>
              <a:uFillTx/>
              <a:latin typeface="+mn-ea"/>
              <a:cs typeface="Rounded Mplus 1c" panose="020B0502020203020207" pitchFamily="34" charset="-128"/>
            </a:endParaRPr>
          </a:p>
        </p:txBody>
      </p:sp>
      <p:sp>
        <p:nvSpPr>
          <p:cNvPr id="18" name="テキスト ボックス 17">
            <a:extLst>
              <a:ext uri="{FF2B5EF4-FFF2-40B4-BE49-F238E27FC236}">
                <a16:creationId xmlns:a16="http://schemas.microsoft.com/office/drawing/2014/main" id="{779F366B-0A34-98AB-12A0-8D740026ECF6}"/>
              </a:ext>
            </a:extLst>
          </p:cNvPr>
          <p:cNvSpPr txBox="1"/>
          <p:nvPr/>
        </p:nvSpPr>
        <p:spPr>
          <a:xfrm>
            <a:off x="1206130" y="4661981"/>
            <a:ext cx="1342601" cy="738664"/>
          </a:xfrm>
          <a:prstGeom prst="rect">
            <a:avLst/>
          </a:prstGeom>
          <a:noFill/>
        </p:spPr>
        <p:txBody>
          <a:bodyPr wrap="square" lIns="91440" tIns="45720" rIns="91440" bIns="45720" anchor="t">
            <a:spAutoFit/>
          </a:bodyPr>
          <a:lstStyle/>
          <a:p>
            <a:pPr algn="ctr"/>
            <a:r>
              <a:rPr kumimoji="1" lang="ja-JP" altLang="en-US" sz="1050">
                <a:latin typeface="メイリオ"/>
                <a:ea typeface="メイリオ"/>
              </a:rPr>
              <a:t>こどもを持つ場合の仕事と家庭の両立や目標実現のため使いたい支援</a:t>
            </a:r>
          </a:p>
        </p:txBody>
      </p:sp>
      <p:cxnSp>
        <p:nvCxnSpPr>
          <p:cNvPr id="40" name="直線コネクタ 39">
            <a:extLst>
              <a:ext uri="{FF2B5EF4-FFF2-40B4-BE49-F238E27FC236}">
                <a16:creationId xmlns:a16="http://schemas.microsoft.com/office/drawing/2014/main" id="{D455A030-CF67-EDEE-ED0B-C37C200FD927}"/>
              </a:ext>
            </a:extLst>
          </p:cNvPr>
          <p:cNvCxnSpPr>
            <a:cxnSpLocks/>
          </p:cNvCxnSpPr>
          <p:nvPr/>
        </p:nvCxnSpPr>
        <p:spPr>
          <a:xfrm flipV="1">
            <a:off x="1189909" y="4438857"/>
            <a:ext cx="8981494" cy="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3" name="大かっこ 62">
            <a:extLst>
              <a:ext uri="{FF2B5EF4-FFF2-40B4-BE49-F238E27FC236}">
                <a16:creationId xmlns:a16="http://schemas.microsoft.com/office/drawing/2014/main" id="{BCD07E55-603D-9129-D14B-75848F2012D9}"/>
              </a:ext>
            </a:extLst>
          </p:cNvPr>
          <p:cNvSpPr/>
          <p:nvPr/>
        </p:nvSpPr>
        <p:spPr>
          <a:xfrm>
            <a:off x="1275735" y="4631554"/>
            <a:ext cx="1227598" cy="734700"/>
          </a:xfrm>
          <a:prstGeom prst="bracketPair">
            <a:avLst/>
          </a:prstGeom>
          <a:ln>
            <a:solidFill>
              <a:schemeClr val="tx1">
                <a:lumMod val="65000"/>
                <a:lumOff val="35000"/>
              </a:schemeClr>
            </a:solidFill>
            <a:prstDash val="sysDot"/>
          </a:ln>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solidFill>
                <a:schemeClr val="bg1">
                  <a:lumMod val="65000"/>
                </a:schemeClr>
              </a:solidFill>
              <a:latin typeface="メイリオ"/>
              <a:ea typeface="メイリオ"/>
            </a:endParaRPr>
          </a:p>
        </p:txBody>
      </p:sp>
      <p:sp>
        <p:nvSpPr>
          <p:cNvPr id="5" name="楕円 4">
            <a:extLst>
              <a:ext uri="{FF2B5EF4-FFF2-40B4-BE49-F238E27FC236}">
                <a16:creationId xmlns:a16="http://schemas.microsoft.com/office/drawing/2014/main" id="{C2DC32EF-E0EE-FE4F-A160-690D243B03D0}"/>
              </a:ext>
            </a:extLst>
          </p:cNvPr>
          <p:cNvSpPr/>
          <p:nvPr/>
        </p:nvSpPr>
        <p:spPr bwMode="auto">
          <a:xfrm>
            <a:off x="5477084" y="2631473"/>
            <a:ext cx="3521982" cy="516078"/>
          </a:xfrm>
          <a:prstGeom prst="ellipse">
            <a:avLst/>
          </a:prstGeom>
          <a:noFill/>
          <a:ln w="9525" cap="flat" cmpd="sng" algn="ctr">
            <a:solidFill>
              <a:schemeClr val="tx1"/>
            </a:solidFill>
            <a:prstDash val="sysDot"/>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r>
              <a:rPr kumimoji="1" lang="ja-JP" altLang="en-US" sz="1100" i="0">
                <a:latin typeface="メイリオ"/>
                <a:ea typeface="メイリオ"/>
              </a:rPr>
              <a:t>管理職としてリーダーシップを発揮</a:t>
            </a:r>
          </a:p>
        </p:txBody>
      </p:sp>
      <p:sp>
        <p:nvSpPr>
          <p:cNvPr id="8" name="楕円 7">
            <a:extLst>
              <a:ext uri="{FF2B5EF4-FFF2-40B4-BE49-F238E27FC236}">
                <a16:creationId xmlns:a16="http://schemas.microsoft.com/office/drawing/2014/main" id="{EE6BD162-FFDF-7B0B-1554-02AA8DB8A622}"/>
              </a:ext>
            </a:extLst>
          </p:cNvPr>
          <p:cNvSpPr/>
          <p:nvPr/>
        </p:nvSpPr>
        <p:spPr bwMode="auto">
          <a:xfrm>
            <a:off x="1492303" y="2323534"/>
            <a:ext cx="1632445" cy="569106"/>
          </a:xfrm>
          <a:prstGeom prst="ellipse">
            <a:avLst/>
          </a:prstGeom>
          <a:noFill/>
          <a:ln w="9525" cap="flat" cmpd="sng" algn="ctr">
            <a:solidFill>
              <a:schemeClr val="tx1"/>
            </a:solidFill>
            <a:prstDash val="sysDot"/>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r>
              <a:rPr kumimoji="1" lang="ja-JP" altLang="en-US" sz="1000" i="0">
                <a:latin typeface="メイリオ"/>
                <a:ea typeface="メイリオ"/>
              </a:rPr>
              <a:t>責任と能力がつき</a:t>
            </a:r>
            <a:endParaRPr kumimoji="1" lang="en-US" altLang="ja-JP" sz="1000" i="0">
              <a:latin typeface="メイリオ"/>
              <a:ea typeface="メイリオ"/>
            </a:endParaRPr>
          </a:p>
          <a:p>
            <a:pPr algn="ctr">
              <a:lnSpc>
                <a:spcPct val="110000"/>
              </a:lnSpc>
              <a:spcBef>
                <a:spcPts val="0"/>
              </a:spcBef>
            </a:pPr>
            <a:r>
              <a:rPr kumimoji="1" lang="ja-JP" altLang="en-US" sz="1000" i="0">
                <a:latin typeface="メイリオ"/>
                <a:ea typeface="メイリオ"/>
              </a:rPr>
              <a:t>やる</a:t>
            </a:r>
            <a:r>
              <a:rPr kumimoji="1" lang="ja-JP" altLang="en-US" sz="1000">
                <a:latin typeface="メイリオ"/>
                <a:ea typeface="メイリオ"/>
              </a:rPr>
              <a:t>気も向上</a:t>
            </a:r>
            <a:endParaRPr kumimoji="1" lang="ja-JP" altLang="en-US" sz="1000" i="0">
              <a:latin typeface="メイリオ"/>
              <a:ea typeface="メイリオ"/>
            </a:endParaRPr>
          </a:p>
        </p:txBody>
      </p:sp>
      <p:sp>
        <p:nvSpPr>
          <p:cNvPr id="9" name="楕円 8">
            <a:extLst>
              <a:ext uri="{FF2B5EF4-FFF2-40B4-BE49-F238E27FC236}">
                <a16:creationId xmlns:a16="http://schemas.microsoft.com/office/drawing/2014/main" id="{7735AA62-D485-E76D-6EF6-B509B23E936D}"/>
              </a:ext>
            </a:extLst>
          </p:cNvPr>
          <p:cNvSpPr/>
          <p:nvPr/>
        </p:nvSpPr>
        <p:spPr bwMode="auto">
          <a:xfrm>
            <a:off x="2351743" y="2211144"/>
            <a:ext cx="1304267" cy="338971"/>
          </a:xfrm>
          <a:prstGeom prst="ellipse">
            <a:avLst/>
          </a:prstGeom>
          <a:noFill/>
          <a:ln w="9525" cap="flat" cmpd="sng" algn="ctr">
            <a:noFill/>
            <a:prstDash val="sysDot"/>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r>
              <a:rPr kumimoji="1" lang="ja-JP" altLang="en-US" sz="1100" i="0">
                <a:latin typeface="メイリオ"/>
                <a:ea typeface="メイリオ"/>
              </a:rPr>
              <a:t>昇進</a:t>
            </a:r>
          </a:p>
        </p:txBody>
      </p:sp>
      <p:sp>
        <p:nvSpPr>
          <p:cNvPr id="11" name="楕円 10">
            <a:extLst>
              <a:ext uri="{FF2B5EF4-FFF2-40B4-BE49-F238E27FC236}">
                <a16:creationId xmlns:a16="http://schemas.microsoft.com/office/drawing/2014/main" id="{BF917542-4F8B-79EF-849B-21A89D107705}"/>
              </a:ext>
            </a:extLst>
          </p:cNvPr>
          <p:cNvSpPr/>
          <p:nvPr/>
        </p:nvSpPr>
        <p:spPr bwMode="auto">
          <a:xfrm>
            <a:off x="3111952" y="2342311"/>
            <a:ext cx="1740200" cy="506270"/>
          </a:xfrm>
          <a:prstGeom prst="ellipse">
            <a:avLst/>
          </a:prstGeom>
          <a:noFill/>
          <a:ln w="9525" cap="flat" cmpd="sng" algn="ctr">
            <a:solidFill>
              <a:schemeClr val="tx1"/>
            </a:solidFill>
            <a:prstDash val="sysDot"/>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r>
              <a:rPr kumimoji="1" lang="ja-JP" altLang="en-US" sz="1000" i="0">
                <a:latin typeface="メイリオ"/>
                <a:ea typeface="メイリオ"/>
              </a:rPr>
              <a:t>チームやプロジェクト</a:t>
            </a:r>
            <a:r>
              <a:rPr kumimoji="1" lang="ja-JP" altLang="en-US" sz="1000">
                <a:latin typeface="メイリオ"/>
                <a:ea typeface="メイリオ"/>
              </a:rPr>
              <a:t>のリーダーに</a:t>
            </a:r>
            <a:endParaRPr kumimoji="1" lang="ja-JP" altLang="en-US" sz="1000" i="0">
              <a:latin typeface="メイリオ"/>
              <a:ea typeface="メイリオ"/>
            </a:endParaRPr>
          </a:p>
        </p:txBody>
      </p:sp>
      <p:sp>
        <p:nvSpPr>
          <p:cNvPr id="13" name="楕円 12">
            <a:extLst>
              <a:ext uri="{FF2B5EF4-FFF2-40B4-BE49-F238E27FC236}">
                <a16:creationId xmlns:a16="http://schemas.microsoft.com/office/drawing/2014/main" id="{3D4DD5E7-F5A4-0CBB-E93F-D4DB7D982704}"/>
              </a:ext>
            </a:extLst>
          </p:cNvPr>
          <p:cNvSpPr/>
          <p:nvPr/>
        </p:nvSpPr>
        <p:spPr bwMode="auto">
          <a:xfrm>
            <a:off x="1392897" y="2117700"/>
            <a:ext cx="116705" cy="124691"/>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endParaRPr kumimoji="1" lang="ja-JP" altLang="en-US" i="0">
              <a:latin typeface="メイリオ"/>
              <a:ea typeface="メイリオ"/>
            </a:endParaRPr>
          </a:p>
        </p:txBody>
      </p:sp>
      <p:sp>
        <p:nvSpPr>
          <p:cNvPr id="14" name="楕円 13">
            <a:extLst>
              <a:ext uri="{FF2B5EF4-FFF2-40B4-BE49-F238E27FC236}">
                <a16:creationId xmlns:a16="http://schemas.microsoft.com/office/drawing/2014/main" id="{C4ED57D6-2BA9-FB16-D702-E656125C35D7}"/>
              </a:ext>
            </a:extLst>
          </p:cNvPr>
          <p:cNvSpPr/>
          <p:nvPr/>
        </p:nvSpPr>
        <p:spPr bwMode="auto">
          <a:xfrm>
            <a:off x="2925210" y="2170344"/>
            <a:ext cx="116705" cy="124691"/>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endParaRPr kumimoji="1" lang="ja-JP" altLang="en-US" i="0">
              <a:latin typeface="メイリオ"/>
              <a:ea typeface="メイリオ"/>
            </a:endParaRPr>
          </a:p>
        </p:txBody>
      </p:sp>
      <p:sp>
        <p:nvSpPr>
          <p:cNvPr id="15" name="楕円 14">
            <a:extLst>
              <a:ext uri="{FF2B5EF4-FFF2-40B4-BE49-F238E27FC236}">
                <a16:creationId xmlns:a16="http://schemas.microsoft.com/office/drawing/2014/main" id="{3B781FBD-987C-2B8B-3AEE-FC94329A0557}"/>
              </a:ext>
            </a:extLst>
          </p:cNvPr>
          <p:cNvSpPr/>
          <p:nvPr/>
        </p:nvSpPr>
        <p:spPr bwMode="auto">
          <a:xfrm>
            <a:off x="4931349" y="2181427"/>
            <a:ext cx="116705" cy="124691"/>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endParaRPr kumimoji="1" lang="ja-JP" altLang="en-US" i="0">
              <a:latin typeface="メイリオ"/>
              <a:ea typeface="メイリオ"/>
            </a:endParaRPr>
          </a:p>
        </p:txBody>
      </p:sp>
      <p:sp>
        <p:nvSpPr>
          <p:cNvPr id="16" name="楕円 47">
            <a:extLst>
              <a:ext uri="{FF2B5EF4-FFF2-40B4-BE49-F238E27FC236}">
                <a16:creationId xmlns:a16="http://schemas.microsoft.com/office/drawing/2014/main" id="{466A1815-692D-5472-BC2F-14E4D113512F}"/>
              </a:ext>
            </a:extLst>
          </p:cNvPr>
          <p:cNvSpPr/>
          <p:nvPr/>
        </p:nvSpPr>
        <p:spPr bwMode="auto">
          <a:xfrm>
            <a:off x="4367252" y="2247009"/>
            <a:ext cx="1304267" cy="338971"/>
          </a:xfrm>
          <a:prstGeom prst="ellipse">
            <a:avLst/>
          </a:prstGeom>
          <a:noFill/>
          <a:ln w="9525" cap="flat" cmpd="sng" algn="ctr">
            <a:noFill/>
            <a:prstDash val="sysDot"/>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r>
              <a:rPr lang="ja-JP" altLang="en-US" sz="1100">
                <a:latin typeface="メイリオ"/>
                <a:ea typeface="メイリオ"/>
              </a:rPr>
              <a:t>管理職</a:t>
            </a:r>
            <a:endParaRPr lang="ja-JP" altLang="en-US" sz="1100" i="0">
              <a:latin typeface="メイリオ"/>
              <a:ea typeface="メイリオ"/>
            </a:endParaRPr>
          </a:p>
        </p:txBody>
      </p:sp>
      <p:sp>
        <p:nvSpPr>
          <p:cNvPr id="17" name="楕円 52">
            <a:extLst>
              <a:ext uri="{FF2B5EF4-FFF2-40B4-BE49-F238E27FC236}">
                <a16:creationId xmlns:a16="http://schemas.microsoft.com/office/drawing/2014/main" id="{97785AC1-82E4-A450-0279-001D0836A7D8}"/>
              </a:ext>
            </a:extLst>
          </p:cNvPr>
          <p:cNvSpPr/>
          <p:nvPr/>
        </p:nvSpPr>
        <p:spPr bwMode="auto">
          <a:xfrm>
            <a:off x="8026456" y="2181427"/>
            <a:ext cx="116705" cy="124691"/>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endParaRPr kumimoji="1" lang="ja-JP" altLang="en-US" i="0">
              <a:latin typeface="メイリオ"/>
              <a:ea typeface="メイリオ"/>
            </a:endParaRPr>
          </a:p>
        </p:txBody>
      </p:sp>
      <p:sp>
        <p:nvSpPr>
          <p:cNvPr id="19" name="楕円 47">
            <a:extLst>
              <a:ext uri="{FF2B5EF4-FFF2-40B4-BE49-F238E27FC236}">
                <a16:creationId xmlns:a16="http://schemas.microsoft.com/office/drawing/2014/main" id="{E91BC2A2-CCCD-BB28-190C-DEAE5B0814E3}"/>
              </a:ext>
            </a:extLst>
          </p:cNvPr>
          <p:cNvSpPr/>
          <p:nvPr/>
        </p:nvSpPr>
        <p:spPr bwMode="auto">
          <a:xfrm>
            <a:off x="7386126" y="2230054"/>
            <a:ext cx="1304267" cy="338971"/>
          </a:xfrm>
          <a:prstGeom prst="ellipse">
            <a:avLst/>
          </a:prstGeom>
          <a:noFill/>
          <a:ln w="9525" cap="flat" cmpd="sng" algn="ctr">
            <a:noFill/>
            <a:prstDash val="sysDot"/>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r>
              <a:rPr lang="ja-JP" altLang="en-US" sz="1100" i="0">
                <a:latin typeface="メイリオ"/>
                <a:ea typeface="メイリオ"/>
              </a:rPr>
              <a:t>幹部社員</a:t>
            </a:r>
          </a:p>
        </p:txBody>
      </p:sp>
      <p:sp>
        <p:nvSpPr>
          <p:cNvPr id="20" name="思考の吹き出し: 雲形 19">
            <a:extLst>
              <a:ext uri="{FF2B5EF4-FFF2-40B4-BE49-F238E27FC236}">
                <a16:creationId xmlns:a16="http://schemas.microsoft.com/office/drawing/2014/main" id="{8775ABB2-D326-5A70-26C0-2F9EEA4F9BF3}"/>
              </a:ext>
            </a:extLst>
          </p:cNvPr>
          <p:cNvSpPr/>
          <p:nvPr/>
        </p:nvSpPr>
        <p:spPr>
          <a:xfrm>
            <a:off x="3215723" y="1838902"/>
            <a:ext cx="1702622" cy="462779"/>
          </a:xfrm>
          <a:prstGeom prst="cloudCallout">
            <a:avLst>
              <a:gd name="adj1" fmla="val -48065"/>
              <a:gd name="adj2" fmla="val 51494"/>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47">
            <a:extLst>
              <a:ext uri="{FF2B5EF4-FFF2-40B4-BE49-F238E27FC236}">
                <a16:creationId xmlns:a16="http://schemas.microsoft.com/office/drawing/2014/main" id="{9655CDC4-68BF-F403-5C39-633A72D3BCA7}"/>
              </a:ext>
            </a:extLst>
          </p:cNvPr>
          <p:cNvSpPr/>
          <p:nvPr/>
        </p:nvSpPr>
        <p:spPr bwMode="auto">
          <a:xfrm>
            <a:off x="3253609" y="1825159"/>
            <a:ext cx="1715839" cy="338971"/>
          </a:xfrm>
          <a:prstGeom prst="ellipse">
            <a:avLst/>
          </a:prstGeom>
          <a:noFill/>
          <a:ln w="9525" cap="flat" cmpd="sng" algn="ctr">
            <a:noFill/>
            <a:prstDash val="sysDot"/>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r>
              <a:rPr lang="ja-JP" altLang="en-US" sz="1100" i="0">
                <a:latin typeface="メイリオ"/>
                <a:ea typeface="メイリオ"/>
              </a:rPr>
              <a:t>海外赴任？転勤？</a:t>
            </a:r>
          </a:p>
        </p:txBody>
      </p:sp>
      <p:sp>
        <p:nvSpPr>
          <p:cNvPr id="34" name="楕円 33">
            <a:extLst>
              <a:ext uri="{FF2B5EF4-FFF2-40B4-BE49-F238E27FC236}">
                <a16:creationId xmlns:a16="http://schemas.microsoft.com/office/drawing/2014/main" id="{9860C13C-B2F7-32D4-BC87-43A2F97C16CA}"/>
              </a:ext>
            </a:extLst>
          </p:cNvPr>
          <p:cNvSpPr/>
          <p:nvPr/>
        </p:nvSpPr>
        <p:spPr bwMode="auto">
          <a:xfrm>
            <a:off x="5477084" y="2114681"/>
            <a:ext cx="2237888" cy="516078"/>
          </a:xfrm>
          <a:prstGeom prst="ellipse">
            <a:avLst/>
          </a:prstGeom>
          <a:noFill/>
          <a:ln w="9525" cap="flat" cmpd="sng" algn="ctr">
            <a:solidFill>
              <a:schemeClr val="tx1"/>
            </a:solidFill>
            <a:prstDash val="sysDot"/>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r>
              <a:rPr kumimoji="1" lang="ja-JP" altLang="en-US" sz="1100">
                <a:latin typeface="メイリオ"/>
                <a:ea typeface="メイリオ"/>
              </a:rPr>
              <a:t>後輩の育成</a:t>
            </a:r>
            <a:endParaRPr kumimoji="1" lang="ja-JP" altLang="en-US" sz="1100" i="0">
              <a:latin typeface="メイリオ"/>
              <a:ea typeface="メイリオ"/>
            </a:endParaRPr>
          </a:p>
        </p:txBody>
      </p:sp>
      <p:sp>
        <p:nvSpPr>
          <p:cNvPr id="35" name="楕円 34">
            <a:extLst>
              <a:ext uri="{FF2B5EF4-FFF2-40B4-BE49-F238E27FC236}">
                <a16:creationId xmlns:a16="http://schemas.microsoft.com/office/drawing/2014/main" id="{3B15B482-6097-FC8F-DF54-3EAAAFB066A8}"/>
              </a:ext>
            </a:extLst>
          </p:cNvPr>
          <p:cNvSpPr/>
          <p:nvPr/>
        </p:nvSpPr>
        <p:spPr bwMode="auto">
          <a:xfrm>
            <a:off x="2758792" y="2826294"/>
            <a:ext cx="2586758" cy="328253"/>
          </a:xfrm>
          <a:prstGeom prst="ellipse">
            <a:avLst/>
          </a:prstGeom>
          <a:noFill/>
          <a:ln w="9525" cap="flat" cmpd="sng" algn="ctr">
            <a:solidFill>
              <a:schemeClr val="tx1"/>
            </a:solidFill>
            <a:prstDash val="sysDot"/>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r>
              <a:rPr kumimoji="1" lang="ja-JP" altLang="en-US" sz="1000">
                <a:latin typeface="メイリオ"/>
                <a:ea typeface="メイリオ"/>
              </a:rPr>
              <a:t>自己研鑽・研修参加</a:t>
            </a:r>
            <a:endParaRPr kumimoji="1" lang="ja-JP" altLang="en-US" sz="1000" i="0">
              <a:latin typeface="メイリオ"/>
              <a:ea typeface="メイリオ"/>
            </a:endParaRPr>
          </a:p>
        </p:txBody>
      </p:sp>
      <p:sp>
        <p:nvSpPr>
          <p:cNvPr id="36" name="楕円 35">
            <a:extLst>
              <a:ext uri="{FF2B5EF4-FFF2-40B4-BE49-F238E27FC236}">
                <a16:creationId xmlns:a16="http://schemas.microsoft.com/office/drawing/2014/main" id="{2D7310F6-3FDC-5725-85AF-DEAB91FEC70A}"/>
              </a:ext>
            </a:extLst>
          </p:cNvPr>
          <p:cNvSpPr/>
          <p:nvPr/>
        </p:nvSpPr>
        <p:spPr bwMode="auto">
          <a:xfrm>
            <a:off x="9004969" y="2132918"/>
            <a:ext cx="903659" cy="910199"/>
          </a:xfrm>
          <a:prstGeom prst="ellipse">
            <a:avLst/>
          </a:prstGeom>
          <a:noFill/>
          <a:ln w="9525" cap="flat" cmpd="sng" algn="ctr">
            <a:solidFill>
              <a:schemeClr val="tx1"/>
            </a:solidFill>
            <a:prstDash val="sysDot"/>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r>
              <a:rPr kumimoji="1" lang="ja-JP" altLang="en-US" sz="1100" i="0">
                <a:latin typeface="メイリオ"/>
                <a:ea typeface="メイリオ"/>
              </a:rPr>
              <a:t>セカンド</a:t>
            </a:r>
            <a:r>
              <a:rPr kumimoji="1" lang="ja-JP" altLang="en-US" sz="1100">
                <a:latin typeface="メイリオ"/>
                <a:ea typeface="メイリオ"/>
              </a:rPr>
              <a:t>キャリア</a:t>
            </a:r>
            <a:endParaRPr kumimoji="1" lang="en-US" altLang="ja-JP" sz="1100">
              <a:latin typeface="メイリオ"/>
              <a:ea typeface="メイリオ"/>
            </a:endParaRPr>
          </a:p>
          <a:p>
            <a:pPr algn="ctr">
              <a:lnSpc>
                <a:spcPct val="110000"/>
              </a:lnSpc>
              <a:spcBef>
                <a:spcPts val="0"/>
              </a:spcBef>
            </a:pPr>
            <a:r>
              <a:rPr kumimoji="1" lang="ja-JP" altLang="en-US" sz="1100" i="0">
                <a:latin typeface="メイリオ"/>
                <a:ea typeface="メイリオ"/>
              </a:rPr>
              <a:t>の形成</a:t>
            </a:r>
          </a:p>
        </p:txBody>
      </p:sp>
      <p:sp>
        <p:nvSpPr>
          <p:cNvPr id="37" name="思考の吹き出し: 雲形 36">
            <a:extLst>
              <a:ext uri="{FF2B5EF4-FFF2-40B4-BE49-F238E27FC236}">
                <a16:creationId xmlns:a16="http://schemas.microsoft.com/office/drawing/2014/main" id="{F9F8AC70-012C-A146-1C95-7E7A20A4B471}"/>
              </a:ext>
            </a:extLst>
          </p:cNvPr>
          <p:cNvSpPr/>
          <p:nvPr/>
        </p:nvSpPr>
        <p:spPr>
          <a:xfrm>
            <a:off x="4858913" y="2565249"/>
            <a:ext cx="985242" cy="345606"/>
          </a:xfrm>
          <a:prstGeom prst="cloudCallout">
            <a:avLst>
              <a:gd name="adj1" fmla="val -48065"/>
              <a:gd name="adj2" fmla="val 51494"/>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a:solidFill>
                  <a:schemeClr val="tx1"/>
                </a:solidFill>
                <a:latin typeface="メイリオ" panose="020B0604030504040204" pitchFamily="50" charset="-128"/>
                <a:ea typeface="メイリオ" panose="020B0604030504040204" pitchFamily="50" charset="-128"/>
              </a:rPr>
              <a:t>転職？</a:t>
            </a:r>
          </a:p>
        </p:txBody>
      </p:sp>
      <p:sp>
        <p:nvSpPr>
          <p:cNvPr id="65" name="吹き出し: 角を丸めた四角形 64">
            <a:extLst>
              <a:ext uri="{FF2B5EF4-FFF2-40B4-BE49-F238E27FC236}">
                <a16:creationId xmlns:a16="http://schemas.microsoft.com/office/drawing/2014/main" id="{2017CF88-D571-C5DC-B7FF-0B0CAB1CABC8}"/>
              </a:ext>
            </a:extLst>
          </p:cNvPr>
          <p:cNvSpPr/>
          <p:nvPr/>
        </p:nvSpPr>
        <p:spPr bwMode="auto">
          <a:xfrm>
            <a:off x="2695124" y="4624832"/>
            <a:ext cx="1064863" cy="213198"/>
          </a:xfrm>
          <a:prstGeom prst="wedgeRoundRectCallout">
            <a:avLst>
              <a:gd name="adj1" fmla="val -15790"/>
              <a:gd name="adj2" fmla="val 43675"/>
              <a:gd name="adj3" fmla="val 16667"/>
            </a:avLst>
          </a:prstGeom>
          <a:solidFill>
            <a:schemeClr val="accent2">
              <a:lumMod val="20000"/>
              <a:lumOff val="80000"/>
            </a:schemeClr>
          </a:solidFill>
          <a:ln w="9525" cap="flat" cmpd="sng" algn="ctr">
            <a:solidFill>
              <a:schemeClr val="tx1"/>
            </a:solidFill>
            <a:prstDash val="sysDash"/>
            <a:round/>
            <a:headEnd type="none" w="med" len="med"/>
            <a:tailEnd type="none" w="med" len="med"/>
          </a:ln>
          <a:effectLst/>
        </p:spPr>
        <p:txBody>
          <a:bodyPr vert="horz" wrap="square" lIns="36000" tIns="72000" rIns="36000" bIns="72000" numCol="1" rtlCol="0" anchor="ctr" anchorCtr="0" compatLnSpc="1">
            <a:prstTxWarp prst="textNoShape">
              <a:avLst/>
            </a:prstTxWarp>
          </a:bodyPr>
          <a:lstStyle/>
          <a:p>
            <a:pPr algn="ctr">
              <a:lnSpc>
                <a:spcPct val="110000"/>
              </a:lnSpc>
              <a:spcBef>
                <a:spcPts val="0"/>
              </a:spcBef>
            </a:pPr>
            <a:r>
              <a:rPr kumimoji="1" lang="ja-JP" altLang="en-US" sz="1000">
                <a:latin typeface="メイリオ"/>
                <a:ea typeface="メイリオ"/>
              </a:rPr>
              <a:t>産前・産後ケア</a:t>
            </a:r>
          </a:p>
        </p:txBody>
      </p:sp>
      <p:sp>
        <p:nvSpPr>
          <p:cNvPr id="66" name="吹き出し: 角を丸めた四角形 65">
            <a:extLst>
              <a:ext uri="{FF2B5EF4-FFF2-40B4-BE49-F238E27FC236}">
                <a16:creationId xmlns:a16="http://schemas.microsoft.com/office/drawing/2014/main" id="{01D8A907-3BDC-68CD-3E2C-6E5B1774882C}"/>
              </a:ext>
            </a:extLst>
          </p:cNvPr>
          <p:cNvSpPr/>
          <p:nvPr/>
        </p:nvSpPr>
        <p:spPr bwMode="auto">
          <a:xfrm>
            <a:off x="2968063" y="4889412"/>
            <a:ext cx="978141" cy="213197"/>
          </a:xfrm>
          <a:prstGeom prst="wedgeRoundRectCallout">
            <a:avLst>
              <a:gd name="adj1" fmla="val -15790"/>
              <a:gd name="adj2" fmla="val 43675"/>
              <a:gd name="adj3" fmla="val 16667"/>
            </a:avLst>
          </a:prstGeom>
          <a:solidFill>
            <a:schemeClr val="accent2">
              <a:lumMod val="20000"/>
              <a:lumOff val="80000"/>
            </a:schemeClr>
          </a:solidFill>
          <a:ln w="9525" cap="flat" cmpd="sng" algn="ctr">
            <a:solidFill>
              <a:schemeClr val="tx1"/>
            </a:solidFill>
            <a:prstDash val="sysDash"/>
            <a:round/>
            <a:headEnd type="none" w="med" len="med"/>
            <a:tailEnd type="none" w="med" len="med"/>
          </a:ln>
          <a:effectLst/>
        </p:spPr>
        <p:txBody>
          <a:bodyPr vert="horz" wrap="square" lIns="36000" tIns="72000" rIns="36000" bIns="72000" numCol="1" rtlCol="0" anchor="ctr" anchorCtr="0" compatLnSpc="1">
            <a:prstTxWarp prst="textNoShape">
              <a:avLst/>
            </a:prstTxWarp>
          </a:bodyPr>
          <a:lstStyle/>
          <a:p>
            <a:pPr algn="ctr">
              <a:lnSpc>
                <a:spcPct val="110000"/>
              </a:lnSpc>
              <a:spcBef>
                <a:spcPts val="0"/>
              </a:spcBef>
            </a:pPr>
            <a:r>
              <a:rPr kumimoji="1" lang="ja-JP" altLang="en-US" sz="1000">
                <a:latin typeface="メイリオ"/>
                <a:ea typeface="メイリオ"/>
              </a:rPr>
              <a:t>育児休業</a:t>
            </a:r>
          </a:p>
        </p:txBody>
      </p:sp>
      <p:sp>
        <p:nvSpPr>
          <p:cNvPr id="67" name="吹き出し: 角を丸めた四角形 66">
            <a:extLst>
              <a:ext uri="{FF2B5EF4-FFF2-40B4-BE49-F238E27FC236}">
                <a16:creationId xmlns:a16="http://schemas.microsoft.com/office/drawing/2014/main" id="{F20CC77B-D314-B40C-4191-E29A22A90C39}"/>
              </a:ext>
            </a:extLst>
          </p:cNvPr>
          <p:cNvSpPr/>
          <p:nvPr/>
        </p:nvSpPr>
        <p:spPr bwMode="auto">
          <a:xfrm>
            <a:off x="2979418" y="5149407"/>
            <a:ext cx="963521" cy="238496"/>
          </a:xfrm>
          <a:prstGeom prst="wedgeRoundRectCallout">
            <a:avLst>
              <a:gd name="adj1" fmla="val -15790"/>
              <a:gd name="adj2" fmla="val 43675"/>
              <a:gd name="adj3" fmla="val 16667"/>
            </a:avLst>
          </a:prstGeom>
          <a:solidFill>
            <a:schemeClr val="accent2">
              <a:lumMod val="20000"/>
              <a:lumOff val="80000"/>
            </a:schemeClr>
          </a:solidFill>
          <a:ln w="9525" cap="flat" cmpd="sng" algn="ctr">
            <a:solidFill>
              <a:schemeClr val="tx1"/>
            </a:solidFill>
            <a:prstDash val="sysDash"/>
            <a:round/>
            <a:headEnd type="none" w="med" len="med"/>
            <a:tailEnd type="none" w="med" len="med"/>
          </a:ln>
          <a:effectLst/>
        </p:spPr>
        <p:txBody>
          <a:bodyPr vert="horz" wrap="square" lIns="36000" tIns="72000" rIns="36000" bIns="72000" numCol="1" rtlCol="0" anchor="ctr" anchorCtr="0" compatLnSpc="1">
            <a:prstTxWarp prst="textNoShape">
              <a:avLst/>
            </a:prstTxWarp>
          </a:bodyPr>
          <a:lstStyle/>
          <a:p>
            <a:pPr algn="ctr">
              <a:lnSpc>
                <a:spcPct val="110000"/>
              </a:lnSpc>
              <a:spcBef>
                <a:spcPts val="0"/>
              </a:spcBef>
            </a:pPr>
            <a:r>
              <a:rPr kumimoji="1" lang="ja-JP" altLang="en-US" sz="1000">
                <a:latin typeface="メイリオ"/>
                <a:ea typeface="メイリオ"/>
              </a:rPr>
              <a:t>保育園等</a:t>
            </a:r>
          </a:p>
        </p:txBody>
      </p:sp>
      <p:sp>
        <p:nvSpPr>
          <p:cNvPr id="68" name="吹き出し: 角を丸めた四角形 67">
            <a:extLst>
              <a:ext uri="{FF2B5EF4-FFF2-40B4-BE49-F238E27FC236}">
                <a16:creationId xmlns:a16="http://schemas.microsoft.com/office/drawing/2014/main" id="{BED423AE-40B7-72A3-5E71-88757BD2459F}"/>
              </a:ext>
            </a:extLst>
          </p:cNvPr>
          <p:cNvSpPr/>
          <p:nvPr/>
        </p:nvSpPr>
        <p:spPr bwMode="auto">
          <a:xfrm>
            <a:off x="3884823" y="4622694"/>
            <a:ext cx="683657" cy="245532"/>
          </a:xfrm>
          <a:prstGeom prst="wedgeRoundRectCallout">
            <a:avLst>
              <a:gd name="adj1" fmla="val -15790"/>
              <a:gd name="adj2" fmla="val 43675"/>
              <a:gd name="adj3" fmla="val 16667"/>
            </a:avLst>
          </a:prstGeom>
          <a:solidFill>
            <a:schemeClr val="accent2">
              <a:lumMod val="20000"/>
              <a:lumOff val="80000"/>
            </a:schemeClr>
          </a:solidFill>
          <a:ln w="9525" cap="flat" cmpd="sng" algn="ctr">
            <a:solidFill>
              <a:schemeClr val="tx1"/>
            </a:solidFill>
            <a:prstDash val="sysDash"/>
            <a:round/>
            <a:headEnd type="none" w="med" len="med"/>
            <a:tailEnd type="none" w="med" len="med"/>
          </a:ln>
          <a:effectLst/>
        </p:spPr>
        <p:txBody>
          <a:bodyPr vert="horz" wrap="square" lIns="36000" tIns="72000" rIns="36000" bIns="72000" numCol="1" rtlCol="0" anchor="ctr" anchorCtr="0" compatLnSpc="1">
            <a:prstTxWarp prst="textNoShape">
              <a:avLst/>
            </a:prstTxWarp>
          </a:bodyPr>
          <a:lstStyle/>
          <a:p>
            <a:pPr algn="ctr">
              <a:lnSpc>
                <a:spcPct val="110000"/>
              </a:lnSpc>
              <a:spcBef>
                <a:spcPts val="0"/>
              </a:spcBef>
            </a:pPr>
            <a:r>
              <a:rPr kumimoji="1" lang="ja-JP" altLang="en-US" sz="1000">
                <a:latin typeface="メイリオ"/>
                <a:ea typeface="メイリオ"/>
              </a:rPr>
              <a:t>時短勤務</a:t>
            </a:r>
          </a:p>
        </p:txBody>
      </p:sp>
      <p:sp>
        <p:nvSpPr>
          <p:cNvPr id="69" name="吹き出し: 角を丸めた四角形 68">
            <a:extLst>
              <a:ext uri="{FF2B5EF4-FFF2-40B4-BE49-F238E27FC236}">
                <a16:creationId xmlns:a16="http://schemas.microsoft.com/office/drawing/2014/main" id="{C9A2C063-326C-C919-A88C-8B99CC5A9790}"/>
              </a:ext>
            </a:extLst>
          </p:cNvPr>
          <p:cNvSpPr/>
          <p:nvPr/>
        </p:nvSpPr>
        <p:spPr bwMode="auto">
          <a:xfrm>
            <a:off x="7066357" y="4612346"/>
            <a:ext cx="2770751" cy="266590"/>
          </a:xfrm>
          <a:prstGeom prst="wedgeRoundRectCallout">
            <a:avLst>
              <a:gd name="adj1" fmla="val -15790"/>
              <a:gd name="adj2" fmla="val 43675"/>
              <a:gd name="adj3" fmla="val 16667"/>
            </a:avLst>
          </a:prstGeom>
          <a:solidFill>
            <a:schemeClr val="accent2">
              <a:lumMod val="20000"/>
              <a:lumOff val="80000"/>
            </a:schemeClr>
          </a:solidFill>
          <a:ln w="9525" cap="flat" cmpd="sng" algn="ctr">
            <a:solidFill>
              <a:schemeClr val="tx1"/>
            </a:solidFill>
            <a:prstDash val="sysDash"/>
            <a:round/>
            <a:headEnd type="none" w="med" len="med"/>
            <a:tailEnd type="none" w="med" len="med"/>
          </a:ln>
          <a:effectLst/>
        </p:spPr>
        <p:txBody>
          <a:bodyPr vert="horz" wrap="square" lIns="36000" tIns="72000" rIns="36000" bIns="72000" numCol="1" rtlCol="0" anchor="ctr" anchorCtr="0" compatLnSpc="1">
            <a:prstTxWarp prst="textNoShape">
              <a:avLst/>
            </a:prstTxWarp>
          </a:bodyPr>
          <a:lstStyle/>
          <a:p>
            <a:pPr algn="ctr">
              <a:lnSpc>
                <a:spcPct val="110000"/>
              </a:lnSpc>
              <a:spcBef>
                <a:spcPts val="0"/>
              </a:spcBef>
            </a:pPr>
            <a:r>
              <a:rPr kumimoji="1" lang="ja-JP" altLang="en-US" sz="1000">
                <a:latin typeface="メイリオ"/>
                <a:ea typeface="メイリオ"/>
              </a:rPr>
              <a:t>介護サービス</a:t>
            </a:r>
          </a:p>
        </p:txBody>
      </p:sp>
      <p:sp>
        <p:nvSpPr>
          <p:cNvPr id="70" name="吹き出し: 角を丸めた四角形 69">
            <a:extLst>
              <a:ext uri="{FF2B5EF4-FFF2-40B4-BE49-F238E27FC236}">
                <a16:creationId xmlns:a16="http://schemas.microsoft.com/office/drawing/2014/main" id="{CC85D057-BADF-30AF-F1D4-BD9B45262D20}"/>
              </a:ext>
            </a:extLst>
          </p:cNvPr>
          <p:cNvSpPr/>
          <p:nvPr/>
        </p:nvSpPr>
        <p:spPr bwMode="auto">
          <a:xfrm>
            <a:off x="3995033" y="5141721"/>
            <a:ext cx="1233168" cy="246182"/>
          </a:xfrm>
          <a:prstGeom prst="wedgeRoundRectCallout">
            <a:avLst>
              <a:gd name="adj1" fmla="val -15790"/>
              <a:gd name="adj2" fmla="val 43675"/>
              <a:gd name="adj3" fmla="val 16667"/>
            </a:avLst>
          </a:prstGeom>
          <a:solidFill>
            <a:schemeClr val="accent2">
              <a:lumMod val="20000"/>
              <a:lumOff val="80000"/>
            </a:schemeClr>
          </a:solidFill>
          <a:ln w="9525" cap="flat" cmpd="sng" algn="ctr">
            <a:solidFill>
              <a:schemeClr val="tx1"/>
            </a:solidFill>
            <a:prstDash val="sysDash"/>
            <a:round/>
            <a:headEnd type="none" w="med" len="med"/>
            <a:tailEnd type="none" w="med" len="med"/>
          </a:ln>
          <a:effectLst/>
        </p:spPr>
        <p:txBody>
          <a:bodyPr vert="horz" wrap="square" lIns="36000" tIns="72000" rIns="36000" bIns="72000" numCol="1" rtlCol="0" anchor="ctr" anchorCtr="0" compatLnSpc="1">
            <a:prstTxWarp prst="textNoShape">
              <a:avLst/>
            </a:prstTxWarp>
          </a:bodyPr>
          <a:lstStyle/>
          <a:p>
            <a:pPr algn="ctr">
              <a:lnSpc>
                <a:spcPct val="110000"/>
              </a:lnSpc>
              <a:spcBef>
                <a:spcPts val="0"/>
              </a:spcBef>
            </a:pPr>
            <a:r>
              <a:rPr kumimoji="1" lang="ja-JP" altLang="en-US" sz="1000">
                <a:latin typeface="メイリオ"/>
                <a:ea typeface="メイリオ"/>
              </a:rPr>
              <a:t>放課後児童クラブ</a:t>
            </a:r>
          </a:p>
        </p:txBody>
      </p:sp>
      <p:sp>
        <p:nvSpPr>
          <p:cNvPr id="72" name="楕円 71">
            <a:extLst>
              <a:ext uri="{FF2B5EF4-FFF2-40B4-BE49-F238E27FC236}">
                <a16:creationId xmlns:a16="http://schemas.microsoft.com/office/drawing/2014/main" id="{3F8B680C-F672-66E0-97D9-A934C36F50B3}"/>
              </a:ext>
            </a:extLst>
          </p:cNvPr>
          <p:cNvSpPr/>
          <p:nvPr/>
        </p:nvSpPr>
        <p:spPr bwMode="auto">
          <a:xfrm>
            <a:off x="1212827" y="5686360"/>
            <a:ext cx="8731046" cy="437756"/>
          </a:xfrm>
          <a:prstGeom prst="ellipse">
            <a:avLst/>
          </a:prstGeom>
          <a:noFill/>
          <a:ln w="9525" cap="flat" cmpd="sng" algn="ctr">
            <a:solidFill>
              <a:schemeClr val="tx1"/>
            </a:solidFill>
            <a:prstDash val="sysDot"/>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pPr>
            <a:r>
              <a:rPr kumimoji="1" lang="ja-JP" altLang="en-US" sz="1100">
                <a:latin typeface="メイリオ"/>
                <a:ea typeface="メイリオ"/>
              </a:rPr>
              <a:t>スポーツ・旅行・地域活動</a:t>
            </a:r>
            <a:endParaRPr lang="en-US"/>
          </a:p>
        </p:txBody>
      </p:sp>
      <p:sp>
        <p:nvSpPr>
          <p:cNvPr id="74" name="楕円 73">
            <a:extLst>
              <a:ext uri="{FF2B5EF4-FFF2-40B4-BE49-F238E27FC236}">
                <a16:creationId xmlns:a16="http://schemas.microsoft.com/office/drawing/2014/main" id="{6BF3D3DD-C6B9-9848-9738-6136BF241DB6}"/>
              </a:ext>
            </a:extLst>
          </p:cNvPr>
          <p:cNvSpPr/>
          <p:nvPr/>
        </p:nvSpPr>
        <p:spPr bwMode="auto">
          <a:xfrm>
            <a:off x="937151" y="2163350"/>
            <a:ext cx="1101628" cy="338971"/>
          </a:xfrm>
          <a:prstGeom prst="ellipse">
            <a:avLst/>
          </a:prstGeom>
          <a:noFill/>
          <a:ln w="9525" cap="flat" cmpd="sng" algn="ctr">
            <a:noFill/>
            <a:prstDash val="sysDot"/>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r>
              <a:rPr kumimoji="1" lang="ja-JP" altLang="en-US" sz="1100" i="0">
                <a:latin typeface="メイリオ"/>
                <a:ea typeface="メイリオ"/>
              </a:rPr>
              <a:t>就職</a:t>
            </a:r>
          </a:p>
        </p:txBody>
      </p:sp>
      <p:sp>
        <p:nvSpPr>
          <p:cNvPr id="58" name="思考の吹き出し: 雲形 57">
            <a:extLst>
              <a:ext uri="{FF2B5EF4-FFF2-40B4-BE49-F238E27FC236}">
                <a16:creationId xmlns:a16="http://schemas.microsoft.com/office/drawing/2014/main" id="{C216D85A-8854-7957-F601-C39932F5C098}"/>
              </a:ext>
            </a:extLst>
          </p:cNvPr>
          <p:cNvSpPr/>
          <p:nvPr/>
        </p:nvSpPr>
        <p:spPr>
          <a:xfrm>
            <a:off x="1154899" y="3685964"/>
            <a:ext cx="2057133" cy="666224"/>
          </a:xfrm>
          <a:prstGeom prst="cloudCallout">
            <a:avLst>
              <a:gd name="adj1" fmla="val 18328"/>
              <a:gd name="adj2" fmla="val 27079"/>
            </a:avLst>
          </a:prstGeom>
          <a:solidFill>
            <a:schemeClr val="accent6">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a:solidFill>
                  <a:schemeClr val="tx1"/>
                </a:solidFill>
                <a:latin typeface="メイリオ" panose="020B0604030504040204" pitchFamily="50" charset="-128"/>
                <a:ea typeface="メイリオ" panose="020B0604030504040204" pitchFamily="50" charset="-128"/>
              </a:rPr>
              <a:t>一人暮らし？</a:t>
            </a:r>
            <a:endParaRPr kumimoji="1" lang="en-US" altLang="ja-JP" sz="1100">
              <a:solidFill>
                <a:schemeClr val="tx1"/>
              </a:solidFill>
              <a:latin typeface="メイリオ" panose="020B0604030504040204" pitchFamily="50" charset="-128"/>
              <a:ea typeface="メイリオ" panose="020B0604030504040204" pitchFamily="50" charset="-128"/>
            </a:endParaRPr>
          </a:p>
          <a:p>
            <a:pPr algn="ctr"/>
            <a:r>
              <a:rPr kumimoji="1" lang="ja-JP" altLang="en-US" sz="1100">
                <a:solidFill>
                  <a:schemeClr val="tx1"/>
                </a:solidFill>
                <a:latin typeface="メイリオ" panose="020B0604030504040204" pitchFamily="50" charset="-128"/>
                <a:ea typeface="メイリオ" panose="020B0604030504040204" pitchFamily="50" charset="-128"/>
              </a:rPr>
              <a:t>ルームシェア？</a:t>
            </a:r>
          </a:p>
        </p:txBody>
      </p:sp>
      <p:sp>
        <p:nvSpPr>
          <p:cNvPr id="38" name="思考の吹き出し: 雲形 37">
            <a:extLst>
              <a:ext uri="{FF2B5EF4-FFF2-40B4-BE49-F238E27FC236}">
                <a16:creationId xmlns:a16="http://schemas.microsoft.com/office/drawing/2014/main" id="{48C7F4C8-779F-85E8-21A6-24EBB4B41429}"/>
              </a:ext>
            </a:extLst>
          </p:cNvPr>
          <p:cNvSpPr/>
          <p:nvPr/>
        </p:nvSpPr>
        <p:spPr>
          <a:xfrm>
            <a:off x="2835576" y="3255892"/>
            <a:ext cx="1706983" cy="570928"/>
          </a:xfrm>
          <a:prstGeom prst="cloudCallout">
            <a:avLst>
              <a:gd name="adj1" fmla="val 18328"/>
              <a:gd name="adj2" fmla="val 27079"/>
            </a:avLst>
          </a:prstGeom>
          <a:solidFill>
            <a:schemeClr val="accent6">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a:solidFill>
                  <a:schemeClr val="tx1"/>
                </a:solidFill>
                <a:latin typeface="メイリオ" panose="020B0604030504040204" pitchFamily="50" charset="-128"/>
                <a:ea typeface="メイリオ" panose="020B0604030504040204" pitchFamily="50" charset="-128"/>
              </a:rPr>
              <a:t>同居？</a:t>
            </a:r>
            <a:endParaRPr kumimoji="1" lang="en-US" altLang="ja-JP" sz="1100">
              <a:solidFill>
                <a:schemeClr val="tx1"/>
              </a:solidFill>
              <a:latin typeface="メイリオ" panose="020B0604030504040204" pitchFamily="50" charset="-128"/>
              <a:ea typeface="メイリオ" panose="020B0604030504040204" pitchFamily="50" charset="-128"/>
            </a:endParaRPr>
          </a:p>
          <a:p>
            <a:pPr algn="ctr"/>
            <a:r>
              <a:rPr kumimoji="1" lang="ja-JP" altLang="en-US" sz="1100">
                <a:solidFill>
                  <a:schemeClr val="tx1"/>
                </a:solidFill>
                <a:latin typeface="メイリオ" panose="020B0604030504040204" pitchFamily="50" charset="-128"/>
                <a:ea typeface="メイリオ" panose="020B0604030504040204" pitchFamily="50" charset="-128"/>
              </a:rPr>
              <a:t>結婚？</a:t>
            </a:r>
          </a:p>
        </p:txBody>
      </p:sp>
      <p:sp>
        <p:nvSpPr>
          <p:cNvPr id="41" name="思考の吹き出し: 雲形 40">
            <a:extLst>
              <a:ext uri="{FF2B5EF4-FFF2-40B4-BE49-F238E27FC236}">
                <a16:creationId xmlns:a16="http://schemas.microsoft.com/office/drawing/2014/main" id="{8EF1F820-A7DE-753D-1CE0-5DD0E6A6BE95}"/>
              </a:ext>
            </a:extLst>
          </p:cNvPr>
          <p:cNvSpPr/>
          <p:nvPr/>
        </p:nvSpPr>
        <p:spPr>
          <a:xfrm>
            <a:off x="5709611" y="3873469"/>
            <a:ext cx="2057133" cy="512534"/>
          </a:xfrm>
          <a:prstGeom prst="cloudCallout">
            <a:avLst>
              <a:gd name="adj1" fmla="val 18328"/>
              <a:gd name="adj2" fmla="val 27079"/>
            </a:avLst>
          </a:prstGeom>
          <a:solidFill>
            <a:schemeClr val="accent6">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a:solidFill>
                  <a:schemeClr val="tx1"/>
                </a:solidFill>
                <a:latin typeface="メイリオ" panose="020B0604030504040204" pitchFamily="50" charset="-128"/>
                <a:ea typeface="メイリオ" panose="020B0604030504040204" pitchFamily="50" charset="-128"/>
              </a:rPr>
              <a:t>マイホーム購入？</a:t>
            </a:r>
            <a:endParaRPr kumimoji="1" lang="en-US" altLang="ja-JP" sz="1100">
              <a:solidFill>
                <a:schemeClr val="tx1"/>
              </a:solidFill>
              <a:latin typeface="メイリオ" panose="020B0604030504040204" pitchFamily="50" charset="-128"/>
              <a:ea typeface="メイリオ" panose="020B0604030504040204" pitchFamily="50" charset="-128"/>
            </a:endParaRPr>
          </a:p>
          <a:p>
            <a:pPr algn="ctr"/>
            <a:r>
              <a:rPr kumimoji="1" lang="ja-JP" altLang="en-US" sz="1100">
                <a:solidFill>
                  <a:schemeClr val="tx1"/>
                </a:solidFill>
                <a:latin typeface="メイリオ" panose="020B0604030504040204" pitchFamily="50" charset="-128"/>
                <a:ea typeface="メイリオ" panose="020B0604030504040204" pitchFamily="50" charset="-128"/>
              </a:rPr>
              <a:t>ペット飼育？</a:t>
            </a:r>
          </a:p>
        </p:txBody>
      </p:sp>
      <p:sp>
        <p:nvSpPr>
          <p:cNvPr id="42" name="思考の吹き出し: 雲形 41">
            <a:extLst>
              <a:ext uri="{FF2B5EF4-FFF2-40B4-BE49-F238E27FC236}">
                <a16:creationId xmlns:a16="http://schemas.microsoft.com/office/drawing/2014/main" id="{571AAE8E-ABE8-A881-A827-F6155F8B5773}"/>
              </a:ext>
            </a:extLst>
          </p:cNvPr>
          <p:cNvSpPr/>
          <p:nvPr/>
        </p:nvSpPr>
        <p:spPr>
          <a:xfrm>
            <a:off x="3570058" y="3908004"/>
            <a:ext cx="2057133" cy="512534"/>
          </a:xfrm>
          <a:prstGeom prst="cloudCallout">
            <a:avLst>
              <a:gd name="adj1" fmla="val 18328"/>
              <a:gd name="adj2" fmla="val 27079"/>
            </a:avLst>
          </a:prstGeom>
          <a:solidFill>
            <a:schemeClr val="accent6">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a:solidFill>
                  <a:schemeClr val="tx1"/>
                </a:solidFill>
                <a:latin typeface="メイリオ" panose="020B0604030504040204" pitchFamily="50" charset="-128"/>
                <a:ea typeface="メイリオ" panose="020B0604030504040204" pitchFamily="50" charset="-128"/>
              </a:rPr>
              <a:t>子育て？</a:t>
            </a:r>
            <a:endParaRPr kumimoji="1" lang="en-US" altLang="ja-JP" sz="1100">
              <a:solidFill>
                <a:schemeClr val="tx1"/>
              </a:solidFill>
              <a:latin typeface="メイリオ" panose="020B0604030504040204" pitchFamily="50" charset="-128"/>
              <a:ea typeface="メイリオ" panose="020B0604030504040204" pitchFamily="50" charset="-128"/>
            </a:endParaRPr>
          </a:p>
          <a:p>
            <a:pPr algn="ctr"/>
            <a:r>
              <a:rPr kumimoji="1" lang="ja-JP" altLang="en-US" sz="1100">
                <a:solidFill>
                  <a:schemeClr val="tx1"/>
                </a:solidFill>
                <a:latin typeface="メイリオ" panose="020B0604030504040204" pitchFamily="50" charset="-128"/>
                <a:ea typeface="メイリオ" panose="020B0604030504040204" pitchFamily="50" charset="-128"/>
              </a:rPr>
              <a:t>第２子？</a:t>
            </a:r>
          </a:p>
        </p:txBody>
      </p:sp>
      <p:sp>
        <p:nvSpPr>
          <p:cNvPr id="43" name="思考の吹き出し: 雲形 42">
            <a:extLst>
              <a:ext uri="{FF2B5EF4-FFF2-40B4-BE49-F238E27FC236}">
                <a16:creationId xmlns:a16="http://schemas.microsoft.com/office/drawing/2014/main" id="{B1E4096F-8AFB-613F-A90D-83764C7C68FF}"/>
              </a:ext>
            </a:extLst>
          </p:cNvPr>
          <p:cNvSpPr/>
          <p:nvPr/>
        </p:nvSpPr>
        <p:spPr>
          <a:xfrm>
            <a:off x="5627191" y="3298841"/>
            <a:ext cx="1921651" cy="441843"/>
          </a:xfrm>
          <a:prstGeom prst="cloudCallout">
            <a:avLst>
              <a:gd name="adj1" fmla="val 18328"/>
              <a:gd name="adj2" fmla="val 27079"/>
            </a:avLst>
          </a:prstGeom>
          <a:solidFill>
            <a:schemeClr val="accent6">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a:solidFill>
                  <a:schemeClr val="tx1"/>
                </a:solidFill>
                <a:latin typeface="メイリオ" panose="020B0604030504040204" pitchFamily="50" charset="-128"/>
                <a:ea typeface="メイリオ" panose="020B0604030504040204" pitchFamily="50" charset="-128"/>
              </a:rPr>
              <a:t>こどもの進学？</a:t>
            </a:r>
          </a:p>
        </p:txBody>
      </p:sp>
      <p:sp>
        <p:nvSpPr>
          <p:cNvPr id="44" name="思考の吹き出し: 雲形 43">
            <a:extLst>
              <a:ext uri="{FF2B5EF4-FFF2-40B4-BE49-F238E27FC236}">
                <a16:creationId xmlns:a16="http://schemas.microsoft.com/office/drawing/2014/main" id="{0BBD6B69-4434-D193-43AF-F7373293C460}"/>
              </a:ext>
            </a:extLst>
          </p:cNvPr>
          <p:cNvSpPr/>
          <p:nvPr/>
        </p:nvSpPr>
        <p:spPr>
          <a:xfrm>
            <a:off x="7779975" y="3953969"/>
            <a:ext cx="2057133" cy="389312"/>
          </a:xfrm>
          <a:prstGeom prst="cloudCallout">
            <a:avLst>
              <a:gd name="adj1" fmla="val 18328"/>
              <a:gd name="adj2" fmla="val 27079"/>
            </a:avLst>
          </a:prstGeom>
          <a:solidFill>
            <a:schemeClr val="accent6">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a:solidFill>
                  <a:schemeClr val="tx1"/>
                </a:solidFill>
                <a:latin typeface="メイリオ" panose="020B0604030504040204" pitchFamily="50" charset="-128"/>
                <a:ea typeface="メイリオ" panose="020B0604030504040204" pitchFamily="50" charset="-128"/>
              </a:rPr>
              <a:t>家族の介護？</a:t>
            </a:r>
            <a:endParaRPr kumimoji="1" lang="en-US" altLang="ja-JP" sz="1100">
              <a:solidFill>
                <a:schemeClr val="tx1"/>
              </a:solidFill>
              <a:latin typeface="メイリオ" panose="020B0604030504040204" pitchFamily="50" charset="-128"/>
              <a:ea typeface="メイリオ" panose="020B0604030504040204" pitchFamily="50" charset="-128"/>
            </a:endParaRPr>
          </a:p>
        </p:txBody>
      </p:sp>
      <p:sp>
        <p:nvSpPr>
          <p:cNvPr id="45" name="思考の吹き出し: 雲形 44">
            <a:extLst>
              <a:ext uri="{FF2B5EF4-FFF2-40B4-BE49-F238E27FC236}">
                <a16:creationId xmlns:a16="http://schemas.microsoft.com/office/drawing/2014/main" id="{BBDECB75-3F76-5417-3706-E8789F856007}"/>
              </a:ext>
            </a:extLst>
          </p:cNvPr>
          <p:cNvSpPr/>
          <p:nvPr/>
        </p:nvSpPr>
        <p:spPr>
          <a:xfrm>
            <a:off x="7741286" y="3371069"/>
            <a:ext cx="1311274" cy="443497"/>
          </a:xfrm>
          <a:prstGeom prst="cloudCallout">
            <a:avLst>
              <a:gd name="adj1" fmla="val 18328"/>
              <a:gd name="adj2" fmla="val 27079"/>
            </a:avLst>
          </a:prstGeom>
          <a:solidFill>
            <a:schemeClr val="accent6">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a:solidFill>
                  <a:schemeClr val="tx1"/>
                </a:solidFill>
                <a:latin typeface="メイリオ" panose="020B0604030504040204" pitchFamily="50" charset="-128"/>
                <a:ea typeface="メイリオ" panose="020B0604030504040204" pitchFamily="50" charset="-128"/>
              </a:rPr>
              <a:t>通院？</a:t>
            </a:r>
            <a:endParaRPr kumimoji="1" lang="en-US" altLang="ja-JP" sz="1100">
              <a:solidFill>
                <a:schemeClr val="tx1"/>
              </a:solidFill>
              <a:latin typeface="メイリオ" panose="020B0604030504040204" pitchFamily="50" charset="-128"/>
              <a:ea typeface="メイリオ" panose="020B0604030504040204" pitchFamily="50" charset="-128"/>
            </a:endParaRPr>
          </a:p>
        </p:txBody>
      </p:sp>
      <p:sp>
        <p:nvSpPr>
          <p:cNvPr id="46" name="正方形/長方形 45">
            <a:extLst>
              <a:ext uri="{FF2B5EF4-FFF2-40B4-BE49-F238E27FC236}">
                <a16:creationId xmlns:a16="http://schemas.microsoft.com/office/drawing/2014/main" id="{05410A08-4B13-137F-F52F-1F5B45624231}"/>
              </a:ext>
            </a:extLst>
          </p:cNvPr>
          <p:cNvSpPr/>
          <p:nvPr/>
        </p:nvSpPr>
        <p:spPr>
          <a:xfrm>
            <a:off x="280218" y="1629962"/>
            <a:ext cx="939867" cy="319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ysClr val="windowText" lastClr="000000"/>
                </a:solidFill>
                <a:latin typeface="メイリオ"/>
                <a:ea typeface="メイリオ"/>
              </a:rPr>
              <a:t>（例）</a:t>
            </a:r>
          </a:p>
        </p:txBody>
      </p:sp>
      <p:sp>
        <p:nvSpPr>
          <p:cNvPr id="39" name="吹き出し: 角を丸めた四角形 38">
            <a:extLst>
              <a:ext uri="{FF2B5EF4-FFF2-40B4-BE49-F238E27FC236}">
                <a16:creationId xmlns:a16="http://schemas.microsoft.com/office/drawing/2014/main" id="{9E3EFEC6-93C4-F05C-FCCC-4561494458E9}"/>
              </a:ext>
            </a:extLst>
          </p:cNvPr>
          <p:cNvSpPr/>
          <p:nvPr/>
        </p:nvSpPr>
        <p:spPr bwMode="auto">
          <a:xfrm>
            <a:off x="5096079" y="4564174"/>
            <a:ext cx="978141" cy="408577"/>
          </a:xfrm>
          <a:prstGeom prst="wedgeRoundRectCallout">
            <a:avLst>
              <a:gd name="adj1" fmla="val -15790"/>
              <a:gd name="adj2" fmla="val 43675"/>
              <a:gd name="adj3" fmla="val 16667"/>
            </a:avLst>
          </a:prstGeom>
          <a:solidFill>
            <a:schemeClr val="accent2">
              <a:lumMod val="20000"/>
              <a:lumOff val="80000"/>
            </a:schemeClr>
          </a:solidFill>
          <a:ln w="9525" cap="flat" cmpd="sng" algn="ctr">
            <a:solidFill>
              <a:schemeClr val="tx1"/>
            </a:solidFill>
            <a:prstDash val="sysDash"/>
            <a:round/>
            <a:headEnd type="none" w="med" len="med"/>
            <a:tailEnd type="none" w="med" len="med"/>
          </a:ln>
          <a:effectLst/>
        </p:spPr>
        <p:txBody>
          <a:bodyPr vert="horz" wrap="square" lIns="36000" tIns="72000" rIns="36000" bIns="72000" numCol="1" rtlCol="0" anchor="ctr" anchorCtr="0" compatLnSpc="1">
            <a:prstTxWarp prst="textNoShape">
              <a:avLst/>
            </a:prstTxWarp>
          </a:bodyPr>
          <a:lstStyle/>
          <a:p>
            <a:pPr algn="ctr">
              <a:lnSpc>
                <a:spcPct val="110000"/>
              </a:lnSpc>
              <a:spcBef>
                <a:spcPts val="0"/>
              </a:spcBef>
            </a:pPr>
            <a:r>
              <a:rPr kumimoji="1" lang="ja-JP" altLang="en-US" sz="1000">
                <a:latin typeface="メイリオ"/>
                <a:ea typeface="メイリオ"/>
              </a:rPr>
              <a:t>フレックス・テレワーク</a:t>
            </a:r>
          </a:p>
        </p:txBody>
      </p:sp>
      <p:pic>
        <p:nvPicPr>
          <p:cNvPr id="47" name="Picture 6">
            <a:extLst>
              <a:ext uri="{FF2B5EF4-FFF2-40B4-BE49-F238E27FC236}">
                <a16:creationId xmlns:a16="http://schemas.microsoft.com/office/drawing/2014/main" id="{0FDC31C3-3639-D5C1-9857-AFAD988F190B}"/>
              </a:ext>
            </a:extLst>
          </p:cNvPr>
          <p:cNvPicPr>
            <a:picLocks noChangeAspect="1"/>
          </p:cNvPicPr>
          <p:nvPr/>
        </p:nvPicPr>
        <p:blipFill>
          <a:blip r:embed="rId4"/>
          <a:stretch>
            <a:fillRect/>
          </a:stretch>
        </p:blipFill>
        <p:spPr>
          <a:xfrm>
            <a:off x="464388" y="6328041"/>
            <a:ext cx="9707016" cy="757254"/>
          </a:xfrm>
          <a:prstGeom prst="rect">
            <a:avLst/>
          </a:prstGeom>
        </p:spPr>
      </p:pic>
      <p:sp>
        <p:nvSpPr>
          <p:cNvPr id="48" name="直角三角形 47">
            <a:extLst>
              <a:ext uri="{FF2B5EF4-FFF2-40B4-BE49-F238E27FC236}">
                <a16:creationId xmlns:a16="http://schemas.microsoft.com/office/drawing/2014/main" id="{52DDC838-CB98-3BEC-039B-D8D61D6457F6}"/>
              </a:ext>
            </a:extLst>
          </p:cNvPr>
          <p:cNvSpPr/>
          <p:nvPr/>
        </p:nvSpPr>
        <p:spPr bwMode="auto">
          <a:xfrm flipH="1">
            <a:off x="1111388" y="6415572"/>
            <a:ext cx="8914273" cy="661395"/>
          </a:xfrm>
          <a:prstGeom prst="rtTriangl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endParaRPr kumimoji="1" lang="ja-JP" altLang="en-US" sz="1200" i="0">
              <a:latin typeface="メイリオ"/>
              <a:ea typeface="メイリオ"/>
            </a:endParaRPr>
          </a:p>
        </p:txBody>
      </p:sp>
      <p:sp>
        <p:nvSpPr>
          <p:cNvPr id="49" name="正方形/長方形 48">
            <a:extLst>
              <a:ext uri="{FF2B5EF4-FFF2-40B4-BE49-F238E27FC236}">
                <a16:creationId xmlns:a16="http://schemas.microsoft.com/office/drawing/2014/main" id="{5A54FC56-DAAE-30CC-96E7-7B4309875CE0}"/>
              </a:ext>
            </a:extLst>
          </p:cNvPr>
          <p:cNvSpPr/>
          <p:nvPr/>
        </p:nvSpPr>
        <p:spPr bwMode="auto">
          <a:xfrm>
            <a:off x="5199504" y="6706668"/>
            <a:ext cx="3714174" cy="354517"/>
          </a:xfrm>
          <a:prstGeom prst="rect">
            <a:avLst/>
          </a:prstGeom>
          <a:noFill/>
          <a:ln w="9525" cap="flat" cmpd="sng" algn="ctr">
            <a:noFill/>
            <a:prstDash val="solid"/>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r>
              <a:rPr kumimoji="1" lang="ja-JP" altLang="en-US" i="0">
                <a:latin typeface="メイリオ"/>
                <a:ea typeface="メイリオ"/>
              </a:rPr>
              <a:t>病気や体力低下の可能性</a:t>
            </a:r>
          </a:p>
        </p:txBody>
      </p:sp>
      <p:sp>
        <p:nvSpPr>
          <p:cNvPr id="50" name="正方形/長方形 49">
            <a:extLst>
              <a:ext uri="{FF2B5EF4-FFF2-40B4-BE49-F238E27FC236}">
                <a16:creationId xmlns:a16="http://schemas.microsoft.com/office/drawing/2014/main" id="{3B95D7E7-77E3-1E0A-93B0-B9D75B18DFC8}"/>
              </a:ext>
            </a:extLst>
          </p:cNvPr>
          <p:cNvSpPr/>
          <p:nvPr/>
        </p:nvSpPr>
        <p:spPr>
          <a:xfrm>
            <a:off x="585425" y="6415573"/>
            <a:ext cx="437046" cy="66139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ysClr val="windowText" lastClr="000000"/>
                </a:solidFill>
                <a:latin typeface="メイリオ"/>
                <a:ea typeface="メイリオ"/>
              </a:rPr>
              <a:t>健康</a:t>
            </a:r>
          </a:p>
        </p:txBody>
      </p:sp>
      <p:pic>
        <p:nvPicPr>
          <p:cNvPr id="7" name="図 6">
            <a:extLst>
              <a:ext uri="{FF2B5EF4-FFF2-40B4-BE49-F238E27FC236}">
                <a16:creationId xmlns:a16="http://schemas.microsoft.com/office/drawing/2014/main" id="{B58FE34D-5988-EC74-2F10-261EC65471FA}"/>
              </a:ext>
            </a:extLst>
          </p:cNvPr>
          <p:cNvPicPr>
            <a:picLocks noChangeAspect="1"/>
          </p:cNvPicPr>
          <p:nvPr/>
        </p:nvPicPr>
        <p:blipFill>
          <a:blip r:embed="rId5"/>
          <a:stretch>
            <a:fillRect/>
          </a:stretch>
        </p:blipFill>
        <p:spPr>
          <a:xfrm>
            <a:off x="9502587" y="564963"/>
            <a:ext cx="650917" cy="260547"/>
          </a:xfrm>
          <a:prstGeom prst="rect">
            <a:avLst/>
          </a:prstGeom>
        </p:spPr>
      </p:pic>
    </p:spTree>
    <p:extLst>
      <p:ext uri="{BB962C8B-B14F-4D97-AF65-F5344CB8AC3E}">
        <p14:creationId xmlns:p14="http://schemas.microsoft.com/office/powerpoint/2010/main" val="35455915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B0344-8DEB-20CC-7F5B-6CA1460F989E}"/>
            </a:ext>
          </a:extLst>
        </p:cNvPr>
        <p:cNvGrpSpPr/>
        <p:nvPr/>
      </p:nvGrpSpPr>
      <p:grpSpPr>
        <a:xfrm>
          <a:off x="0" y="0"/>
          <a:ext cx="0" cy="0"/>
          <a:chOff x="0" y="0"/>
          <a:chExt cx="0" cy="0"/>
        </a:xfrm>
      </p:grpSpPr>
      <p:pic>
        <p:nvPicPr>
          <p:cNvPr id="4" name="図 3" descr="グラフィカル ユーザー インターフェイス が含まれている画像&#10;&#10;AI 生成コンテンツは誤りを含む可能性があります。">
            <a:extLst>
              <a:ext uri="{FF2B5EF4-FFF2-40B4-BE49-F238E27FC236}">
                <a16:creationId xmlns:a16="http://schemas.microsoft.com/office/drawing/2014/main" id="{B84879D4-B25D-FA05-E7FF-CD923BFB3B4D}"/>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697893" cy="7559675"/>
          </a:xfrm>
          <a:prstGeom prst="rect">
            <a:avLst/>
          </a:prstGeom>
        </p:spPr>
      </p:pic>
      <p:sp>
        <p:nvSpPr>
          <p:cNvPr id="6" name="矢印: 下 5">
            <a:extLst>
              <a:ext uri="{FF2B5EF4-FFF2-40B4-BE49-F238E27FC236}">
                <a16:creationId xmlns:a16="http://schemas.microsoft.com/office/drawing/2014/main" id="{67671F37-3ED5-2883-58FC-CCDCFD3C33D4}"/>
              </a:ext>
            </a:extLst>
          </p:cNvPr>
          <p:cNvSpPr/>
          <p:nvPr/>
        </p:nvSpPr>
        <p:spPr bwMode="auto">
          <a:xfrm rot="16200000">
            <a:off x="5378914" y="1380775"/>
            <a:ext cx="661395" cy="9088200"/>
          </a:xfrm>
          <a:prstGeom prst="downArrow">
            <a:avLst>
              <a:gd name="adj1" fmla="val 100000"/>
              <a:gd name="adj2" fmla="val 48063"/>
            </a:avLst>
          </a:prstGeom>
          <a:pattFill prst="dkVert">
            <a:fgClr>
              <a:schemeClr val="accent4">
                <a:lumMod val="20000"/>
                <a:lumOff val="80000"/>
              </a:schemeClr>
            </a:fgClr>
            <a:bgClr>
              <a:schemeClr val="bg1"/>
            </a:bgClr>
          </a:pattFill>
          <a:ln w="28575" cap="flat" cmpd="sng" algn="ctr">
            <a:solidFill>
              <a:schemeClr val="tx1"/>
            </a:solidFill>
            <a:prstDash val="solid"/>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endParaRPr kumimoji="1" lang="ja-JP" altLang="en-US" i="0">
              <a:latin typeface="メイリオ"/>
              <a:ea typeface="メイリオ"/>
            </a:endParaRPr>
          </a:p>
        </p:txBody>
      </p:sp>
      <p:sp>
        <p:nvSpPr>
          <p:cNvPr id="10" name="矢印: 下 9">
            <a:extLst>
              <a:ext uri="{FF2B5EF4-FFF2-40B4-BE49-F238E27FC236}">
                <a16:creationId xmlns:a16="http://schemas.microsoft.com/office/drawing/2014/main" id="{061F17F5-540B-A78B-C875-1ADBC5F4BF9D}"/>
              </a:ext>
            </a:extLst>
          </p:cNvPr>
          <p:cNvSpPr/>
          <p:nvPr/>
        </p:nvSpPr>
        <p:spPr bwMode="auto">
          <a:xfrm rot="16200000">
            <a:off x="5163340" y="-1957800"/>
            <a:ext cx="1116944" cy="9063803"/>
          </a:xfrm>
          <a:prstGeom prst="downArrow">
            <a:avLst>
              <a:gd name="adj1" fmla="val 100000"/>
              <a:gd name="adj2" fmla="val 27953"/>
            </a:avLst>
          </a:prstGeom>
          <a:pattFill prst="dkVert">
            <a:fgClr>
              <a:schemeClr val="accent2">
                <a:lumMod val="20000"/>
                <a:lumOff val="80000"/>
              </a:schemeClr>
            </a:fgClr>
            <a:bgClr>
              <a:schemeClr val="bg1"/>
            </a:bgClr>
          </a:patt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lnSpc>
                <a:spcPct val="110000"/>
              </a:lnSpc>
              <a:spcBef>
                <a:spcPts val="0"/>
              </a:spcBef>
            </a:pPr>
            <a:endParaRPr kumimoji="1" lang="ja-JP" altLang="en-US" i="0">
              <a:latin typeface="メイリオ"/>
              <a:ea typeface="メイリオ"/>
            </a:endParaRPr>
          </a:p>
        </p:txBody>
      </p:sp>
      <p:sp>
        <p:nvSpPr>
          <p:cNvPr id="12" name="矢印: 下 11">
            <a:extLst>
              <a:ext uri="{FF2B5EF4-FFF2-40B4-BE49-F238E27FC236}">
                <a16:creationId xmlns:a16="http://schemas.microsoft.com/office/drawing/2014/main" id="{C7D994FD-1E2A-BA7C-45A2-F9D094208E7E}"/>
              </a:ext>
            </a:extLst>
          </p:cNvPr>
          <p:cNvSpPr/>
          <p:nvPr/>
        </p:nvSpPr>
        <p:spPr bwMode="auto">
          <a:xfrm rot="16200000">
            <a:off x="4597101" y="-159657"/>
            <a:ext cx="2241287" cy="9071934"/>
          </a:xfrm>
          <a:prstGeom prst="downArrow">
            <a:avLst>
              <a:gd name="adj1" fmla="val 100000"/>
              <a:gd name="adj2" fmla="val 13488"/>
            </a:avLst>
          </a:prstGeom>
          <a:pattFill prst="dkVert">
            <a:fgClr>
              <a:schemeClr val="accent6">
                <a:lumMod val="20000"/>
                <a:lumOff val="80000"/>
              </a:schemeClr>
            </a:fgClr>
            <a:bgClr>
              <a:schemeClr val="bg1"/>
            </a:bgClr>
          </a:pattFill>
          <a:ln w="28575" cap="flat" cmpd="sng" algn="ctr">
            <a:solidFill>
              <a:schemeClr val="tx1"/>
            </a:solidFill>
            <a:prstDash val="solid"/>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endParaRPr kumimoji="1" lang="ja-JP" altLang="en-US" i="0">
              <a:latin typeface="メイリオ"/>
              <a:ea typeface="メイリオ"/>
            </a:endParaRPr>
          </a:p>
        </p:txBody>
      </p:sp>
      <p:sp>
        <p:nvSpPr>
          <p:cNvPr id="21" name="正方形/長方形 20">
            <a:extLst>
              <a:ext uri="{FF2B5EF4-FFF2-40B4-BE49-F238E27FC236}">
                <a16:creationId xmlns:a16="http://schemas.microsoft.com/office/drawing/2014/main" id="{88E1E319-C465-B1EB-9C91-1E2FBDA509A0}"/>
              </a:ext>
            </a:extLst>
          </p:cNvPr>
          <p:cNvSpPr/>
          <p:nvPr/>
        </p:nvSpPr>
        <p:spPr>
          <a:xfrm>
            <a:off x="561976" y="2015633"/>
            <a:ext cx="431938" cy="111694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ysClr val="windowText" lastClr="000000"/>
                </a:solidFill>
                <a:latin typeface="メイリオ"/>
                <a:ea typeface="メイリオ"/>
              </a:rPr>
              <a:t>仕事</a:t>
            </a:r>
          </a:p>
        </p:txBody>
      </p:sp>
      <p:sp>
        <p:nvSpPr>
          <p:cNvPr id="22" name="正方形/長方形 21">
            <a:extLst>
              <a:ext uri="{FF2B5EF4-FFF2-40B4-BE49-F238E27FC236}">
                <a16:creationId xmlns:a16="http://schemas.microsoft.com/office/drawing/2014/main" id="{52B21C62-9784-2122-3B61-41D2C7229259}"/>
              </a:ext>
            </a:extLst>
          </p:cNvPr>
          <p:cNvSpPr/>
          <p:nvPr/>
        </p:nvSpPr>
        <p:spPr>
          <a:xfrm>
            <a:off x="558391" y="3255666"/>
            <a:ext cx="437046" cy="224128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ysClr val="windowText" lastClr="000000"/>
                </a:solidFill>
                <a:latin typeface="メイリオ"/>
                <a:ea typeface="メイリオ"/>
              </a:rPr>
              <a:t>ライフ</a:t>
            </a:r>
          </a:p>
        </p:txBody>
      </p:sp>
      <p:sp>
        <p:nvSpPr>
          <p:cNvPr id="23" name="正方形/長方形 22">
            <a:extLst>
              <a:ext uri="{FF2B5EF4-FFF2-40B4-BE49-F238E27FC236}">
                <a16:creationId xmlns:a16="http://schemas.microsoft.com/office/drawing/2014/main" id="{A1CDF7C6-83AE-C3CA-A3D1-71B884BB5CCB}"/>
              </a:ext>
            </a:extLst>
          </p:cNvPr>
          <p:cNvSpPr/>
          <p:nvPr/>
        </p:nvSpPr>
        <p:spPr>
          <a:xfrm>
            <a:off x="750152" y="1591601"/>
            <a:ext cx="1437487" cy="507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a:solidFill>
                  <a:sysClr val="windowText" lastClr="000000"/>
                </a:solidFill>
                <a:latin typeface="メイリオ"/>
                <a:ea typeface="メイリオ"/>
              </a:rPr>
              <a:t>20</a:t>
            </a:r>
            <a:r>
              <a:rPr lang="ja-JP" altLang="en-US">
                <a:solidFill>
                  <a:sysClr val="windowText" lastClr="000000"/>
                </a:solidFill>
                <a:latin typeface="メイリオ"/>
                <a:ea typeface="メイリオ"/>
              </a:rPr>
              <a:t>歳</a:t>
            </a:r>
            <a:endParaRPr kumimoji="1" lang="ja-JP" altLang="en-US">
              <a:solidFill>
                <a:sysClr val="windowText" lastClr="000000"/>
              </a:solidFill>
              <a:latin typeface="メイリオ"/>
              <a:ea typeface="メイリオ"/>
            </a:endParaRPr>
          </a:p>
        </p:txBody>
      </p:sp>
      <p:sp>
        <p:nvSpPr>
          <p:cNvPr id="24" name="正方形/長方形 23">
            <a:extLst>
              <a:ext uri="{FF2B5EF4-FFF2-40B4-BE49-F238E27FC236}">
                <a16:creationId xmlns:a16="http://schemas.microsoft.com/office/drawing/2014/main" id="{E9E846FD-EC8C-EBB4-BFD4-3EBB63E29207}"/>
              </a:ext>
            </a:extLst>
          </p:cNvPr>
          <p:cNvSpPr/>
          <p:nvPr/>
        </p:nvSpPr>
        <p:spPr>
          <a:xfrm>
            <a:off x="8588175" y="1600959"/>
            <a:ext cx="1437487" cy="507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a:solidFill>
                  <a:sysClr val="windowText" lastClr="000000"/>
                </a:solidFill>
                <a:latin typeface="メイリオ"/>
                <a:ea typeface="メイリオ"/>
              </a:rPr>
              <a:t>60</a:t>
            </a:r>
            <a:r>
              <a:rPr lang="ja-JP" altLang="en-US">
                <a:solidFill>
                  <a:sysClr val="windowText" lastClr="000000"/>
                </a:solidFill>
                <a:latin typeface="メイリオ"/>
                <a:ea typeface="メイリオ"/>
              </a:rPr>
              <a:t>歳</a:t>
            </a:r>
            <a:endParaRPr kumimoji="1" lang="ja-JP" altLang="en-US">
              <a:solidFill>
                <a:sysClr val="windowText" lastClr="000000"/>
              </a:solidFill>
              <a:latin typeface="メイリオ"/>
              <a:ea typeface="メイリオ"/>
            </a:endParaRPr>
          </a:p>
        </p:txBody>
      </p:sp>
      <p:sp>
        <p:nvSpPr>
          <p:cNvPr id="25" name="正方形/長方形 24">
            <a:extLst>
              <a:ext uri="{FF2B5EF4-FFF2-40B4-BE49-F238E27FC236}">
                <a16:creationId xmlns:a16="http://schemas.microsoft.com/office/drawing/2014/main" id="{A9E260E1-B42F-F1C6-9F4F-AE39268ECF7E}"/>
              </a:ext>
            </a:extLst>
          </p:cNvPr>
          <p:cNvSpPr/>
          <p:nvPr/>
        </p:nvSpPr>
        <p:spPr>
          <a:xfrm>
            <a:off x="2451239" y="1623769"/>
            <a:ext cx="1437487" cy="507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a:solidFill>
                  <a:sysClr val="windowText" lastClr="000000"/>
                </a:solidFill>
                <a:latin typeface="メイリオ"/>
                <a:ea typeface="メイリオ"/>
              </a:rPr>
              <a:t>30</a:t>
            </a:r>
            <a:r>
              <a:rPr lang="ja-JP" altLang="en-US">
                <a:solidFill>
                  <a:sysClr val="windowText" lastClr="000000"/>
                </a:solidFill>
                <a:latin typeface="メイリオ"/>
                <a:ea typeface="メイリオ"/>
              </a:rPr>
              <a:t>歳</a:t>
            </a:r>
            <a:endParaRPr kumimoji="1" lang="ja-JP" altLang="en-US">
              <a:solidFill>
                <a:sysClr val="windowText" lastClr="000000"/>
              </a:solidFill>
              <a:latin typeface="メイリオ"/>
              <a:ea typeface="メイリオ"/>
            </a:endParaRPr>
          </a:p>
        </p:txBody>
      </p:sp>
      <p:sp>
        <p:nvSpPr>
          <p:cNvPr id="26" name="正方形/長方形 25">
            <a:extLst>
              <a:ext uri="{FF2B5EF4-FFF2-40B4-BE49-F238E27FC236}">
                <a16:creationId xmlns:a16="http://schemas.microsoft.com/office/drawing/2014/main" id="{DBC28071-18B1-2ED9-33CA-39AF1B0CC0AA}"/>
              </a:ext>
            </a:extLst>
          </p:cNvPr>
          <p:cNvSpPr/>
          <p:nvPr/>
        </p:nvSpPr>
        <p:spPr>
          <a:xfrm>
            <a:off x="4598625" y="1623769"/>
            <a:ext cx="1437487" cy="507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a:solidFill>
                  <a:sysClr val="windowText" lastClr="000000"/>
                </a:solidFill>
                <a:latin typeface="メイリオ"/>
                <a:ea typeface="メイリオ"/>
              </a:rPr>
              <a:t>40</a:t>
            </a:r>
            <a:r>
              <a:rPr lang="ja-JP" altLang="en-US">
                <a:solidFill>
                  <a:sysClr val="windowText" lastClr="000000"/>
                </a:solidFill>
                <a:latin typeface="メイリオ"/>
                <a:ea typeface="メイリオ"/>
              </a:rPr>
              <a:t>歳</a:t>
            </a:r>
            <a:endParaRPr kumimoji="1" lang="ja-JP" altLang="en-US">
              <a:solidFill>
                <a:sysClr val="windowText" lastClr="000000"/>
              </a:solidFill>
              <a:latin typeface="メイリオ"/>
              <a:ea typeface="メイリオ"/>
            </a:endParaRPr>
          </a:p>
        </p:txBody>
      </p:sp>
      <p:sp>
        <p:nvSpPr>
          <p:cNvPr id="27" name="正方形/長方形 26">
            <a:extLst>
              <a:ext uri="{FF2B5EF4-FFF2-40B4-BE49-F238E27FC236}">
                <a16:creationId xmlns:a16="http://schemas.microsoft.com/office/drawing/2014/main" id="{364011E3-199E-9353-4B3E-270C0997CD10}"/>
              </a:ext>
            </a:extLst>
          </p:cNvPr>
          <p:cNvSpPr/>
          <p:nvPr/>
        </p:nvSpPr>
        <p:spPr>
          <a:xfrm>
            <a:off x="6724237" y="1623769"/>
            <a:ext cx="1437487" cy="507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a:solidFill>
                  <a:sysClr val="windowText" lastClr="000000"/>
                </a:solidFill>
                <a:latin typeface="メイリオ"/>
                <a:ea typeface="メイリオ"/>
              </a:rPr>
              <a:t>50</a:t>
            </a:r>
            <a:r>
              <a:rPr lang="ja-JP" altLang="en-US">
                <a:solidFill>
                  <a:sysClr val="windowText" lastClr="000000"/>
                </a:solidFill>
                <a:latin typeface="メイリオ"/>
                <a:ea typeface="メイリオ"/>
              </a:rPr>
              <a:t>歳</a:t>
            </a:r>
            <a:endParaRPr kumimoji="1" lang="ja-JP" altLang="en-US">
              <a:solidFill>
                <a:sysClr val="windowText" lastClr="000000"/>
              </a:solidFill>
              <a:latin typeface="メイリオ"/>
              <a:ea typeface="メイリオ"/>
            </a:endParaRPr>
          </a:p>
        </p:txBody>
      </p:sp>
      <p:sp>
        <p:nvSpPr>
          <p:cNvPr id="30" name="正方形/長方形 29">
            <a:extLst>
              <a:ext uri="{FF2B5EF4-FFF2-40B4-BE49-F238E27FC236}">
                <a16:creationId xmlns:a16="http://schemas.microsoft.com/office/drawing/2014/main" id="{E9942D28-D9B5-E5C8-F700-250944AB82BF}"/>
              </a:ext>
            </a:extLst>
          </p:cNvPr>
          <p:cNvSpPr/>
          <p:nvPr/>
        </p:nvSpPr>
        <p:spPr>
          <a:xfrm>
            <a:off x="569735" y="5594178"/>
            <a:ext cx="437046" cy="661395"/>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ysClr val="windowText" lastClr="000000"/>
                </a:solidFill>
                <a:latin typeface="メイリオ"/>
                <a:ea typeface="メイリオ"/>
              </a:rPr>
              <a:t>趣味</a:t>
            </a:r>
          </a:p>
        </p:txBody>
      </p:sp>
      <p:sp>
        <p:nvSpPr>
          <p:cNvPr id="2" name="テキスト ボックス 1">
            <a:extLst>
              <a:ext uri="{FF2B5EF4-FFF2-40B4-BE49-F238E27FC236}">
                <a16:creationId xmlns:a16="http://schemas.microsoft.com/office/drawing/2014/main" id="{E60B4CAA-4A2D-DA58-2BD1-6B758D02176C}"/>
              </a:ext>
            </a:extLst>
          </p:cNvPr>
          <p:cNvSpPr txBox="1"/>
          <p:nvPr/>
        </p:nvSpPr>
        <p:spPr>
          <a:xfrm>
            <a:off x="993914" y="629459"/>
            <a:ext cx="8914714" cy="523220"/>
          </a:xfrm>
          <a:prstGeom prst="rect">
            <a:avLst/>
          </a:prstGeom>
          <a:noFill/>
        </p:spPr>
        <p:txBody>
          <a:bodyPr wrap="square" lIns="91440" tIns="45720" rIns="91440" bIns="45720" anchor="t">
            <a:spAutoFit/>
          </a:bodyPr>
          <a:lstStyle>
            <a:defPPr>
              <a:defRPr lang="en-US"/>
            </a:defPPr>
            <a:lvl1pPr>
              <a:defRPr sz="2000" b="1">
                <a:solidFill>
                  <a:srgbClr val="C14095"/>
                </a:solidFill>
              </a:defRPr>
            </a:lvl1pPr>
          </a:lstStyle>
          <a:p>
            <a:pPr lvl="0" algn="ctr">
              <a:defRPr/>
            </a:pPr>
            <a:r>
              <a:rPr lang="ja-JP" altLang="en-US" sz="2800">
                <a:solidFill>
                  <a:srgbClr val="8B7BD0"/>
                </a:solidFill>
                <a:latin typeface="+mn-ea"/>
                <a:cs typeface="Rounded Mplus 1c" panose="020B0502020203020207" pitchFamily="34" charset="-128"/>
              </a:rPr>
              <a:t>あなたの「希望の人生グラフ」を描いてみましょう</a:t>
            </a:r>
            <a:endParaRPr kumimoji="0" lang="ja-JP" altLang="en-US" sz="2800" i="0" u="none" strike="noStrike" kern="1200" cap="none" spc="0" normalizeH="0" baseline="0" noProof="0">
              <a:ln>
                <a:noFill/>
              </a:ln>
              <a:solidFill>
                <a:srgbClr val="8B7BD0"/>
              </a:solidFill>
              <a:effectLst/>
              <a:uLnTx/>
              <a:uFillTx/>
              <a:latin typeface="+mn-ea"/>
              <a:cs typeface="Rounded Mplus 1c" panose="020B0502020203020207" pitchFamily="34" charset="-128"/>
            </a:endParaRPr>
          </a:p>
        </p:txBody>
      </p:sp>
      <p:cxnSp>
        <p:nvCxnSpPr>
          <p:cNvPr id="40" name="直線コネクタ 39">
            <a:extLst>
              <a:ext uri="{FF2B5EF4-FFF2-40B4-BE49-F238E27FC236}">
                <a16:creationId xmlns:a16="http://schemas.microsoft.com/office/drawing/2014/main" id="{BC9174A9-7922-A3F7-ED9D-DF82ECCAF855}"/>
              </a:ext>
            </a:extLst>
          </p:cNvPr>
          <p:cNvCxnSpPr>
            <a:cxnSpLocks/>
          </p:cNvCxnSpPr>
          <p:nvPr/>
        </p:nvCxnSpPr>
        <p:spPr>
          <a:xfrm flipV="1">
            <a:off x="1189909" y="4408711"/>
            <a:ext cx="8981494" cy="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1B83DCA4-4A7B-698C-EFEB-10CEF10D02C6}"/>
              </a:ext>
            </a:extLst>
          </p:cNvPr>
          <p:cNvSpPr txBox="1"/>
          <p:nvPr/>
        </p:nvSpPr>
        <p:spPr>
          <a:xfrm>
            <a:off x="1206130" y="4661981"/>
            <a:ext cx="1342601" cy="738664"/>
          </a:xfrm>
          <a:prstGeom prst="rect">
            <a:avLst/>
          </a:prstGeom>
          <a:noFill/>
        </p:spPr>
        <p:txBody>
          <a:bodyPr wrap="square" lIns="91440" tIns="45720" rIns="91440" bIns="45720" anchor="t">
            <a:spAutoFit/>
          </a:bodyPr>
          <a:lstStyle/>
          <a:p>
            <a:pPr algn="ctr"/>
            <a:r>
              <a:rPr kumimoji="1" lang="ja-JP" altLang="en-US" sz="1050">
                <a:latin typeface="メイリオ"/>
                <a:ea typeface="メイリオ"/>
              </a:rPr>
              <a:t>こどもを持つ場合の仕事と家庭の両立や目標実現のため使いたい支援</a:t>
            </a:r>
          </a:p>
        </p:txBody>
      </p:sp>
      <p:sp>
        <p:nvSpPr>
          <p:cNvPr id="9" name="大かっこ 8">
            <a:extLst>
              <a:ext uri="{FF2B5EF4-FFF2-40B4-BE49-F238E27FC236}">
                <a16:creationId xmlns:a16="http://schemas.microsoft.com/office/drawing/2014/main" id="{B52D9950-94AD-2B15-A2D9-1F5ADBEB148C}"/>
              </a:ext>
            </a:extLst>
          </p:cNvPr>
          <p:cNvSpPr/>
          <p:nvPr/>
        </p:nvSpPr>
        <p:spPr>
          <a:xfrm>
            <a:off x="1275735" y="4631554"/>
            <a:ext cx="1227598" cy="734700"/>
          </a:xfrm>
          <a:prstGeom prst="bracketPair">
            <a:avLst/>
          </a:prstGeom>
          <a:ln>
            <a:solidFill>
              <a:schemeClr val="tx1">
                <a:lumMod val="65000"/>
                <a:lumOff val="35000"/>
              </a:schemeClr>
            </a:solidFill>
            <a:prstDash val="sysDot"/>
          </a:ln>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solidFill>
                <a:schemeClr val="bg1">
                  <a:lumMod val="65000"/>
                </a:schemeClr>
              </a:solidFill>
              <a:latin typeface="メイリオ"/>
              <a:ea typeface="メイリオ"/>
            </a:endParaRPr>
          </a:p>
        </p:txBody>
      </p:sp>
      <p:pic>
        <p:nvPicPr>
          <p:cNvPr id="3" name="Picture 6">
            <a:extLst>
              <a:ext uri="{FF2B5EF4-FFF2-40B4-BE49-F238E27FC236}">
                <a16:creationId xmlns:a16="http://schemas.microsoft.com/office/drawing/2014/main" id="{65427EC2-DA5B-8D47-3C29-05D49F0C2BFB}"/>
              </a:ext>
            </a:extLst>
          </p:cNvPr>
          <p:cNvPicPr>
            <a:picLocks noChangeAspect="1"/>
          </p:cNvPicPr>
          <p:nvPr/>
        </p:nvPicPr>
        <p:blipFill>
          <a:blip r:embed="rId4"/>
          <a:stretch>
            <a:fillRect/>
          </a:stretch>
        </p:blipFill>
        <p:spPr>
          <a:xfrm>
            <a:off x="464388" y="6328041"/>
            <a:ext cx="9707016" cy="757254"/>
          </a:xfrm>
          <a:prstGeom prst="rect">
            <a:avLst/>
          </a:prstGeom>
        </p:spPr>
      </p:pic>
      <p:sp>
        <p:nvSpPr>
          <p:cNvPr id="8" name="直角三角形 7">
            <a:extLst>
              <a:ext uri="{FF2B5EF4-FFF2-40B4-BE49-F238E27FC236}">
                <a16:creationId xmlns:a16="http://schemas.microsoft.com/office/drawing/2014/main" id="{4A982E29-80CF-DEBD-3731-D1A98A70F6B1}"/>
              </a:ext>
            </a:extLst>
          </p:cNvPr>
          <p:cNvSpPr/>
          <p:nvPr/>
        </p:nvSpPr>
        <p:spPr bwMode="auto">
          <a:xfrm flipH="1">
            <a:off x="1111388" y="6415572"/>
            <a:ext cx="8914273" cy="661395"/>
          </a:xfrm>
          <a:prstGeom prst="rtTriangl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endParaRPr kumimoji="1" lang="ja-JP" altLang="en-US" sz="1200" i="0">
              <a:latin typeface="メイリオ"/>
              <a:ea typeface="メイリオ"/>
            </a:endParaRPr>
          </a:p>
        </p:txBody>
      </p:sp>
      <p:sp>
        <p:nvSpPr>
          <p:cNvPr id="11" name="正方形/長方形 10">
            <a:extLst>
              <a:ext uri="{FF2B5EF4-FFF2-40B4-BE49-F238E27FC236}">
                <a16:creationId xmlns:a16="http://schemas.microsoft.com/office/drawing/2014/main" id="{D4187CB7-ADFB-D29A-DF16-188F11B77D59}"/>
              </a:ext>
            </a:extLst>
          </p:cNvPr>
          <p:cNvSpPr/>
          <p:nvPr/>
        </p:nvSpPr>
        <p:spPr bwMode="auto">
          <a:xfrm>
            <a:off x="5199504" y="6706668"/>
            <a:ext cx="3714174" cy="354517"/>
          </a:xfrm>
          <a:prstGeom prst="rect">
            <a:avLst/>
          </a:prstGeom>
          <a:noFill/>
          <a:ln w="9525" cap="flat" cmpd="sng" algn="ctr">
            <a:noFill/>
            <a:prstDash val="solid"/>
            <a:round/>
            <a:headEnd type="none" w="med" len="med"/>
            <a:tailEnd type="none" w="med" len="med"/>
          </a:ln>
          <a:effectLst/>
        </p:spPr>
        <p:txBody>
          <a:bodyPr vert="horz" wrap="square" lIns="36000" tIns="72000" rIns="36000" bIns="72000" numCol="1" rtlCol="0" anchor="t" anchorCtr="0" compatLnSpc="1">
            <a:prstTxWarp prst="textNoShape">
              <a:avLst/>
            </a:prstTxWarp>
          </a:bodyPr>
          <a:lstStyle/>
          <a:p>
            <a:pPr algn="ctr">
              <a:lnSpc>
                <a:spcPct val="110000"/>
              </a:lnSpc>
              <a:spcBef>
                <a:spcPts val="0"/>
              </a:spcBef>
            </a:pPr>
            <a:r>
              <a:rPr kumimoji="1" lang="ja-JP" altLang="en-US" i="0">
                <a:latin typeface="メイリオ"/>
                <a:ea typeface="メイリオ"/>
              </a:rPr>
              <a:t>病気や体力低下の可能性</a:t>
            </a:r>
          </a:p>
        </p:txBody>
      </p:sp>
      <p:sp>
        <p:nvSpPr>
          <p:cNvPr id="13" name="正方形/長方形 12">
            <a:extLst>
              <a:ext uri="{FF2B5EF4-FFF2-40B4-BE49-F238E27FC236}">
                <a16:creationId xmlns:a16="http://schemas.microsoft.com/office/drawing/2014/main" id="{354D2F1A-2B3A-6678-2D31-E6FA3284997D}"/>
              </a:ext>
            </a:extLst>
          </p:cNvPr>
          <p:cNvSpPr/>
          <p:nvPr/>
        </p:nvSpPr>
        <p:spPr>
          <a:xfrm>
            <a:off x="585425" y="6415573"/>
            <a:ext cx="437046" cy="66139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ysClr val="windowText" lastClr="000000"/>
                </a:solidFill>
                <a:latin typeface="メイリオ"/>
                <a:ea typeface="メイリオ"/>
              </a:rPr>
              <a:t>健康</a:t>
            </a:r>
          </a:p>
        </p:txBody>
      </p:sp>
      <p:pic>
        <p:nvPicPr>
          <p:cNvPr id="14" name="図 13">
            <a:extLst>
              <a:ext uri="{FF2B5EF4-FFF2-40B4-BE49-F238E27FC236}">
                <a16:creationId xmlns:a16="http://schemas.microsoft.com/office/drawing/2014/main" id="{AAC59B9B-28CB-1E87-E06F-39B305A6B80C}"/>
              </a:ext>
            </a:extLst>
          </p:cNvPr>
          <p:cNvPicPr>
            <a:picLocks noChangeAspect="1"/>
          </p:cNvPicPr>
          <p:nvPr/>
        </p:nvPicPr>
        <p:blipFill>
          <a:blip r:embed="rId5"/>
          <a:stretch>
            <a:fillRect/>
          </a:stretch>
        </p:blipFill>
        <p:spPr>
          <a:xfrm>
            <a:off x="9502587" y="564963"/>
            <a:ext cx="650917" cy="260547"/>
          </a:xfrm>
          <a:prstGeom prst="rect">
            <a:avLst/>
          </a:prstGeom>
        </p:spPr>
      </p:pic>
    </p:spTree>
    <p:extLst>
      <p:ext uri="{BB962C8B-B14F-4D97-AF65-F5344CB8AC3E}">
        <p14:creationId xmlns:p14="http://schemas.microsoft.com/office/powerpoint/2010/main" val="14941157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35979-EF0E-F0EB-1F49-C1D8C7B1FB38}"/>
            </a:ext>
          </a:extLst>
        </p:cNvPr>
        <p:cNvGrpSpPr/>
        <p:nvPr/>
      </p:nvGrpSpPr>
      <p:grpSpPr>
        <a:xfrm>
          <a:off x="0" y="0"/>
          <a:ext cx="0" cy="0"/>
          <a:chOff x="0" y="0"/>
          <a:chExt cx="0" cy="0"/>
        </a:xfrm>
      </p:grpSpPr>
      <p:pic>
        <p:nvPicPr>
          <p:cNvPr id="4" name="図 3" descr="グラフィカル ユーザー インターフェイス が含まれている画像&#10;&#10;AI 生成コンテンツは誤りを含む可能性があります。">
            <a:extLst>
              <a:ext uri="{FF2B5EF4-FFF2-40B4-BE49-F238E27FC236}">
                <a16:creationId xmlns:a16="http://schemas.microsoft.com/office/drawing/2014/main" id="{A0E1B720-3340-7E36-95FA-A041EDD8A8F7}"/>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697893" cy="7559675"/>
          </a:xfrm>
          <a:prstGeom prst="rect">
            <a:avLst/>
          </a:prstGeom>
        </p:spPr>
      </p:pic>
      <p:sp>
        <p:nvSpPr>
          <p:cNvPr id="5" name="テキスト ボックス 4">
            <a:extLst>
              <a:ext uri="{FF2B5EF4-FFF2-40B4-BE49-F238E27FC236}">
                <a16:creationId xmlns:a16="http://schemas.microsoft.com/office/drawing/2014/main" id="{6B136093-4169-E47C-1C96-C00AE6C2ED21}"/>
              </a:ext>
            </a:extLst>
          </p:cNvPr>
          <p:cNvSpPr txBox="1"/>
          <p:nvPr/>
        </p:nvSpPr>
        <p:spPr>
          <a:xfrm>
            <a:off x="2358820" y="536433"/>
            <a:ext cx="5971902" cy="892552"/>
          </a:xfrm>
          <a:prstGeom prst="rect">
            <a:avLst/>
          </a:prstGeom>
          <a:noFill/>
        </p:spPr>
        <p:txBody>
          <a:bodyPr wrap="square" lIns="91440" tIns="45720" rIns="91440" bIns="45720" anchor="t">
            <a:spAutoFit/>
          </a:bodyPr>
          <a:lstStyle>
            <a:defPPr>
              <a:defRPr lang="en-US"/>
            </a:defPPr>
            <a:lvl1pPr>
              <a:defRPr sz="2000" b="1">
                <a:solidFill>
                  <a:srgbClr val="C14095"/>
                </a:solidFill>
              </a:defRPr>
            </a:lvl1pPr>
          </a:lstStyle>
          <a:p>
            <a:pPr marL="0" marR="0" lvl="0" indent="0" algn="ctr" defTabSz="457200">
              <a:lnSpc>
                <a:spcPct val="100000"/>
              </a:lnSpc>
              <a:spcBef>
                <a:spcPts val="0"/>
              </a:spcBef>
              <a:spcAft>
                <a:spcPts val="0"/>
              </a:spcAft>
              <a:buClrTx/>
              <a:buSzTx/>
              <a:buFontTx/>
              <a:buNone/>
              <a:tabLst/>
              <a:defRPr/>
            </a:pPr>
            <a:r>
              <a:rPr lang="ja-JP" altLang="en-US" sz="2800">
                <a:solidFill>
                  <a:srgbClr val="8B7BD0"/>
                </a:solidFill>
                <a:latin typeface="+mn-ea"/>
                <a:cs typeface="Rounded Mplus 1c" panose="020B0502020203020207" pitchFamily="34" charset="-128"/>
              </a:rPr>
              <a:t>参考：こども・子育て応援ＭＡＰ</a:t>
            </a:r>
            <a:endParaRPr lang="en-US" altLang="ja-JP" sz="2800">
              <a:solidFill>
                <a:srgbClr val="8B7BD0"/>
              </a:solidFill>
              <a:latin typeface="+mn-ea"/>
              <a:cs typeface="Rounded Mplus 1c" panose="020B0502020203020207" pitchFamily="34" charset="-128"/>
            </a:endParaRPr>
          </a:p>
          <a:p>
            <a:pPr marL="0" marR="0" lvl="0" indent="0" algn="ctr" defTabSz="457200">
              <a:lnSpc>
                <a:spcPct val="100000"/>
              </a:lnSpc>
              <a:spcBef>
                <a:spcPts val="0"/>
              </a:spcBef>
              <a:spcAft>
                <a:spcPts val="0"/>
              </a:spcAft>
              <a:buClrTx/>
              <a:buSzTx/>
              <a:buFontTx/>
              <a:buNone/>
              <a:tabLst/>
              <a:defRPr/>
            </a:pPr>
            <a:r>
              <a:rPr lang="ja-JP" altLang="en-US" sz="2400" i="0" u="none" strike="noStrike" kern="1200" cap="none" spc="0" normalizeH="0" baseline="0" noProof="0">
                <a:ln>
                  <a:noFill/>
                </a:ln>
                <a:solidFill>
                  <a:srgbClr val="8B7BD0"/>
                </a:solidFill>
                <a:effectLst/>
                <a:uLnTx/>
                <a:uFillTx/>
                <a:latin typeface="+mn-ea"/>
                <a:cs typeface="Rounded Mplus 1c" panose="020B0502020203020207" pitchFamily="34" charset="-128"/>
              </a:rPr>
              <a:t>（国による支援策も多様）</a:t>
            </a:r>
          </a:p>
        </p:txBody>
      </p:sp>
      <p:pic>
        <p:nvPicPr>
          <p:cNvPr id="6" name="Picture 5">
            <a:extLst>
              <a:ext uri="{FF2B5EF4-FFF2-40B4-BE49-F238E27FC236}">
                <a16:creationId xmlns:a16="http://schemas.microsoft.com/office/drawing/2014/main" id="{7BD2B3D9-924D-4393-50DB-2329E0BCF585}"/>
              </a:ext>
            </a:extLst>
          </p:cNvPr>
          <p:cNvPicPr>
            <a:picLocks noChangeAspect="1"/>
          </p:cNvPicPr>
          <p:nvPr/>
        </p:nvPicPr>
        <p:blipFill>
          <a:blip r:embed="rId4"/>
          <a:stretch>
            <a:fillRect/>
          </a:stretch>
        </p:blipFill>
        <p:spPr>
          <a:xfrm>
            <a:off x="1471387" y="1707464"/>
            <a:ext cx="7746769" cy="5397835"/>
          </a:xfrm>
          <a:prstGeom prst="rect">
            <a:avLst/>
          </a:prstGeom>
        </p:spPr>
      </p:pic>
      <p:sp>
        <p:nvSpPr>
          <p:cNvPr id="2" name="テキスト ボックス 1">
            <a:extLst>
              <a:ext uri="{FF2B5EF4-FFF2-40B4-BE49-F238E27FC236}">
                <a16:creationId xmlns:a16="http://schemas.microsoft.com/office/drawing/2014/main" id="{2A31C814-2363-C1D4-C462-6AF0F4ED0CF4}"/>
              </a:ext>
            </a:extLst>
          </p:cNvPr>
          <p:cNvSpPr txBox="1"/>
          <p:nvPr/>
        </p:nvSpPr>
        <p:spPr>
          <a:xfrm>
            <a:off x="7845552" y="1114588"/>
            <a:ext cx="2520360" cy="276999"/>
          </a:xfrm>
          <a:prstGeom prst="rect">
            <a:avLst/>
          </a:prstGeom>
          <a:noFill/>
        </p:spPr>
        <p:txBody>
          <a:bodyPr wrap="square" lIns="91440" tIns="45720" rIns="91440" bIns="45720" anchor="t">
            <a:spAutoFit/>
          </a:bodyPr>
          <a:lstStyle>
            <a:defPPr>
              <a:defRPr lang="en-US"/>
            </a:defPPr>
            <a:lvl1pPr>
              <a:defRPr sz="2000" b="1">
                <a:solidFill>
                  <a:srgbClr val="C14095"/>
                </a:solidFill>
              </a:defRPr>
            </a:lvl1pPr>
          </a:lstStyle>
          <a:p>
            <a:pPr marL="0" marR="0" lvl="0" indent="0" algn="ctr" defTabSz="457200">
              <a:lnSpc>
                <a:spcPct val="100000"/>
              </a:lnSpc>
              <a:spcBef>
                <a:spcPts val="0"/>
              </a:spcBef>
              <a:spcAft>
                <a:spcPts val="0"/>
              </a:spcAft>
              <a:buClrTx/>
              <a:buSzTx/>
              <a:buFontTx/>
              <a:buNone/>
              <a:tabLst/>
              <a:defRPr/>
            </a:pPr>
            <a:r>
              <a:rPr lang="en-US" altLang="ja-JP" sz="1200" b="0" i="0" u="none" strike="noStrike" kern="1200" cap="none" spc="0" normalizeH="0" baseline="0" noProof="0">
                <a:ln>
                  <a:noFill/>
                </a:ln>
                <a:solidFill>
                  <a:schemeClr val="tx1"/>
                </a:solidFill>
                <a:effectLst/>
                <a:uLnTx/>
                <a:uFillTx/>
                <a:latin typeface="+mn-ea"/>
                <a:cs typeface="Rounded Mplus 1c" panose="020B0502020203020207" pitchFamily="34" charset="-128"/>
              </a:rPr>
              <a:t>2025</a:t>
            </a:r>
            <a:r>
              <a:rPr lang="ja-JP" altLang="en-US" sz="1200" b="0" i="0" u="none" strike="noStrike" kern="1200" cap="none" spc="0" normalizeH="0" baseline="0" noProof="0">
                <a:ln>
                  <a:noFill/>
                </a:ln>
                <a:solidFill>
                  <a:schemeClr val="tx1"/>
                </a:solidFill>
                <a:effectLst/>
                <a:uLnTx/>
                <a:uFillTx/>
                <a:latin typeface="+mn-ea"/>
                <a:cs typeface="Rounded Mplus 1c" panose="020B0502020203020207" pitchFamily="34" charset="-128"/>
              </a:rPr>
              <a:t>年９月時点</a:t>
            </a:r>
          </a:p>
        </p:txBody>
      </p:sp>
      <p:pic>
        <p:nvPicPr>
          <p:cNvPr id="3" name="図 2">
            <a:extLst>
              <a:ext uri="{FF2B5EF4-FFF2-40B4-BE49-F238E27FC236}">
                <a16:creationId xmlns:a16="http://schemas.microsoft.com/office/drawing/2014/main" id="{733C33B9-B6C1-73D5-CAC2-AA27BB7E4DD6}"/>
              </a:ext>
            </a:extLst>
          </p:cNvPr>
          <p:cNvPicPr>
            <a:picLocks noChangeAspect="1"/>
          </p:cNvPicPr>
          <p:nvPr/>
        </p:nvPicPr>
        <p:blipFill>
          <a:blip r:embed="rId5"/>
          <a:stretch>
            <a:fillRect/>
          </a:stretch>
        </p:blipFill>
        <p:spPr>
          <a:xfrm>
            <a:off x="9502587" y="564963"/>
            <a:ext cx="650917" cy="260547"/>
          </a:xfrm>
          <a:prstGeom prst="rect">
            <a:avLst/>
          </a:prstGeom>
        </p:spPr>
      </p:pic>
    </p:spTree>
    <p:extLst>
      <p:ext uri="{BB962C8B-B14F-4D97-AF65-F5344CB8AC3E}">
        <p14:creationId xmlns:p14="http://schemas.microsoft.com/office/powerpoint/2010/main" val="9571273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9187B-0827-C5A3-5DB7-E4600DC69B94}"/>
            </a:ext>
          </a:extLst>
        </p:cNvPr>
        <p:cNvGrpSpPr/>
        <p:nvPr/>
      </p:nvGrpSpPr>
      <p:grpSpPr>
        <a:xfrm>
          <a:off x="0" y="0"/>
          <a:ext cx="0" cy="0"/>
          <a:chOff x="0" y="0"/>
          <a:chExt cx="0" cy="0"/>
        </a:xfrm>
      </p:grpSpPr>
      <p:pic>
        <p:nvPicPr>
          <p:cNvPr id="4" name="図 3" descr="グラフィカル ユーザー インターフェイス が含まれている画像&#10;&#10;AI 生成コンテンツは誤りを含む可能性があります。">
            <a:extLst>
              <a:ext uri="{FF2B5EF4-FFF2-40B4-BE49-F238E27FC236}">
                <a16:creationId xmlns:a16="http://schemas.microsoft.com/office/drawing/2014/main" id="{E94E4BED-DAAA-D6A7-7B1E-80AFCD6977C1}"/>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697893" cy="7559675"/>
          </a:xfrm>
          <a:prstGeom prst="rect">
            <a:avLst/>
          </a:prstGeom>
        </p:spPr>
      </p:pic>
      <p:sp>
        <p:nvSpPr>
          <p:cNvPr id="2" name="テキスト ボックス 1">
            <a:extLst>
              <a:ext uri="{FF2B5EF4-FFF2-40B4-BE49-F238E27FC236}">
                <a16:creationId xmlns:a16="http://schemas.microsoft.com/office/drawing/2014/main" id="{9AEFD953-9BB5-323A-AD49-9682085ABABF}"/>
              </a:ext>
            </a:extLst>
          </p:cNvPr>
          <p:cNvSpPr txBox="1"/>
          <p:nvPr/>
        </p:nvSpPr>
        <p:spPr>
          <a:xfrm>
            <a:off x="1724928" y="705506"/>
            <a:ext cx="7313565" cy="523220"/>
          </a:xfrm>
          <a:prstGeom prst="rect">
            <a:avLst/>
          </a:prstGeom>
          <a:noFill/>
        </p:spPr>
        <p:txBody>
          <a:bodyPr wrap="square" lIns="91440" tIns="45720" rIns="91440" bIns="45720" anchor="t">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i="0" u="none" strike="noStrike" kern="1200" cap="none" spc="0" normalizeH="0" baseline="0" noProof="0">
                <a:ln>
                  <a:noFill/>
                </a:ln>
                <a:solidFill>
                  <a:srgbClr val="7030A0"/>
                </a:solidFill>
                <a:effectLst/>
                <a:uLnTx/>
                <a:uFillTx/>
                <a:latin typeface="+mn-ea"/>
                <a:cs typeface="Rounded Mplus 1c" panose="020B0502020203020207" pitchFamily="34" charset="-128"/>
              </a:rPr>
              <a:t>（参考）データで日本の今を知る　​</a:t>
            </a:r>
          </a:p>
        </p:txBody>
      </p:sp>
      <p:sp>
        <p:nvSpPr>
          <p:cNvPr id="7" name="正方形/長方形 6">
            <a:extLst>
              <a:ext uri="{FF2B5EF4-FFF2-40B4-BE49-F238E27FC236}">
                <a16:creationId xmlns:a16="http://schemas.microsoft.com/office/drawing/2014/main" id="{59CA6DB0-C69B-1F25-89E5-91A5630C6BC3}"/>
              </a:ext>
            </a:extLst>
          </p:cNvPr>
          <p:cNvSpPr/>
          <p:nvPr/>
        </p:nvSpPr>
        <p:spPr>
          <a:xfrm>
            <a:off x="470877" y="2776823"/>
            <a:ext cx="9750057" cy="4327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6" name="角丸四角形 12">
            <a:extLst>
              <a:ext uri="{FF2B5EF4-FFF2-40B4-BE49-F238E27FC236}">
                <a16:creationId xmlns:a16="http://schemas.microsoft.com/office/drawing/2014/main" id="{8A8B3675-3554-5E4B-F105-53C4E97AA006}"/>
              </a:ext>
            </a:extLst>
          </p:cNvPr>
          <p:cNvSpPr/>
          <p:nvPr/>
        </p:nvSpPr>
        <p:spPr>
          <a:xfrm>
            <a:off x="980989" y="2447933"/>
            <a:ext cx="8729834" cy="3115232"/>
          </a:xfrm>
          <a:prstGeom prst="rect">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a:p>
        </p:txBody>
      </p:sp>
      <p:sp>
        <p:nvSpPr>
          <p:cNvPr id="17" name="テキスト プレースホルダー 2">
            <a:extLst>
              <a:ext uri="{FF2B5EF4-FFF2-40B4-BE49-F238E27FC236}">
                <a16:creationId xmlns:a16="http://schemas.microsoft.com/office/drawing/2014/main" id="{C2A402A6-7302-5342-8E42-EC2FCE37354A}"/>
              </a:ext>
            </a:extLst>
          </p:cNvPr>
          <p:cNvSpPr>
            <a:spLocks noGrp="1"/>
          </p:cNvSpPr>
          <p:nvPr/>
        </p:nvSpPr>
        <p:spPr>
          <a:xfrm>
            <a:off x="1055077" y="3100862"/>
            <a:ext cx="8282711" cy="1809373"/>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a:lnSpc>
                <a:spcPct val="120000"/>
              </a:lnSpc>
            </a:pPr>
            <a:r>
              <a:rPr kumimoji="1" lang="ja-JP" altLang="en-US" sz="3600" b="1">
                <a:solidFill>
                  <a:schemeClr val="tx1">
                    <a:lumMod val="75000"/>
                    <a:lumOff val="25000"/>
                  </a:schemeClr>
                </a:solidFill>
                <a:latin typeface="Yu Gothic" panose="020B0400000000000000" pitchFamily="34" charset="-128"/>
                <a:ea typeface="Yu Gothic" panose="020B0400000000000000" pitchFamily="34" charset="-128"/>
              </a:rPr>
              <a:t>経験者は結婚、子育て、妊娠などのライフデザインに主観が入りやすいものです</a:t>
            </a:r>
            <a:endParaRPr kumimoji="1" lang="en-US" altLang="ja-JP" sz="3600" b="1">
              <a:solidFill>
                <a:schemeClr val="tx1">
                  <a:lumMod val="75000"/>
                  <a:lumOff val="25000"/>
                </a:schemeClr>
              </a:solidFill>
              <a:latin typeface="Yu Gothic" panose="020B0400000000000000" pitchFamily="34" charset="-128"/>
              <a:ea typeface="Yu Gothic" panose="020B0400000000000000" pitchFamily="34" charset="-128"/>
            </a:endParaRPr>
          </a:p>
          <a:p>
            <a:endParaRPr kumimoji="1" lang="en-US" altLang="ja-JP" sz="3600" b="1">
              <a:solidFill>
                <a:schemeClr val="tx1">
                  <a:lumMod val="75000"/>
                  <a:lumOff val="25000"/>
                </a:schemeClr>
              </a:solidFill>
              <a:latin typeface="Yu Gothic" panose="020B0400000000000000" pitchFamily="34" charset="-128"/>
              <a:ea typeface="Yu Gothic" panose="020B0400000000000000" pitchFamily="34" charset="-128"/>
            </a:endParaRPr>
          </a:p>
          <a:p>
            <a:r>
              <a:rPr kumimoji="1" lang="ja-JP" altLang="en-US" sz="3600" b="1">
                <a:solidFill>
                  <a:schemeClr val="tx1">
                    <a:lumMod val="75000"/>
                    <a:lumOff val="25000"/>
                  </a:schemeClr>
                </a:solidFill>
                <a:latin typeface="Yu Gothic" panose="020B0400000000000000" pitchFamily="34" charset="-128"/>
                <a:ea typeface="Yu Gothic" panose="020B0400000000000000" pitchFamily="34" charset="-128"/>
              </a:rPr>
              <a:t>客観的なデータで現状を確認しましょう</a:t>
            </a:r>
            <a:endParaRPr kumimoji="1" lang="ja-JP" altLang="en-US" sz="3600" b="1" strike="sngStrike">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5" name="図 4">
            <a:extLst>
              <a:ext uri="{FF2B5EF4-FFF2-40B4-BE49-F238E27FC236}">
                <a16:creationId xmlns:a16="http://schemas.microsoft.com/office/drawing/2014/main" id="{7EE12A21-636D-8602-12A1-EE22EEBC408D}"/>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046001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F473E-8F0F-F5E1-4F55-69A9584CE884}"/>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53086BC2-8432-382A-4DCB-4A2E8F811124}"/>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4" cy="7559675"/>
          </a:xfrm>
          <a:prstGeom prst="rect">
            <a:avLst/>
          </a:prstGeom>
        </p:spPr>
      </p:pic>
      <p:sp>
        <p:nvSpPr>
          <p:cNvPr id="18" name="Google Shape;96;p2">
            <a:extLst>
              <a:ext uri="{FF2B5EF4-FFF2-40B4-BE49-F238E27FC236}">
                <a16:creationId xmlns:a16="http://schemas.microsoft.com/office/drawing/2014/main" id="{F94E6128-9AB3-8E06-FF01-10C9E551FA9F}"/>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　個人情報の取り扱い等の注意事項について（プレコンサポーターについて）</a:t>
            </a:r>
          </a:p>
        </p:txBody>
      </p:sp>
      <p:sp>
        <p:nvSpPr>
          <p:cNvPr id="19" name="角丸四角形 14">
            <a:extLst>
              <a:ext uri="{FF2B5EF4-FFF2-40B4-BE49-F238E27FC236}">
                <a16:creationId xmlns:a16="http://schemas.microsoft.com/office/drawing/2014/main" id="{B1ED8D45-8DB5-893E-E55B-ADB72E1C4E69}"/>
              </a:ext>
            </a:extLst>
          </p:cNvPr>
          <p:cNvSpPr/>
          <p:nvPr/>
        </p:nvSpPr>
        <p:spPr>
          <a:xfrm>
            <a:off x="594055" y="1915796"/>
            <a:ext cx="9513599" cy="1268189"/>
          </a:xfrm>
          <a:prstGeom prst="roundRect">
            <a:avLst>
              <a:gd name="adj" fmla="val 6322"/>
            </a:avLst>
          </a:prstGeom>
          <a:solidFill>
            <a:srgbClr val="F5F3ED">
              <a:alpha val="52549"/>
            </a:srgbClr>
          </a:solidFill>
          <a:ln w="50800">
            <a:solidFill>
              <a:srgbClr val="5DC2D0">
                <a:alpha val="49697"/>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534558" rtl="0" eaLnBrk="1" fontAlgn="auto" latinLnBrk="0" hangingPunct="1">
              <a:lnSpc>
                <a:spcPct val="115000"/>
              </a:lnSpc>
              <a:spcBef>
                <a:spcPts val="0"/>
              </a:spcBef>
              <a:spcAft>
                <a:spcPts val="0"/>
              </a:spcAft>
              <a:buClr>
                <a:srgbClr val="000000"/>
              </a:buClr>
              <a:buSzPts val="6000"/>
              <a:buFontTx/>
              <a:buNone/>
              <a:tabLst/>
              <a:defRPr/>
            </a:pPr>
            <a:endParaRPr kumimoji="0" lang="ja-JP" altLang="en-US" sz="1871" b="0" i="0" u="none" strike="noStrike" kern="0" cap="none" spc="0" normalizeH="0" baseline="0" noProof="0">
              <a:ln>
                <a:noFill/>
              </a:ln>
              <a:solidFill>
                <a:srgbClr val="5DC2D0"/>
              </a:solidFill>
              <a:effectLst/>
              <a:uLnTx/>
              <a:uFillTx/>
              <a:latin typeface="Arial"/>
              <a:ea typeface="Arial"/>
              <a:cs typeface="Arial"/>
              <a:sym typeface="Arial"/>
            </a:endParaRPr>
          </a:p>
        </p:txBody>
      </p:sp>
      <p:sp>
        <p:nvSpPr>
          <p:cNvPr id="20" name="テキスト ボックス 19">
            <a:extLst>
              <a:ext uri="{FF2B5EF4-FFF2-40B4-BE49-F238E27FC236}">
                <a16:creationId xmlns:a16="http://schemas.microsoft.com/office/drawing/2014/main" id="{9693B827-9F3C-4AE0-A669-84E51DB1B0B6}"/>
              </a:ext>
            </a:extLst>
          </p:cNvPr>
          <p:cNvSpPr txBox="1"/>
          <p:nvPr/>
        </p:nvSpPr>
        <p:spPr>
          <a:xfrm>
            <a:off x="2754443" y="2274632"/>
            <a:ext cx="9508300" cy="651069"/>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ts val="2385"/>
              </a:lnSpc>
              <a:spcBef>
                <a:spcPts val="0"/>
              </a:spcBef>
              <a:spcAft>
                <a:spcPts val="0"/>
              </a:spcAft>
              <a:buClr>
                <a:srgbClr val="000000"/>
              </a:buClr>
              <a:buSzPts val="2500"/>
              <a:buFontTx/>
              <a:buNone/>
              <a:tabLst/>
              <a:defRPr/>
            </a:pP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プレコンサポーターは、相談者の秘密を守ることが重要であり、</a:t>
            </a:r>
            <a:br>
              <a:rPr kumimoji="0" lang="en-US" altLang="ja-JP"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br>
            <a:r>
              <a:rPr kumimoji="0" lang="ja-JP" altLang="en-US"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相談内容の扱いに十分注意する</a:t>
            </a:r>
            <a:endParaRPr kumimoji="0" lang="en-US" altLang="ja-JP" sz="1637"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p:txBody>
      </p:sp>
      <p:sp>
        <p:nvSpPr>
          <p:cNvPr id="21" name="角丸四角形 3">
            <a:extLst>
              <a:ext uri="{FF2B5EF4-FFF2-40B4-BE49-F238E27FC236}">
                <a16:creationId xmlns:a16="http://schemas.microsoft.com/office/drawing/2014/main" id="{35F6919A-02B7-5501-91E8-300C8E1C213D}"/>
              </a:ext>
            </a:extLst>
          </p:cNvPr>
          <p:cNvSpPr/>
          <p:nvPr/>
        </p:nvSpPr>
        <p:spPr>
          <a:xfrm>
            <a:off x="578046" y="3589060"/>
            <a:ext cx="9571838" cy="2587632"/>
          </a:xfrm>
          <a:prstGeom prst="roundRect">
            <a:avLst>
              <a:gd name="adj" fmla="val 6322"/>
            </a:avLst>
          </a:prstGeom>
          <a:solidFill>
            <a:srgbClr val="F5F3ED">
              <a:alpha val="52549"/>
            </a:srgbClr>
          </a:solidFill>
          <a:ln w="50800">
            <a:solidFill>
              <a:srgbClr val="5DC2D0">
                <a:alpha val="49697"/>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534558" rtl="0" eaLnBrk="1" fontAlgn="auto" latinLnBrk="0" hangingPunct="1">
              <a:lnSpc>
                <a:spcPct val="115000"/>
              </a:lnSpc>
              <a:spcBef>
                <a:spcPts val="0"/>
              </a:spcBef>
              <a:spcAft>
                <a:spcPts val="0"/>
              </a:spcAft>
              <a:buClr>
                <a:srgbClr val="000000"/>
              </a:buClr>
              <a:buSzPts val="6000"/>
              <a:buFontTx/>
              <a:buNone/>
              <a:tabLst/>
              <a:defRPr/>
            </a:pPr>
            <a:endParaRPr kumimoji="0" lang="ja-JP" altLang="en-US" sz="1403" b="0" i="0" u="none" strike="noStrike" kern="0" cap="none" spc="0" normalizeH="0" baseline="0" noProof="0">
              <a:ln>
                <a:noFill/>
              </a:ln>
              <a:solidFill>
                <a:srgbClr val="5DC2D0"/>
              </a:solidFill>
              <a:effectLst/>
              <a:uLnTx/>
              <a:uFillTx/>
              <a:latin typeface="Arial"/>
              <a:ea typeface="Arial"/>
              <a:cs typeface="Arial"/>
              <a:sym typeface="Arial"/>
            </a:endParaRPr>
          </a:p>
        </p:txBody>
      </p:sp>
      <p:sp>
        <p:nvSpPr>
          <p:cNvPr id="22" name="テキスト ボックス 21">
            <a:extLst>
              <a:ext uri="{FF2B5EF4-FFF2-40B4-BE49-F238E27FC236}">
                <a16:creationId xmlns:a16="http://schemas.microsoft.com/office/drawing/2014/main" id="{256B066C-89E5-91B9-FAF6-D0FD6CB67F97}"/>
              </a:ext>
            </a:extLst>
          </p:cNvPr>
          <p:cNvSpPr txBox="1"/>
          <p:nvPr/>
        </p:nvSpPr>
        <p:spPr>
          <a:xfrm>
            <a:off x="2754443" y="3989160"/>
            <a:ext cx="9508300" cy="538602"/>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専門職以外のプレコンサポーターであっても相談を受ける場面は想定されるが、</a:t>
            </a:r>
            <a:br>
              <a:rPr kumimoji="0" lang="en-US" altLang="ja-JP"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b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専門的な質問に対しては、以下のような方法で対応する</a:t>
            </a:r>
          </a:p>
        </p:txBody>
      </p:sp>
      <p:sp>
        <p:nvSpPr>
          <p:cNvPr id="23" name="テキスト ボックス 22">
            <a:extLst>
              <a:ext uri="{FF2B5EF4-FFF2-40B4-BE49-F238E27FC236}">
                <a16:creationId xmlns:a16="http://schemas.microsoft.com/office/drawing/2014/main" id="{A6707560-8B15-8C50-5675-989353D590EE}"/>
              </a:ext>
            </a:extLst>
          </p:cNvPr>
          <p:cNvSpPr txBox="1"/>
          <p:nvPr/>
        </p:nvSpPr>
        <p:spPr>
          <a:xfrm>
            <a:off x="2754444" y="5461271"/>
            <a:ext cx="7253974" cy="665175"/>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15000"/>
              </a:lnSpc>
              <a:spcBef>
                <a:spcPts val="0"/>
              </a:spcBef>
              <a:spcAft>
                <a:spcPts val="0"/>
              </a:spcAft>
              <a:buClr>
                <a:srgbClr val="000000"/>
              </a:buClr>
              <a:buSzPts val="2500"/>
              <a:buFontTx/>
              <a:buNone/>
              <a:tabLst/>
              <a:defRPr/>
            </a:pPr>
            <a:r>
              <a:rPr kumimoji="0" lang="en-US" altLang="ja-JP" sz="1169" b="1" i="0" u="none" strike="noStrike" kern="0" cap="none" spc="0" normalizeH="0" baseline="0" noProof="0">
                <a:ln>
                  <a:noFill/>
                </a:ln>
                <a:solidFill>
                  <a:srgbClr val="000000">
                    <a:lumMod val="75000"/>
                    <a:lumOff val="25000"/>
                    <a:alpha val="55000"/>
                  </a:srgbClr>
                </a:solidFill>
                <a:effectLst/>
                <a:uLnTx/>
                <a:uFillTx/>
                <a:latin typeface="游ゴシック" panose="020B0400000000000000" pitchFamily="50" charset="-128"/>
                <a:ea typeface="游ゴシック" panose="020B0400000000000000" pitchFamily="50" charset="-128"/>
                <a:cs typeface="Arial"/>
                <a:sym typeface="Arial"/>
              </a:rPr>
              <a:t>※</a:t>
            </a:r>
            <a:r>
              <a:rPr kumimoji="0" lang="ja-JP" altLang="en-US" sz="1169" b="1" i="0" u="none" strike="noStrike" kern="0" cap="none" spc="0" normalizeH="0" baseline="0" noProof="0">
                <a:ln>
                  <a:noFill/>
                </a:ln>
                <a:solidFill>
                  <a:srgbClr val="000000">
                    <a:lumMod val="75000"/>
                    <a:lumOff val="25000"/>
                    <a:alpha val="55000"/>
                  </a:srgbClr>
                </a:solidFill>
                <a:effectLst/>
                <a:uLnTx/>
                <a:uFillTx/>
                <a:latin typeface="游ゴシック" panose="020B0400000000000000" pitchFamily="50" charset="-128"/>
                <a:ea typeface="游ゴシック" panose="020B0400000000000000" pitchFamily="50" charset="-128"/>
                <a:cs typeface="Arial"/>
                <a:sym typeface="Arial"/>
              </a:rPr>
              <a:t>例えば、「職場で生理痛について理解してもらえない」「妊娠中にアルコールを飲んだり、</a:t>
            </a:r>
            <a:br>
              <a:rPr kumimoji="0" lang="en-US" altLang="ja-JP" sz="1169" b="1" i="0" u="none" strike="noStrike" kern="0" cap="none" spc="0" normalizeH="0" baseline="0" noProof="0">
                <a:ln>
                  <a:noFill/>
                </a:ln>
                <a:solidFill>
                  <a:srgbClr val="000000">
                    <a:lumMod val="75000"/>
                    <a:lumOff val="25000"/>
                    <a:alpha val="55000"/>
                  </a:srgbClr>
                </a:solidFill>
                <a:effectLst/>
                <a:uLnTx/>
                <a:uFillTx/>
                <a:latin typeface="游ゴシック" panose="020B0400000000000000" pitchFamily="50" charset="-128"/>
                <a:ea typeface="游ゴシック" panose="020B0400000000000000" pitchFamily="50" charset="-128"/>
                <a:cs typeface="Arial"/>
                <a:sym typeface="Arial"/>
              </a:rPr>
            </a:br>
            <a:r>
              <a:rPr kumimoji="0" lang="ja-JP" altLang="en-US" sz="1169" b="1" i="0" u="none" strike="noStrike" kern="0" cap="none" spc="0" normalizeH="0" baseline="0" noProof="0">
                <a:ln>
                  <a:noFill/>
                </a:ln>
                <a:solidFill>
                  <a:srgbClr val="000000">
                    <a:lumMod val="75000"/>
                    <a:lumOff val="25000"/>
                    <a:alpha val="55000"/>
                  </a:srgbClr>
                </a:solidFill>
                <a:effectLst/>
                <a:uLnTx/>
                <a:uFillTx/>
                <a:latin typeface="游ゴシック" panose="020B0400000000000000" pitchFamily="50" charset="-128"/>
                <a:ea typeface="游ゴシック" panose="020B0400000000000000" pitchFamily="50" charset="-128"/>
                <a:cs typeface="Arial"/>
                <a:sym typeface="Arial"/>
              </a:rPr>
              <a:t>タバコを吸ったりしない方が良いか」等の質問に対し、医学的に正しい内容を伝えられるように</a:t>
            </a:r>
            <a:br>
              <a:rPr kumimoji="0" lang="en-US" altLang="ja-JP" sz="1169" b="1" i="0" u="none" strike="noStrike" kern="0" cap="none" spc="0" normalizeH="0" baseline="0" noProof="0">
                <a:ln>
                  <a:noFill/>
                </a:ln>
                <a:solidFill>
                  <a:srgbClr val="000000">
                    <a:lumMod val="75000"/>
                    <a:lumOff val="25000"/>
                    <a:alpha val="55000"/>
                  </a:srgbClr>
                </a:solidFill>
                <a:effectLst/>
                <a:uLnTx/>
                <a:uFillTx/>
                <a:latin typeface="游ゴシック" panose="020B0400000000000000" pitchFamily="50" charset="-128"/>
                <a:ea typeface="游ゴシック" panose="020B0400000000000000" pitchFamily="50" charset="-128"/>
                <a:cs typeface="Arial"/>
                <a:sym typeface="Arial"/>
              </a:rPr>
            </a:br>
            <a:r>
              <a:rPr kumimoji="0" lang="ja-JP" altLang="en-US" sz="1169" b="1" i="0" u="none" strike="noStrike" kern="0" cap="none" spc="0" normalizeH="0" baseline="0" noProof="0">
                <a:ln>
                  <a:noFill/>
                </a:ln>
                <a:solidFill>
                  <a:srgbClr val="000000">
                    <a:lumMod val="75000"/>
                    <a:lumOff val="25000"/>
                    <a:alpha val="55000"/>
                  </a:srgbClr>
                </a:solidFill>
                <a:effectLst/>
                <a:uLnTx/>
                <a:uFillTx/>
                <a:latin typeface="游ゴシック" panose="020B0400000000000000" pitchFamily="50" charset="-128"/>
                <a:ea typeface="游ゴシック" panose="020B0400000000000000" pitchFamily="50" charset="-128"/>
                <a:cs typeface="Arial"/>
                <a:sym typeface="Arial"/>
              </a:rPr>
              <a:t>専門窓口や医療機関へつなぐ</a:t>
            </a:r>
            <a:endParaRPr kumimoji="0" lang="ja-JP" altLang="en-US" sz="1169" b="0" i="0" u="none" strike="noStrike" kern="0" cap="none" spc="0" normalizeH="0" baseline="0" noProof="0">
              <a:ln>
                <a:noFill/>
              </a:ln>
              <a:solidFill>
                <a:srgbClr val="000000">
                  <a:lumMod val="75000"/>
                  <a:lumOff val="25000"/>
                  <a:alpha val="55000"/>
                </a:srgbClr>
              </a:solidFill>
              <a:effectLst/>
              <a:uLnTx/>
              <a:uFillTx/>
              <a:latin typeface="游ゴシック" panose="020B0400000000000000" pitchFamily="50" charset="-128"/>
              <a:ea typeface="游ゴシック" panose="020B0400000000000000" pitchFamily="50" charset="-128"/>
              <a:cs typeface="Arial"/>
              <a:sym typeface="Arial"/>
            </a:endParaRPr>
          </a:p>
        </p:txBody>
      </p:sp>
      <p:sp>
        <p:nvSpPr>
          <p:cNvPr id="24" name="テキスト ボックス 23">
            <a:extLst>
              <a:ext uri="{FF2B5EF4-FFF2-40B4-BE49-F238E27FC236}">
                <a16:creationId xmlns:a16="http://schemas.microsoft.com/office/drawing/2014/main" id="{6A1185BF-4C1B-6F71-0BDF-EB51572F91E7}"/>
              </a:ext>
            </a:extLst>
          </p:cNvPr>
          <p:cNvSpPr txBox="1"/>
          <p:nvPr/>
        </p:nvSpPr>
        <p:spPr>
          <a:xfrm>
            <a:off x="2686488" y="4533920"/>
            <a:ext cx="6155782" cy="946342"/>
          </a:xfrm>
          <a:prstGeom prst="rect">
            <a:avLst/>
          </a:prstGeom>
          <a:noFill/>
        </p:spPr>
        <p:txBody>
          <a:bodyPr wrap="square" lIns="53459" tIns="26730" rIns="53459" bIns="26730" rtlCol="0" anchor="t">
            <a:spAutoFit/>
          </a:bodyPr>
          <a:lstStyle/>
          <a:p>
            <a:pPr marL="211596" marR="0" lvl="0" indent="-211596" algn="l" defTabSz="534558" rtl="0" eaLnBrk="1" fontAlgn="auto" latinLnBrk="0" hangingPunct="1">
              <a:lnSpc>
                <a:spcPts val="2385"/>
              </a:lnSpc>
              <a:spcBef>
                <a:spcPts val="0"/>
              </a:spcBef>
              <a:spcAft>
                <a:spcPts val="0"/>
              </a:spcAft>
              <a:buClr>
                <a:srgbClr val="000000"/>
              </a:buClr>
              <a:buSzPts val="2500"/>
              <a:buFont typeface="Arial" panose="020B0604020202020204" pitchFamily="34" charset="0"/>
              <a:buChar char="•"/>
              <a:tabLst/>
              <a:defRPr/>
            </a:pPr>
            <a:r>
              <a:rPr kumimoji="0" lang="ja-JP" altLang="en-US" sz="1286" b="1" i="0" u="sng"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こども家庭庁ホームページ</a:t>
            </a:r>
            <a:r>
              <a:rPr kumimoji="0" lang="en" altLang="ja-JP" sz="1286" b="1" i="0" u="sng"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やプレコンサポーターTEXTBOOKに</a:t>
            </a:r>
            <a:r>
              <a:rPr kumimoji="0" lang="ja-JP" altLang="en-US" sz="1286" b="1" i="0" u="sng"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記載されている適切な情報を紹介する</a:t>
            </a:r>
            <a:endParaRPr kumimoji="0" lang="ja-JP" altLang="en-US" sz="818" b="0" i="0" u="none" strike="noStrike" kern="0" cap="none" spc="0" normalizeH="0" baseline="0" noProof="0">
              <a:ln>
                <a:noFill/>
              </a:ln>
              <a:solidFill>
                <a:srgbClr val="000000">
                  <a:lumMod val="75000"/>
                  <a:lumOff val="25000"/>
                </a:srgbClr>
              </a:solidFill>
              <a:effectLst/>
              <a:uLnTx/>
              <a:uFillTx/>
              <a:latin typeface="Arial"/>
              <a:ea typeface="游ゴシック" panose="020B0400000000000000" pitchFamily="50" charset="-128"/>
              <a:cs typeface="Arial"/>
              <a:sym typeface="Arial"/>
            </a:endParaRPr>
          </a:p>
          <a:p>
            <a:pPr marL="211596" marR="0" lvl="0" indent="-211596" algn="l" defTabSz="534558" rtl="0" eaLnBrk="1" fontAlgn="auto" latinLnBrk="0" hangingPunct="1">
              <a:lnSpc>
                <a:spcPts val="2385"/>
              </a:lnSpc>
              <a:spcBef>
                <a:spcPts val="0"/>
              </a:spcBef>
              <a:spcAft>
                <a:spcPts val="0"/>
              </a:spcAft>
              <a:buClr>
                <a:srgbClr val="000000"/>
              </a:buClr>
              <a:buSzPts val="2500"/>
              <a:buFont typeface="Arial" panose="020B0604020202020204" pitchFamily="34" charset="0"/>
              <a:buChar char="•"/>
              <a:tabLst/>
              <a:defRPr/>
            </a:pPr>
            <a:r>
              <a:rPr kumimoji="0" lang="ja-JP" altLang="en-US" sz="1286" b="1" i="0" u="sng"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専門の相談窓口や医療機関へつなぐ</a:t>
            </a:r>
          </a:p>
        </p:txBody>
      </p:sp>
      <p:sp>
        <p:nvSpPr>
          <p:cNvPr id="25" name="Google Shape;382;p43">
            <a:extLst>
              <a:ext uri="{FF2B5EF4-FFF2-40B4-BE49-F238E27FC236}">
                <a16:creationId xmlns:a16="http://schemas.microsoft.com/office/drawing/2014/main" id="{A61EB2AF-A944-3569-0F3C-B0BF9A1E74F1}"/>
              </a:ext>
            </a:extLst>
          </p:cNvPr>
          <p:cNvSpPr/>
          <p:nvPr/>
        </p:nvSpPr>
        <p:spPr>
          <a:xfrm>
            <a:off x="4234820" y="1720414"/>
            <a:ext cx="2222172" cy="385120"/>
          </a:xfrm>
          <a:prstGeom prst="roundRect">
            <a:avLst>
              <a:gd name="adj" fmla="val 50000"/>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FFFFFF"/>
                </a:solidFill>
                <a:effectLst/>
                <a:uLnTx/>
                <a:uFillTx/>
                <a:latin typeface="Yu Gothic"/>
                <a:ea typeface="Yu Gothic"/>
                <a:cs typeface="Kosugi"/>
                <a:sym typeface="Kosugi"/>
              </a:rPr>
              <a:t>守秘義務を守る</a:t>
            </a:r>
          </a:p>
        </p:txBody>
      </p:sp>
      <p:sp>
        <p:nvSpPr>
          <p:cNvPr id="26" name="Google Shape;382;p43">
            <a:extLst>
              <a:ext uri="{FF2B5EF4-FFF2-40B4-BE49-F238E27FC236}">
                <a16:creationId xmlns:a16="http://schemas.microsoft.com/office/drawing/2014/main" id="{984BCA18-CDB5-32A5-AE6C-2ABFD065BAD7}"/>
              </a:ext>
            </a:extLst>
          </p:cNvPr>
          <p:cNvSpPr/>
          <p:nvPr/>
        </p:nvSpPr>
        <p:spPr>
          <a:xfrm>
            <a:off x="2586662" y="3393113"/>
            <a:ext cx="5518489" cy="385120"/>
          </a:xfrm>
          <a:prstGeom prst="roundRect">
            <a:avLst>
              <a:gd name="adj" fmla="val 50000"/>
            </a:avLst>
          </a:prstGeom>
          <a:solidFill>
            <a:srgbClr val="5DC2D0"/>
          </a:solid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871" b="1" i="0" u="none" strike="noStrike" kern="0" cap="none" spc="0" normalizeH="0" baseline="0" noProof="0">
                <a:ln>
                  <a:noFill/>
                </a:ln>
                <a:solidFill>
                  <a:srgbClr val="FFFFFF"/>
                </a:solidFill>
                <a:effectLst/>
                <a:uLnTx/>
                <a:uFillTx/>
                <a:latin typeface="Yu Gothic"/>
                <a:ea typeface="Yu Gothic"/>
                <a:cs typeface="Kosugi"/>
                <a:sym typeface="Kosugi"/>
              </a:rPr>
              <a:t>適切な相談機関の紹介や医療機関の受診を促す</a:t>
            </a:r>
          </a:p>
        </p:txBody>
      </p:sp>
      <p:sp>
        <p:nvSpPr>
          <p:cNvPr id="27" name="テキスト ボックス 26">
            <a:extLst>
              <a:ext uri="{FF2B5EF4-FFF2-40B4-BE49-F238E27FC236}">
                <a16:creationId xmlns:a16="http://schemas.microsoft.com/office/drawing/2014/main" id="{7BB592F0-D8AF-4E13-6806-979C82438DEA}"/>
              </a:ext>
            </a:extLst>
          </p:cNvPr>
          <p:cNvSpPr txBox="1"/>
          <p:nvPr/>
        </p:nvSpPr>
        <p:spPr>
          <a:xfrm>
            <a:off x="9821549" y="3271665"/>
            <a:ext cx="184731" cy="218201"/>
          </a:xfrm>
          <a:prstGeom prst="rect">
            <a:avLst/>
          </a:prstGeom>
          <a:noFill/>
        </p:spPr>
        <p:txBody>
          <a:bodyPr wrap="none" rtlCol="0">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000000"/>
              </a:solidFill>
              <a:effectLst/>
              <a:uLnTx/>
              <a:uFillTx/>
              <a:latin typeface="Arial"/>
              <a:ea typeface="游ゴシック" panose="020B0400000000000000" pitchFamily="50" charset="-128"/>
              <a:cs typeface="Arial"/>
              <a:sym typeface="Arial"/>
            </a:endParaRPr>
          </a:p>
        </p:txBody>
      </p:sp>
      <p:pic>
        <p:nvPicPr>
          <p:cNvPr id="28" name="図 27" descr="シャツ が含まれている画像&#10;&#10;AI 生成コンテンツは誤りを含む可能性があります。">
            <a:extLst>
              <a:ext uri="{FF2B5EF4-FFF2-40B4-BE49-F238E27FC236}">
                <a16:creationId xmlns:a16="http://schemas.microsoft.com/office/drawing/2014/main" id="{858B027A-4299-E1D6-6EDE-BF991BFFD329}"/>
              </a:ext>
            </a:extLst>
          </p:cNvPr>
          <p:cNvPicPr>
            <a:picLocks noChangeAspect="1"/>
          </p:cNvPicPr>
          <p:nvPr/>
        </p:nvPicPr>
        <p:blipFill>
          <a:blip r:embed="rId4"/>
          <a:stretch>
            <a:fillRect/>
          </a:stretch>
        </p:blipFill>
        <p:spPr>
          <a:xfrm>
            <a:off x="383719" y="1306302"/>
            <a:ext cx="2458792" cy="2654575"/>
          </a:xfrm>
          <a:prstGeom prst="rect">
            <a:avLst/>
          </a:prstGeom>
        </p:spPr>
      </p:pic>
      <p:pic>
        <p:nvPicPr>
          <p:cNvPr id="29" name="図 28" descr="スーツを着た男性の絵&#10;&#10;AI 生成コンテンツは誤りを含む可能性があります。">
            <a:extLst>
              <a:ext uri="{FF2B5EF4-FFF2-40B4-BE49-F238E27FC236}">
                <a16:creationId xmlns:a16="http://schemas.microsoft.com/office/drawing/2014/main" id="{222B6DD6-4417-1286-1EE1-1215AFF8BD6C}"/>
              </a:ext>
            </a:extLst>
          </p:cNvPr>
          <p:cNvPicPr>
            <a:picLocks noChangeAspect="1"/>
          </p:cNvPicPr>
          <p:nvPr/>
        </p:nvPicPr>
        <p:blipFill>
          <a:blip r:embed="rId5"/>
          <a:stretch>
            <a:fillRect/>
          </a:stretch>
        </p:blipFill>
        <p:spPr>
          <a:xfrm>
            <a:off x="-315417" y="3721204"/>
            <a:ext cx="4090240" cy="2474854"/>
          </a:xfrm>
          <a:prstGeom prst="rect">
            <a:avLst/>
          </a:prstGeom>
        </p:spPr>
      </p:pic>
      <p:pic>
        <p:nvPicPr>
          <p:cNvPr id="2" name="図 1">
            <a:extLst>
              <a:ext uri="{FF2B5EF4-FFF2-40B4-BE49-F238E27FC236}">
                <a16:creationId xmlns:a16="http://schemas.microsoft.com/office/drawing/2014/main" id="{389D03E3-7AFE-A2A1-D9CB-6A735BE06EDD}"/>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09854820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51B40-6095-7FCA-74F1-8982B9E8D2A2}"/>
            </a:ext>
          </a:extLst>
        </p:cNvPr>
        <p:cNvGrpSpPr/>
        <p:nvPr/>
      </p:nvGrpSpPr>
      <p:grpSpPr>
        <a:xfrm>
          <a:off x="0" y="0"/>
          <a:ext cx="0" cy="0"/>
          <a:chOff x="0" y="0"/>
          <a:chExt cx="0" cy="0"/>
        </a:xfrm>
      </p:grpSpPr>
      <p:sp>
        <p:nvSpPr>
          <p:cNvPr id="5" name="タイトル 5">
            <a:extLst>
              <a:ext uri="{FF2B5EF4-FFF2-40B4-BE49-F238E27FC236}">
                <a16:creationId xmlns:a16="http://schemas.microsoft.com/office/drawing/2014/main" id="{127E4C3C-F62D-1869-607D-9549DA7E8DBA}"/>
              </a:ext>
            </a:extLst>
          </p:cNvPr>
          <p:cNvSpPr txBox="1">
            <a:spLocks/>
          </p:cNvSpPr>
          <p:nvPr/>
        </p:nvSpPr>
        <p:spPr>
          <a:xfrm>
            <a:off x="382343" y="662290"/>
            <a:ext cx="9905570" cy="1002357"/>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0" lang="ja-JP" altLang="en-US" sz="1871" b="1" i="0" u="none" strike="noStrike" kern="0" cap="none" spc="0" normalizeH="0" baseline="0" noProof="0">
                <a:ln>
                  <a:noFill/>
                </a:ln>
                <a:solidFill>
                  <a:srgbClr val="000000">
                    <a:lumMod val="75000"/>
                    <a:lumOff val="25000"/>
                  </a:srgbClr>
                </a:solidFill>
                <a:effectLst/>
                <a:uLnTx/>
                <a:uFillTx/>
                <a:latin typeface="Yu Gothic"/>
                <a:ea typeface="Yu Gothic"/>
                <a:cs typeface="Calibri"/>
                <a:sym typeface="Calibri"/>
              </a:rPr>
              <a:t>届出時の年齢別　婚姻件数（夫ー初婚、妻ー初婚）（2020年）</a:t>
            </a:r>
            <a:endParaRPr kumimoji="0" lang="ja-JP" altLang="en-US" sz="1871"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endParaRPr>
          </a:p>
        </p:txBody>
      </p:sp>
      <p:pic>
        <p:nvPicPr>
          <p:cNvPr id="11" name="図 10" descr="グラフ, ヒストグラム&#10;&#10;AI 生成コンテンツは誤りを含む可能性があります。">
            <a:extLst>
              <a:ext uri="{FF2B5EF4-FFF2-40B4-BE49-F238E27FC236}">
                <a16:creationId xmlns:a16="http://schemas.microsoft.com/office/drawing/2014/main" id="{03983868-71A2-BE0B-52DB-56AD3CBA6FF4}"/>
              </a:ext>
            </a:extLst>
          </p:cNvPr>
          <p:cNvPicPr>
            <a:picLocks noChangeAspect="1"/>
          </p:cNvPicPr>
          <p:nvPr/>
        </p:nvPicPr>
        <p:blipFill>
          <a:blip r:embed="rId3"/>
          <a:srcRect l="-228" t="3" r="114" b="4959"/>
          <a:stretch>
            <a:fillRect/>
          </a:stretch>
        </p:blipFill>
        <p:spPr>
          <a:xfrm>
            <a:off x="856728" y="1504313"/>
            <a:ext cx="8889181" cy="4913208"/>
          </a:xfrm>
          <a:prstGeom prst="roundRect">
            <a:avLst>
              <a:gd name="adj" fmla="val 3004"/>
            </a:avLst>
          </a:prstGeom>
          <a:ln>
            <a:noFill/>
          </a:ln>
        </p:spPr>
      </p:pic>
      <p:sp>
        <p:nvSpPr>
          <p:cNvPr id="16" name="正方形/長方形 15">
            <a:extLst>
              <a:ext uri="{FF2B5EF4-FFF2-40B4-BE49-F238E27FC236}">
                <a16:creationId xmlns:a16="http://schemas.microsoft.com/office/drawing/2014/main" id="{513C112E-B6F0-0995-A969-3B3C960D78CF}"/>
              </a:ext>
            </a:extLst>
          </p:cNvPr>
          <p:cNvSpPr/>
          <p:nvPr/>
        </p:nvSpPr>
        <p:spPr>
          <a:xfrm>
            <a:off x="2905024" y="1779962"/>
            <a:ext cx="4752544" cy="280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3459" tIns="26730" rIns="53459" bIns="26730"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0" lang="ja-JP" altLang="en-US" sz="1052" b="1" i="0" u="none" strike="noStrike" kern="0" cap="none" spc="0" normalizeH="0" baseline="0" noProof="0">
              <a:ln>
                <a:noFill/>
              </a:ln>
              <a:solidFill>
                <a:srgbClr val="000000">
                  <a:lumMod val="75000"/>
                  <a:lumOff val="25000"/>
                </a:srgbClr>
              </a:solidFill>
              <a:effectLst/>
              <a:uLnTx/>
              <a:uFillTx/>
              <a:latin typeface="Yu Gothic"/>
              <a:ea typeface="Yu Gothic"/>
              <a:cs typeface="+mn-cs"/>
              <a:sym typeface="Arial"/>
            </a:endParaRPr>
          </a:p>
        </p:txBody>
      </p:sp>
      <p:sp>
        <p:nvSpPr>
          <p:cNvPr id="17" name="タイトル 5">
            <a:extLst>
              <a:ext uri="{FF2B5EF4-FFF2-40B4-BE49-F238E27FC236}">
                <a16:creationId xmlns:a16="http://schemas.microsoft.com/office/drawing/2014/main" id="{73AA3A0A-89D5-F33B-009B-CF02E7A465AE}"/>
              </a:ext>
            </a:extLst>
          </p:cNvPr>
          <p:cNvSpPr txBox="1">
            <a:spLocks/>
          </p:cNvSpPr>
          <p:nvPr/>
        </p:nvSpPr>
        <p:spPr>
          <a:xfrm>
            <a:off x="1555041" y="6055362"/>
            <a:ext cx="3511051" cy="184951"/>
          </a:xfrm>
          <a:prstGeom prst="rect">
            <a:avLst/>
          </a:prstGeom>
          <a:noFill/>
          <a:ln>
            <a:noFill/>
          </a:ln>
        </p:spPr>
        <p:txBody>
          <a:bodyPr spcFirstLastPara="1" wrap="square" lIns="53450" tIns="26718" rIns="53450" bIns="26718"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534558" rtl="0" eaLnBrk="1" fontAlgn="auto" latinLnBrk="0" hangingPunct="1">
              <a:lnSpc>
                <a:spcPts val="1532"/>
              </a:lnSpc>
              <a:spcBef>
                <a:spcPts val="0"/>
              </a:spcBef>
              <a:spcAft>
                <a:spcPts val="0"/>
              </a:spcAft>
              <a:buClr>
                <a:srgbClr val="000000"/>
              </a:buClr>
              <a:buSzPct val="86000"/>
              <a:buFont typeface="Calibri"/>
              <a:buNone/>
              <a:tabLst/>
              <a:defRPr/>
            </a:pPr>
            <a:r>
              <a:rPr kumimoji="1" lang="en-US" altLang="ja-JP" sz="1052" b="1" i="0" u="none" strike="noStrike" kern="0" cap="none" spc="0" normalizeH="0" baseline="0" noProof="0">
                <a:ln>
                  <a:noFill/>
                </a:ln>
                <a:solidFill>
                  <a:srgbClr val="000000">
                    <a:lumMod val="65000"/>
                    <a:lumOff val="35000"/>
                  </a:srgbClr>
                </a:solidFill>
                <a:effectLst/>
                <a:uLnTx/>
                <a:uFillTx/>
                <a:latin typeface="Yu Gothic Medium"/>
                <a:ea typeface="Yu Gothic Medium"/>
                <a:cs typeface="Calibri"/>
                <a:sym typeface="Calibri"/>
              </a:rPr>
              <a:t>(</a:t>
            </a:r>
            <a:r>
              <a:rPr kumimoji="1" lang="ja-JP" altLang="en-US" sz="1052" b="1" i="0" u="none" strike="noStrike" kern="0" cap="none" spc="0" normalizeH="0" baseline="0" noProof="0">
                <a:ln>
                  <a:noFill/>
                </a:ln>
                <a:solidFill>
                  <a:srgbClr val="000000">
                    <a:lumMod val="65000"/>
                    <a:lumOff val="35000"/>
                  </a:srgbClr>
                </a:solidFill>
                <a:effectLst/>
                <a:uLnTx/>
                <a:uFillTx/>
                <a:latin typeface="Yu Gothic Medium"/>
                <a:ea typeface="Yu Gothic Medium"/>
                <a:cs typeface="Calibri"/>
                <a:sym typeface="Calibri"/>
              </a:rPr>
              <a:t>備考</a:t>
            </a:r>
            <a:r>
              <a:rPr kumimoji="1" lang="en-US" altLang="ja-JP" sz="1052" b="1" i="0" u="none" strike="noStrike" kern="0" cap="none" spc="0" normalizeH="0" baseline="0" noProof="0">
                <a:ln>
                  <a:noFill/>
                </a:ln>
                <a:solidFill>
                  <a:srgbClr val="000000">
                    <a:lumMod val="65000"/>
                    <a:lumOff val="35000"/>
                  </a:srgbClr>
                </a:solidFill>
                <a:effectLst/>
                <a:uLnTx/>
                <a:uFillTx/>
                <a:latin typeface="Yu Gothic Medium"/>
                <a:ea typeface="Yu Gothic Medium"/>
                <a:cs typeface="Calibri"/>
                <a:sym typeface="Calibri"/>
              </a:rPr>
              <a:t>)</a:t>
            </a:r>
            <a:r>
              <a:rPr kumimoji="1" lang="ja-JP" altLang="en-US" sz="1052" b="1" i="0" u="none" strike="noStrike" kern="0" cap="none" spc="0" normalizeH="0" baseline="0" noProof="0">
                <a:ln>
                  <a:noFill/>
                </a:ln>
                <a:solidFill>
                  <a:srgbClr val="000000">
                    <a:lumMod val="65000"/>
                    <a:lumOff val="35000"/>
                  </a:srgbClr>
                </a:solidFill>
                <a:effectLst/>
                <a:uLnTx/>
                <a:uFillTx/>
                <a:latin typeface="Yu Gothic Medium"/>
                <a:ea typeface="Yu Gothic Medium"/>
                <a:cs typeface="Calibri"/>
                <a:sym typeface="Calibri"/>
              </a:rPr>
              <a:t>厚生労働省「人口動態統計」より作成</a:t>
            </a:r>
          </a:p>
        </p:txBody>
      </p:sp>
      <p:sp>
        <p:nvSpPr>
          <p:cNvPr id="2" name="テキスト ボックス 1">
            <a:extLst>
              <a:ext uri="{FF2B5EF4-FFF2-40B4-BE49-F238E27FC236}">
                <a16:creationId xmlns:a16="http://schemas.microsoft.com/office/drawing/2014/main" id="{5C406A94-00CB-679B-4544-18B616972956}"/>
              </a:ext>
            </a:extLst>
          </p:cNvPr>
          <p:cNvSpPr txBox="1"/>
          <p:nvPr/>
        </p:nvSpPr>
        <p:spPr>
          <a:xfrm>
            <a:off x="698072" y="6371815"/>
            <a:ext cx="10154973" cy="416140"/>
          </a:xfrm>
          <a:prstGeom prst="rect">
            <a:avLst/>
          </a:prstGeom>
          <a:noFill/>
        </p:spPr>
        <p:txBody>
          <a:bodyPr wrap="square" rtlCol="0">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a:t>
            </a:r>
            <a:r>
              <a:rPr kumimoji="0" lang="ja-JP" altLang="ja-JP"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内閣府男女共同参画局「人生</a:t>
            </a:r>
            <a:r>
              <a:rPr kumimoji="0" lang="en-US" altLang="ja-JP"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100</a:t>
            </a:r>
            <a:r>
              <a:rPr kumimoji="0" lang="ja-JP" altLang="ja-JP"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年時代の結婚と家族に関する研究会</a:t>
            </a:r>
            <a:r>
              <a:rPr kumimoji="0" lang="ja-JP" altLang="en-US"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議論の整理</a:t>
            </a:r>
            <a:r>
              <a:rPr kumimoji="0" lang="ja-JP" altLang="ja-JP"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a:t>
            </a:r>
            <a:r>
              <a:rPr kumimoji="0" lang="ja-JP" altLang="en-US"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（令和４年７月）」よりこども家庭庁作成</a:t>
            </a:r>
            <a:endParaRPr kumimoji="0" lang="ja-JP" altLang="ja-JP"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en-US" altLang="ja-JP"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hlinkClick r:id="rId4">
                  <a:extLst>
                    <a:ext uri="{A12FA001-AC4F-418D-AE19-62706E023703}">
                      <ahyp:hlinkClr xmlns:ahyp="http://schemas.microsoft.com/office/drawing/2018/hyperlinkcolor" val="tx"/>
                    </a:ext>
                  </a:extLst>
                </a:hlinkClick>
              </a:rPr>
              <a:t>https://www.gender.go.jp/kaigi/kento/Marriage-Family/siryo/pdf/giron_seiri_data.pdf</a:t>
            </a:r>
            <a:endParaRPr kumimoji="0" lang="en-US" altLang="ja-JP"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endParaRPr>
          </a:p>
        </p:txBody>
      </p:sp>
      <p:pic>
        <p:nvPicPr>
          <p:cNvPr id="4" name="図 3">
            <a:extLst>
              <a:ext uri="{FF2B5EF4-FFF2-40B4-BE49-F238E27FC236}">
                <a16:creationId xmlns:a16="http://schemas.microsoft.com/office/drawing/2014/main" id="{6B84E6F9-281D-CBF9-09C0-CD5A4D859958}"/>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3915344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FBDCD-4635-FCF5-7290-B98330CDD54C}"/>
            </a:ext>
          </a:extLst>
        </p:cNvPr>
        <p:cNvGrpSpPr/>
        <p:nvPr/>
      </p:nvGrpSpPr>
      <p:grpSpPr>
        <a:xfrm>
          <a:off x="0" y="0"/>
          <a:ext cx="0" cy="0"/>
          <a:chOff x="0" y="0"/>
          <a:chExt cx="0" cy="0"/>
        </a:xfrm>
      </p:grpSpPr>
      <p:sp>
        <p:nvSpPr>
          <p:cNvPr id="13" name="角丸四角形 12">
            <a:extLst>
              <a:ext uri="{FF2B5EF4-FFF2-40B4-BE49-F238E27FC236}">
                <a16:creationId xmlns:a16="http://schemas.microsoft.com/office/drawing/2014/main" id="{655ECF42-9C7B-BACE-4953-25D7C6DDCBBD}"/>
              </a:ext>
            </a:extLst>
          </p:cNvPr>
          <p:cNvSpPr/>
          <p:nvPr/>
        </p:nvSpPr>
        <p:spPr>
          <a:xfrm>
            <a:off x="733725" y="1566378"/>
            <a:ext cx="9220830" cy="4321238"/>
          </a:xfrm>
          <a:prstGeom prst="roundRect">
            <a:avLst>
              <a:gd name="adj" fmla="val 243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5" name="タイトル 5">
            <a:extLst>
              <a:ext uri="{FF2B5EF4-FFF2-40B4-BE49-F238E27FC236}">
                <a16:creationId xmlns:a16="http://schemas.microsoft.com/office/drawing/2014/main" id="{BC7FF33F-966B-A2DE-59B3-AD929179B7BC}"/>
              </a:ext>
            </a:extLst>
          </p:cNvPr>
          <p:cNvSpPr txBox="1">
            <a:spLocks/>
          </p:cNvSpPr>
          <p:nvPr/>
        </p:nvSpPr>
        <p:spPr>
          <a:xfrm>
            <a:off x="680159" y="998404"/>
            <a:ext cx="9331495"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ja-JP" altLang="en-US" sz="1871"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平均初婚年齢と出生順位別出生時の母の平均年齢の推移</a:t>
            </a:r>
            <a:endParaRPr kumimoji="1" lang="ja-JP" altLang="en-US" sz="1871"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Calibri"/>
              <a:sym typeface="Calibri"/>
            </a:endParaRPr>
          </a:p>
        </p:txBody>
      </p:sp>
      <p:pic>
        <p:nvPicPr>
          <p:cNvPr id="3" name="図 2" descr="グラフ&#10;&#10;AI 生成コンテンツは誤りを含む可能性があります。">
            <a:extLst>
              <a:ext uri="{FF2B5EF4-FFF2-40B4-BE49-F238E27FC236}">
                <a16:creationId xmlns:a16="http://schemas.microsoft.com/office/drawing/2014/main" id="{28BE20CB-6754-BACC-628B-A7A1F2D4591C}"/>
              </a:ext>
            </a:extLst>
          </p:cNvPr>
          <p:cNvPicPr>
            <a:picLocks noChangeAspect="1"/>
          </p:cNvPicPr>
          <p:nvPr/>
        </p:nvPicPr>
        <p:blipFill>
          <a:blip r:embed="rId3"/>
          <a:stretch>
            <a:fillRect/>
          </a:stretch>
        </p:blipFill>
        <p:spPr>
          <a:xfrm>
            <a:off x="843426" y="1449719"/>
            <a:ext cx="9018908" cy="4200718"/>
          </a:xfrm>
          <a:prstGeom prst="rect">
            <a:avLst/>
          </a:prstGeom>
          <a:ln>
            <a:noFill/>
          </a:ln>
        </p:spPr>
      </p:pic>
      <p:pic>
        <p:nvPicPr>
          <p:cNvPr id="10" name="図 9">
            <a:extLst>
              <a:ext uri="{FF2B5EF4-FFF2-40B4-BE49-F238E27FC236}">
                <a16:creationId xmlns:a16="http://schemas.microsoft.com/office/drawing/2014/main" id="{B7FA6794-921B-3FDE-5EEC-AB154689E12D}"/>
              </a:ext>
            </a:extLst>
          </p:cNvPr>
          <p:cNvPicPr>
            <a:picLocks noChangeAspect="1"/>
          </p:cNvPicPr>
          <p:nvPr/>
        </p:nvPicPr>
        <p:blipFill>
          <a:blip r:embed="rId4"/>
          <a:stretch>
            <a:fillRect/>
          </a:stretch>
        </p:blipFill>
        <p:spPr>
          <a:xfrm>
            <a:off x="1546295" y="5712748"/>
            <a:ext cx="5698754" cy="338778"/>
          </a:xfrm>
          <a:prstGeom prst="rect">
            <a:avLst/>
          </a:prstGeom>
        </p:spPr>
      </p:pic>
      <p:sp>
        <p:nvSpPr>
          <p:cNvPr id="2" name="テキスト ボックス 1">
            <a:extLst>
              <a:ext uri="{FF2B5EF4-FFF2-40B4-BE49-F238E27FC236}">
                <a16:creationId xmlns:a16="http://schemas.microsoft.com/office/drawing/2014/main" id="{979CBE19-DDC1-B6E4-93FA-CFCCEA413337}"/>
              </a:ext>
            </a:extLst>
          </p:cNvPr>
          <p:cNvSpPr txBox="1"/>
          <p:nvPr/>
        </p:nvSpPr>
        <p:spPr>
          <a:xfrm>
            <a:off x="780089" y="6124285"/>
            <a:ext cx="9473000" cy="578043"/>
          </a:xfrm>
          <a:prstGeom prst="rect">
            <a:avLst/>
          </a:prstGeom>
          <a:noFill/>
        </p:spPr>
        <p:txBody>
          <a:bodyPr wrap="square" rtlCol="0">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en" altLang="ja-JP" sz="1052" b="1" i="0" u="sng"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https://www.cfa.go.jp/assets/contents/node/basic_page/field_ref_resources/26eaf394-b81d-4778-8303-eeb3d28c89c2/5e0d7f73/20250611_resources_white-paper_r07_02.pdf</a:t>
            </a: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a:t>
            </a:r>
            <a:r>
              <a:rPr kumimoji="0" lang="ja-JP" altLang="en-US"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令和６年度　我が国におけるこどもをめぐる状況及び政府が講じたこども政策の実施状況（令和７年度版こども白書）」よりこども家庭庁作成</a:t>
            </a:r>
          </a:p>
        </p:txBody>
      </p:sp>
      <p:pic>
        <p:nvPicPr>
          <p:cNvPr id="6" name="図 5">
            <a:extLst>
              <a:ext uri="{FF2B5EF4-FFF2-40B4-BE49-F238E27FC236}">
                <a16:creationId xmlns:a16="http://schemas.microsoft.com/office/drawing/2014/main" id="{B78DF223-2E17-56A2-303D-73D0954F3A08}"/>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5400364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87052-539D-0716-8491-C738F2A91108}"/>
            </a:ext>
          </a:extLst>
        </p:cNvPr>
        <p:cNvGrpSpPr/>
        <p:nvPr/>
      </p:nvGrpSpPr>
      <p:grpSpPr>
        <a:xfrm>
          <a:off x="0" y="0"/>
          <a:ext cx="0" cy="0"/>
          <a:chOff x="0" y="0"/>
          <a:chExt cx="0" cy="0"/>
        </a:xfrm>
      </p:grpSpPr>
      <p:sp>
        <p:nvSpPr>
          <p:cNvPr id="5" name="タイトル 5">
            <a:extLst>
              <a:ext uri="{FF2B5EF4-FFF2-40B4-BE49-F238E27FC236}">
                <a16:creationId xmlns:a16="http://schemas.microsoft.com/office/drawing/2014/main" id="{E17DCDDB-1AC4-8B00-91E9-B8D9F01E398E}"/>
              </a:ext>
            </a:extLst>
          </p:cNvPr>
          <p:cNvSpPr txBox="1">
            <a:spLocks/>
          </p:cNvSpPr>
          <p:nvPr/>
        </p:nvSpPr>
        <p:spPr>
          <a:xfrm>
            <a:off x="950561" y="702622"/>
            <a:ext cx="8790690"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prstClr val="black"/>
              </a:buClr>
              <a:buSzPts val="1800"/>
              <a:buFont typeface="Calibri"/>
              <a:buNone/>
              <a:tabLst/>
              <a:defRPr/>
            </a:pPr>
            <a:r>
              <a:rPr kumimoji="1" lang="en-US" altLang="ja-JP"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Calibri"/>
                <a:sym typeface="Calibri"/>
              </a:rPr>
              <a:t>50</a:t>
            </a:r>
            <a:r>
              <a:rPr kumimoji="1" lang="ja-JP" altLang="en-US"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Calibri"/>
                <a:sym typeface="Calibri"/>
              </a:rPr>
              <a:t>歳時の未婚率の推移</a:t>
            </a:r>
            <a:endParaRPr kumimoji="1" lang="ja-JP" altLang="en-US" sz="1871"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Calibri"/>
              <a:sym typeface="Calibri"/>
            </a:endParaRPr>
          </a:p>
        </p:txBody>
      </p:sp>
      <p:pic>
        <p:nvPicPr>
          <p:cNvPr id="8" name="図 7" descr="グラフ, 折れ線グラフ&#10;&#10;AI 生成コンテンツは誤りを含む可能性があります。">
            <a:extLst>
              <a:ext uri="{FF2B5EF4-FFF2-40B4-BE49-F238E27FC236}">
                <a16:creationId xmlns:a16="http://schemas.microsoft.com/office/drawing/2014/main" id="{7708AEF3-13CE-B627-37B5-C0E6AE666099}"/>
              </a:ext>
            </a:extLst>
          </p:cNvPr>
          <p:cNvPicPr>
            <a:picLocks noChangeAspect="1"/>
          </p:cNvPicPr>
          <p:nvPr/>
        </p:nvPicPr>
        <p:blipFill>
          <a:blip r:embed="rId3"/>
          <a:srcRect t="-71" r="105" b="-426"/>
          <a:stretch>
            <a:fillRect/>
          </a:stretch>
        </p:blipFill>
        <p:spPr>
          <a:xfrm>
            <a:off x="867459" y="1242433"/>
            <a:ext cx="8967679" cy="5083711"/>
          </a:xfrm>
          <a:prstGeom prst="rect">
            <a:avLst/>
          </a:prstGeom>
          <a:ln>
            <a:noFill/>
          </a:ln>
        </p:spPr>
      </p:pic>
      <p:sp>
        <p:nvSpPr>
          <p:cNvPr id="2" name="テキスト ボックス 1">
            <a:extLst>
              <a:ext uri="{FF2B5EF4-FFF2-40B4-BE49-F238E27FC236}">
                <a16:creationId xmlns:a16="http://schemas.microsoft.com/office/drawing/2014/main" id="{375B1BC5-CA30-DCA6-65C2-2866F5F6724F}"/>
              </a:ext>
            </a:extLst>
          </p:cNvPr>
          <p:cNvSpPr txBox="1"/>
          <p:nvPr/>
        </p:nvSpPr>
        <p:spPr>
          <a:xfrm>
            <a:off x="982981" y="6456565"/>
            <a:ext cx="7559636" cy="416140"/>
          </a:xfrm>
          <a:prstGeom prst="rect">
            <a:avLst/>
          </a:prstGeom>
          <a:noFill/>
        </p:spPr>
        <p:txBody>
          <a:bodyPr wrap="square" rtlCol="0">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en" altLang="ja-JP" sz="1052" b="1" i="0" u="sng" strike="noStrike" kern="0" cap="none" spc="0" normalizeH="0" baseline="0" noProof="0">
                <a:ln>
                  <a:noFill/>
                </a:ln>
                <a:solidFill>
                  <a:prstClr val="white">
                    <a:lumMod val="50000"/>
                  </a:prstClr>
                </a:solidFill>
                <a:effectLst/>
                <a:uLnTx/>
                <a:uFillTx/>
                <a:latin typeface="Yu Gothic" panose="020B0400000000000000" pitchFamily="34" charset="-128"/>
                <a:ea typeface="Yu Gothic" panose="020B0400000000000000" pitchFamily="34" charset="-128"/>
                <a:cs typeface="Arial"/>
                <a:sym typeface="Arial"/>
              </a:rPr>
              <a:t>https://</a:t>
            </a:r>
            <a:r>
              <a:rPr kumimoji="0" lang="en" altLang="ja-JP" sz="1052" b="1" i="0" u="sng" strike="noStrike" kern="0" cap="none" spc="0" normalizeH="0" baseline="0" noProof="0" err="1">
                <a:ln>
                  <a:noFill/>
                </a:ln>
                <a:solidFill>
                  <a:prstClr val="white">
                    <a:lumMod val="50000"/>
                  </a:prstClr>
                </a:solidFill>
                <a:effectLst/>
                <a:uLnTx/>
                <a:uFillTx/>
                <a:latin typeface="Yu Gothic" panose="020B0400000000000000" pitchFamily="34" charset="-128"/>
                <a:ea typeface="Yu Gothic" panose="020B0400000000000000" pitchFamily="34" charset="-128"/>
                <a:cs typeface="Arial"/>
                <a:sym typeface="Arial"/>
              </a:rPr>
              <a:t>www.mhlw.go.jp</a:t>
            </a:r>
            <a:r>
              <a:rPr kumimoji="0" lang="en" altLang="ja-JP" sz="1052" b="1" i="0" u="sng" strike="noStrike" kern="0" cap="none" spc="0" normalizeH="0" baseline="0" noProof="0">
                <a:ln>
                  <a:noFill/>
                </a:ln>
                <a:solidFill>
                  <a:prstClr val="white">
                    <a:lumMod val="50000"/>
                  </a:prstClr>
                </a:solidFill>
                <a:effectLst/>
                <a:uLnTx/>
                <a:uFillTx/>
                <a:latin typeface="Yu Gothic" panose="020B0400000000000000" pitchFamily="34" charset="-128"/>
                <a:ea typeface="Yu Gothic" panose="020B0400000000000000" pitchFamily="34" charset="-128"/>
                <a:cs typeface="Arial"/>
                <a:sym typeface="Arial"/>
              </a:rPr>
              <a:t>/wp/</a:t>
            </a:r>
            <a:r>
              <a:rPr kumimoji="0" lang="en" altLang="ja-JP" sz="1052" b="1" i="0" u="sng" strike="noStrike" kern="0" cap="none" spc="0" normalizeH="0" baseline="0" noProof="0" err="1">
                <a:ln>
                  <a:noFill/>
                </a:ln>
                <a:solidFill>
                  <a:prstClr val="white">
                    <a:lumMod val="50000"/>
                  </a:prstClr>
                </a:solidFill>
                <a:effectLst/>
                <a:uLnTx/>
                <a:uFillTx/>
                <a:latin typeface="Yu Gothic" panose="020B0400000000000000" pitchFamily="34" charset="-128"/>
                <a:ea typeface="Yu Gothic" panose="020B0400000000000000" pitchFamily="34" charset="-128"/>
                <a:cs typeface="Arial"/>
                <a:sym typeface="Arial"/>
              </a:rPr>
              <a:t>hakusyo</a:t>
            </a:r>
            <a:r>
              <a:rPr kumimoji="0" lang="en" altLang="ja-JP" sz="1052" b="1" i="0" u="sng" strike="noStrike" kern="0" cap="none" spc="0" normalizeH="0" baseline="0" noProof="0">
                <a:ln>
                  <a:noFill/>
                </a:ln>
                <a:solidFill>
                  <a:prstClr val="white">
                    <a:lumMod val="50000"/>
                  </a:prstClr>
                </a:solidFill>
                <a:effectLst/>
                <a:uLnTx/>
                <a:uFillTx/>
                <a:latin typeface="Yu Gothic" panose="020B0400000000000000" pitchFamily="34" charset="-128"/>
                <a:ea typeface="Yu Gothic" panose="020B0400000000000000" pitchFamily="34" charset="-128"/>
                <a:cs typeface="Arial"/>
                <a:sym typeface="Arial"/>
              </a:rPr>
              <a:t>/</a:t>
            </a:r>
            <a:r>
              <a:rPr kumimoji="0" lang="en" altLang="ja-JP" sz="1052" b="1" i="0" u="sng" strike="noStrike" kern="0" cap="none" spc="0" normalizeH="0" baseline="0" noProof="0" err="1">
                <a:ln>
                  <a:noFill/>
                </a:ln>
                <a:solidFill>
                  <a:prstClr val="white">
                    <a:lumMod val="50000"/>
                  </a:prstClr>
                </a:solidFill>
                <a:effectLst/>
                <a:uLnTx/>
                <a:uFillTx/>
                <a:latin typeface="Yu Gothic" panose="020B0400000000000000" pitchFamily="34" charset="-128"/>
                <a:ea typeface="Yu Gothic" panose="020B0400000000000000" pitchFamily="34" charset="-128"/>
                <a:cs typeface="Arial"/>
                <a:sym typeface="Arial"/>
              </a:rPr>
              <a:t>kousei</a:t>
            </a:r>
            <a:r>
              <a:rPr kumimoji="0" lang="en" altLang="ja-JP" sz="1052" b="1" i="0" u="sng" strike="noStrike" kern="0" cap="none" spc="0" normalizeH="0" baseline="0" noProof="0">
                <a:ln>
                  <a:noFill/>
                </a:ln>
                <a:solidFill>
                  <a:prstClr val="white">
                    <a:lumMod val="50000"/>
                  </a:prstClr>
                </a:solidFill>
                <a:effectLst/>
                <a:uLnTx/>
                <a:uFillTx/>
                <a:latin typeface="Yu Gothic" panose="020B0400000000000000" pitchFamily="34" charset="-128"/>
                <a:ea typeface="Yu Gothic" panose="020B0400000000000000" pitchFamily="34" charset="-128"/>
                <a:cs typeface="Arial"/>
                <a:sym typeface="Arial"/>
              </a:rPr>
              <a:t>/25/dl/</a:t>
            </a:r>
            <a:r>
              <a:rPr kumimoji="0" lang="en" altLang="ja-JP" sz="1052" b="1" i="0" u="sng" strike="noStrike" kern="0" cap="none" spc="0" normalizeH="0" baseline="0" noProof="0" err="1">
                <a:ln>
                  <a:noFill/>
                </a:ln>
                <a:solidFill>
                  <a:prstClr val="white">
                    <a:lumMod val="50000"/>
                  </a:prstClr>
                </a:solidFill>
                <a:effectLst/>
                <a:uLnTx/>
                <a:uFillTx/>
                <a:latin typeface="Yu Gothic" panose="020B0400000000000000" pitchFamily="34" charset="-128"/>
                <a:ea typeface="Yu Gothic" panose="020B0400000000000000" pitchFamily="34" charset="-128"/>
                <a:cs typeface="Arial"/>
                <a:sym typeface="Arial"/>
              </a:rPr>
              <a:t>zentai.pdf</a:t>
            </a:r>
            <a:endParaRPr kumimoji="0" lang="en" altLang="ja-JP" sz="1052" b="1" i="0" u="sng" strike="noStrike" kern="0" cap="none" spc="0" normalizeH="0" baseline="0" noProof="0">
              <a:ln>
                <a:noFill/>
              </a:ln>
              <a:solidFill>
                <a:prstClr val="white">
                  <a:lumMod val="50000"/>
                </a:prstClr>
              </a:solidFill>
              <a:effectLst/>
              <a:uLnTx/>
              <a:uFillTx/>
              <a:latin typeface="Yu Gothic" panose="020B0400000000000000" pitchFamily="34" charset="-128"/>
              <a:ea typeface="Yu Gothic" panose="020B0400000000000000" pitchFamily="34" charset="-128"/>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 sz="1052" b="1" i="0" u="sng" strike="noStrike" kern="0" cap="none" spc="0" normalizeH="0" baseline="0" noProof="0">
                <a:ln>
                  <a:noFill/>
                </a:ln>
                <a:solidFill>
                  <a:prstClr val="white">
                    <a:lumMod val="50000"/>
                  </a:prstClr>
                </a:solidFill>
                <a:effectLst/>
                <a:uLnTx/>
                <a:uFillTx/>
                <a:latin typeface="Yu Gothic" panose="020B0400000000000000" pitchFamily="34" charset="-128"/>
                <a:ea typeface="Yu Gothic" panose="020B0400000000000000" pitchFamily="34" charset="-128"/>
                <a:cs typeface="Arial"/>
                <a:sym typeface="Arial"/>
              </a:rPr>
              <a:t>「</a:t>
            </a:r>
            <a:r>
              <a:rPr kumimoji="0" lang="ja-JP" altLang="en-US" sz="1052" b="1" i="0" u="sng" strike="noStrike" kern="0" cap="none" spc="0" normalizeH="0" baseline="0" noProof="0">
                <a:ln>
                  <a:noFill/>
                </a:ln>
                <a:solidFill>
                  <a:prstClr val="white">
                    <a:lumMod val="50000"/>
                  </a:prstClr>
                </a:solidFill>
                <a:effectLst/>
                <a:uLnTx/>
                <a:uFillTx/>
                <a:latin typeface="Yu Gothic" panose="020B0400000000000000" pitchFamily="34" charset="-128"/>
                <a:ea typeface="Yu Gothic" panose="020B0400000000000000" pitchFamily="34" charset="-128"/>
                <a:cs typeface="Arial"/>
                <a:sym typeface="Arial"/>
              </a:rPr>
              <a:t>令和７年版厚生労働白書（令和６年度厚生労働行政年次報告）」よりこども家庭庁作成</a:t>
            </a:r>
          </a:p>
        </p:txBody>
      </p:sp>
      <p:pic>
        <p:nvPicPr>
          <p:cNvPr id="4" name="図 3">
            <a:extLst>
              <a:ext uri="{FF2B5EF4-FFF2-40B4-BE49-F238E27FC236}">
                <a16:creationId xmlns:a16="http://schemas.microsoft.com/office/drawing/2014/main" id="{41CA554E-7304-330C-D292-22C266C9BC6A}"/>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94320422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1933F-1E69-36FE-1132-54DADAA2725E}"/>
            </a:ext>
          </a:extLst>
        </p:cNvPr>
        <p:cNvGrpSpPr/>
        <p:nvPr/>
      </p:nvGrpSpPr>
      <p:grpSpPr>
        <a:xfrm>
          <a:off x="0" y="0"/>
          <a:ext cx="0" cy="0"/>
          <a:chOff x="0" y="0"/>
          <a:chExt cx="0" cy="0"/>
        </a:xfrm>
      </p:grpSpPr>
      <p:sp>
        <p:nvSpPr>
          <p:cNvPr id="16" name="角丸四角形 15">
            <a:extLst>
              <a:ext uri="{FF2B5EF4-FFF2-40B4-BE49-F238E27FC236}">
                <a16:creationId xmlns:a16="http://schemas.microsoft.com/office/drawing/2014/main" id="{1710CADF-84DF-54CC-325D-8001454D30FA}"/>
              </a:ext>
            </a:extLst>
          </p:cNvPr>
          <p:cNvSpPr/>
          <p:nvPr/>
        </p:nvSpPr>
        <p:spPr>
          <a:xfrm>
            <a:off x="489573" y="1514095"/>
            <a:ext cx="9721152" cy="4523071"/>
          </a:xfrm>
          <a:prstGeom prst="rect">
            <a:avLst/>
          </a:prstGeom>
          <a:solidFill>
            <a:srgbClr val="F1E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5" name="タイトル 5">
            <a:extLst>
              <a:ext uri="{FF2B5EF4-FFF2-40B4-BE49-F238E27FC236}">
                <a16:creationId xmlns:a16="http://schemas.microsoft.com/office/drawing/2014/main" id="{BB129A29-DE18-2B62-16D6-1430A9C0713B}"/>
              </a:ext>
            </a:extLst>
          </p:cNvPr>
          <p:cNvSpPr txBox="1">
            <a:spLocks/>
          </p:cNvSpPr>
          <p:nvPr/>
        </p:nvSpPr>
        <p:spPr>
          <a:xfrm>
            <a:off x="997455" y="998593"/>
            <a:ext cx="8790690"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ja-JP" altLang="en-US" sz="1871"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ライフコースの希望の推移</a:t>
            </a:r>
            <a:endParaRPr kumimoji="1" lang="ja-JP" altLang="en-US" sz="1871"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Calibri"/>
              <a:sym typeface="Calibri"/>
            </a:endParaRPr>
          </a:p>
        </p:txBody>
      </p:sp>
      <p:pic>
        <p:nvPicPr>
          <p:cNvPr id="3" name="図 2" descr="グラフ, 折れ線グラフ&#10;&#10;AI 生成コンテンツは誤りを含む可能性があります。">
            <a:extLst>
              <a:ext uri="{FF2B5EF4-FFF2-40B4-BE49-F238E27FC236}">
                <a16:creationId xmlns:a16="http://schemas.microsoft.com/office/drawing/2014/main" id="{1DA6A121-C8F2-C94F-D3CA-2B99BCF43866}"/>
              </a:ext>
            </a:extLst>
          </p:cNvPr>
          <p:cNvPicPr>
            <a:picLocks noChangeAspect="1"/>
          </p:cNvPicPr>
          <p:nvPr/>
        </p:nvPicPr>
        <p:blipFill>
          <a:blip r:embed="rId3"/>
          <a:srcRect b="53187"/>
          <a:stretch>
            <a:fillRect/>
          </a:stretch>
        </p:blipFill>
        <p:spPr>
          <a:xfrm>
            <a:off x="499673" y="2012854"/>
            <a:ext cx="4656669" cy="2517248"/>
          </a:xfrm>
          <a:prstGeom prst="roundRect">
            <a:avLst>
              <a:gd name="adj" fmla="val 2956"/>
            </a:avLst>
          </a:prstGeom>
          <a:ln>
            <a:noFill/>
          </a:ln>
        </p:spPr>
      </p:pic>
      <p:pic>
        <p:nvPicPr>
          <p:cNvPr id="10" name="図 9" descr="グラフ, 折れ線グラフ&#10;&#10;AI 生成コンテンツは誤りを含む可能性があります。">
            <a:extLst>
              <a:ext uri="{FF2B5EF4-FFF2-40B4-BE49-F238E27FC236}">
                <a16:creationId xmlns:a16="http://schemas.microsoft.com/office/drawing/2014/main" id="{9652D50E-7CE8-8EAF-70DA-E36D19E21B81}"/>
              </a:ext>
            </a:extLst>
          </p:cNvPr>
          <p:cNvPicPr>
            <a:picLocks noChangeAspect="1"/>
          </p:cNvPicPr>
          <p:nvPr/>
        </p:nvPicPr>
        <p:blipFill>
          <a:blip r:embed="rId3"/>
          <a:srcRect t="53186"/>
          <a:stretch>
            <a:fillRect/>
          </a:stretch>
        </p:blipFill>
        <p:spPr>
          <a:xfrm>
            <a:off x="5496261" y="2064257"/>
            <a:ext cx="4699504" cy="2508681"/>
          </a:xfrm>
          <a:prstGeom prst="roundRect">
            <a:avLst>
              <a:gd name="adj" fmla="val 2592"/>
            </a:avLst>
          </a:prstGeom>
          <a:ln>
            <a:noFill/>
          </a:ln>
        </p:spPr>
      </p:pic>
      <p:sp>
        <p:nvSpPr>
          <p:cNvPr id="11" name="正方形/長方形 10">
            <a:extLst>
              <a:ext uri="{FF2B5EF4-FFF2-40B4-BE49-F238E27FC236}">
                <a16:creationId xmlns:a16="http://schemas.microsoft.com/office/drawing/2014/main" id="{C1B8DB79-C93A-EE07-1BC4-3B94F520A7BD}"/>
              </a:ext>
            </a:extLst>
          </p:cNvPr>
          <p:cNvSpPr/>
          <p:nvPr/>
        </p:nvSpPr>
        <p:spPr>
          <a:xfrm>
            <a:off x="2143503" y="2002175"/>
            <a:ext cx="1618622" cy="127690"/>
          </a:xfrm>
          <a:prstGeom prst="rect">
            <a:avLst/>
          </a:prstGeom>
          <a:solidFill>
            <a:srgbClr val="F1E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13" name="正方形/長方形 12">
            <a:extLst>
              <a:ext uri="{FF2B5EF4-FFF2-40B4-BE49-F238E27FC236}">
                <a16:creationId xmlns:a16="http://schemas.microsoft.com/office/drawing/2014/main" id="{3AED0B79-906C-5749-0E4D-850EA93360DB}"/>
              </a:ext>
            </a:extLst>
          </p:cNvPr>
          <p:cNvSpPr/>
          <p:nvPr/>
        </p:nvSpPr>
        <p:spPr>
          <a:xfrm>
            <a:off x="5972094" y="2019310"/>
            <a:ext cx="3549925" cy="106559"/>
          </a:xfrm>
          <a:prstGeom prst="rect">
            <a:avLst/>
          </a:prstGeom>
          <a:solidFill>
            <a:srgbClr val="F1E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pic>
        <p:nvPicPr>
          <p:cNvPr id="15" name="図 14">
            <a:extLst>
              <a:ext uri="{FF2B5EF4-FFF2-40B4-BE49-F238E27FC236}">
                <a16:creationId xmlns:a16="http://schemas.microsoft.com/office/drawing/2014/main" id="{357156A8-0E2D-DC6F-F294-F2E8EA33055A}"/>
              </a:ext>
            </a:extLst>
          </p:cNvPr>
          <p:cNvPicPr>
            <a:picLocks noChangeAspect="1"/>
          </p:cNvPicPr>
          <p:nvPr/>
        </p:nvPicPr>
        <p:blipFill>
          <a:blip r:embed="rId4"/>
          <a:stretch>
            <a:fillRect/>
          </a:stretch>
        </p:blipFill>
        <p:spPr>
          <a:xfrm>
            <a:off x="2488648" y="4581965"/>
            <a:ext cx="5825465" cy="377868"/>
          </a:xfrm>
          <a:prstGeom prst="rect">
            <a:avLst/>
          </a:prstGeom>
          <a:ln>
            <a:noFill/>
          </a:ln>
        </p:spPr>
      </p:pic>
      <p:sp>
        <p:nvSpPr>
          <p:cNvPr id="17" name="タイトル 5">
            <a:extLst>
              <a:ext uri="{FF2B5EF4-FFF2-40B4-BE49-F238E27FC236}">
                <a16:creationId xmlns:a16="http://schemas.microsoft.com/office/drawing/2014/main" id="{B26D0B26-DCBE-9518-9FCE-1286F142A233}"/>
              </a:ext>
            </a:extLst>
          </p:cNvPr>
          <p:cNvSpPr txBox="1">
            <a:spLocks/>
          </p:cNvSpPr>
          <p:nvPr/>
        </p:nvSpPr>
        <p:spPr>
          <a:xfrm>
            <a:off x="1276810" y="1644670"/>
            <a:ext cx="3157815"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ja-JP" altLang="en-US" sz="1169"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未婚女性（</a:t>
            </a:r>
            <a:r>
              <a:rPr kumimoji="1" lang="en-US" altLang="ja-JP" sz="1169"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18</a:t>
            </a:r>
            <a:r>
              <a:rPr kumimoji="1" lang="ja-JP" altLang="en-US" sz="1169"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a:t>
            </a:r>
            <a:r>
              <a:rPr kumimoji="1" lang="en-US" altLang="ja-JP" sz="1169"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34</a:t>
            </a:r>
            <a:r>
              <a:rPr kumimoji="1" lang="ja-JP" altLang="en-US" sz="1169"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歳）の理想</a:t>
            </a:r>
            <a:endParaRPr kumimoji="1" lang="ja-JP" altLang="en-US" sz="1169"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Calibri"/>
              <a:sym typeface="Calibri"/>
            </a:endParaRPr>
          </a:p>
        </p:txBody>
      </p:sp>
      <p:sp>
        <p:nvSpPr>
          <p:cNvPr id="18" name="タイトル 5">
            <a:extLst>
              <a:ext uri="{FF2B5EF4-FFF2-40B4-BE49-F238E27FC236}">
                <a16:creationId xmlns:a16="http://schemas.microsoft.com/office/drawing/2014/main" id="{5B70CF05-0061-AC1F-C719-36B5A35FCBB7}"/>
              </a:ext>
            </a:extLst>
          </p:cNvPr>
          <p:cNvSpPr txBox="1">
            <a:spLocks/>
          </p:cNvSpPr>
          <p:nvPr/>
        </p:nvSpPr>
        <p:spPr>
          <a:xfrm>
            <a:off x="5495612" y="1644670"/>
            <a:ext cx="4724290"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ja-JP" altLang="en-US" sz="1169"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将来のパートナーに対する未婚男性（</a:t>
            </a:r>
            <a:r>
              <a:rPr kumimoji="1" lang="en-US" altLang="ja-JP" sz="1169"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18</a:t>
            </a:r>
            <a:r>
              <a:rPr kumimoji="1" lang="ja-JP" altLang="en-US" sz="1169"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a:t>
            </a:r>
            <a:r>
              <a:rPr kumimoji="1" lang="en-US" altLang="ja-JP" sz="1169"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34</a:t>
            </a:r>
            <a:r>
              <a:rPr kumimoji="1" lang="ja-JP" altLang="en-US" sz="1169"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歳）の期待</a:t>
            </a:r>
            <a:endParaRPr kumimoji="1" lang="ja-JP" altLang="en-US" sz="1169"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Calibri"/>
              <a:sym typeface="Calibri"/>
            </a:endParaRPr>
          </a:p>
        </p:txBody>
      </p:sp>
      <p:sp>
        <p:nvSpPr>
          <p:cNvPr id="19" name="タイトル 5">
            <a:extLst>
              <a:ext uri="{FF2B5EF4-FFF2-40B4-BE49-F238E27FC236}">
                <a16:creationId xmlns:a16="http://schemas.microsoft.com/office/drawing/2014/main" id="{2EFE46B1-80D8-86AB-7AE0-44D3F2B57F8C}"/>
              </a:ext>
            </a:extLst>
          </p:cNvPr>
          <p:cNvSpPr txBox="1">
            <a:spLocks/>
          </p:cNvSpPr>
          <p:nvPr/>
        </p:nvSpPr>
        <p:spPr>
          <a:xfrm>
            <a:off x="463535" y="4994500"/>
            <a:ext cx="9845267" cy="1037597"/>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57769" marR="0" lvl="0" indent="-157769" algn="l" defTabSz="534558" rtl="0" eaLnBrk="1" fontAlgn="auto" latinLnBrk="0" hangingPunct="1">
              <a:lnSpc>
                <a:spcPts val="807"/>
              </a:lnSpc>
              <a:spcBef>
                <a:spcPts val="0"/>
              </a:spcBef>
              <a:spcAft>
                <a:spcPts val="0"/>
              </a:spcAft>
              <a:buClr>
                <a:srgbClr val="000000"/>
              </a:buClr>
              <a:buSzPct val="86000"/>
              <a:buFont typeface="+mj-lt"/>
              <a:buAutoNum type="arabicPeriod"/>
              <a:tabLst/>
              <a:defRPr/>
            </a:pP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国立社会保障・人口問題研究所「第</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16</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回出生動向基本調査（独身者調査）」より作成。</a:t>
            </a:r>
            <a:endPar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endParaRPr>
          </a:p>
          <a:p>
            <a:pPr marL="157769" marR="0" lvl="0" indent="-157769" algn="l" defTabSz="534558" rtl="0" eaLnBrk="1" fontAlgn="auto" latinLnBrk="0" hangingPunct="1">
              <a:lnSpc>
                <a:spcPts val="807"/>
              </a:lnSpc>
              <a:spcBef>
                <a:spcPts val="0"/>
              </a:spcBef>
              <a:spcAft>
                <a:spcPts val="0"/>
              </a:spcAft>
              <a:buClr>
                <a:srgbClr val="000000"/>
              </a:buClr>
              <a:buSzPct val="86000"/>
              <a:buFont typeface="+mj-lt"/>
              <a:buAutoNum type="arabicPeriod"/>
              <a:tabLst/>
              <a:defRPr/>
            </a:pP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対象は</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18</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34</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歳の未婚者。「その他」及び「不詳」の割合は割愛。</a:t>
            </a:r>
            <a:endPar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endParaRPr>
          </a:p>
          <a:p>
            <a:pPr marL="157769" marR="0" lvl="0" indent="-157769" algn="l" defTabSz="534558" rtl="0" eaLnBrk="1" fontAlgn="auto" latinLnBrk="0" hangingPunct="1">
              <a:lnSpc>
                <a:spcPts val="807"/>
              </a:lnSpc>
              <a:spcBef>
                <a:spcPts val="0"/>
              </a:spcBef>
              <a:spcAft>
                <a:spcPts val="0"/>
              </a:spcAft>
              <a:buClr>
                <a:srgbClr val="000000"/>
              </a:buClr>
              <a:buSzPct val="86000"/>
              <a:buFont typeface="+mj-lt"/>
              <a:buAutoNum type="arabicPeriod"/>
              <a:tabLst/>
              <a:defRPr/>
            </a:pP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設問（</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）女性の理想ライフコース：（第９回（昭和</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62</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1987</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10</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回（平成４（</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1992</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）年）調査）「現実の 人生と切りはなして、あなたの理想とする人生はどのようなタイプですか」、（第</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11</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回（平成９（</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1997</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16 </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回（令和３（</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2021</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）年）調査）「あなたの理想とする人生はどのタイプですか」。 （</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）男性がパートナー（女性）に望むライフコース：（第９回（昭和</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62</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1987</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12</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回（平成</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14</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2002</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 調査）「女性にはどのようなタイプの人生を送ってほしいと思いますか」、（第</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13</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回（平成</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17</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2005</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16</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回（令 和３（</a:t>
            </a:r>
            <a:r>
              <a:rPr kumimoji="0" lang="en-US"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2021</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）年）調査）「パートナー（あるいは妻）となる女性にはどのようなタイプの人生を送ってほしいと思 いますか」。</a:t>
            </a:r>
          </a:p>
          <a:p>
            <a:pPr marL="157769" marR="0" lvl="0" indent="-157769" algn="l" defTabSz="534558" rtl="0" eaLnBrk="1" fontAlgn="auto" latinLnBrk="0" hangingPunct="1">
              <a:lnSpc>
                <a:spcPts val="807"/>
              </a:lnSpc>
              <a:spcBef>
                <a:spcPts val="0"/>
              </a:spcBef>
              <a:spcAft>
                <a:spcPts val="0"/>
              </a:spcAft>
              <a:buClr>
                <a:srgbClr val="000000"/>
              </a:buClr>
              <a:buSzPct val="86000"/>
              <a:buFont typeface="+mj-lt"/>
              <a:buAutoNum type="arabicPeriod"/>
              <a:tabLst/>
              <a:defRPr/>
            </a:pP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 選択肢に示されたライフコース像は次のとおり。「結婚せず、仕事を続ける」（非婚就業コース）、「結婚するが子ど もは持たず、仕事を続ける」（</a:t>
            </a:r>
            <a:r>
              <a:rPr kumimoji="0" lang="en" altLang="ja-JP"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DINKs</a:t>
            </a:r>
            <a:r>
              <a:rPr kumimoji="0"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コース）、「結婚し、子どもを持つが、仕事も続ける」（両立コース）、「結婚 し子どもを持つが、結婚あるいは出産の機会にいったん退職し、子育て後に再び仕事を持つ」（再就職コース）、「結 婚し子どもを持ち、結婚あるいは出産の機会に退職し、その後は仕事を持たない」（専業主婦コース）。</a:t>
            </a:r>
            <a:endParaRPr kumimoji="1" lang="ja-JP" altLang="en-US" sz="800"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endParaRPr>
          </a:p>
        </p:txBody>
      </p:sp>
      <p:sp>
        <p:nvSpPr>
          <p:cNvPr id="20" name="タイトル 5">
            <a:extLst>
              <a:ext uri="{FF2B5EF4-FFF2-40B4-BE49-F238E27FC236}">
                <a16:creationId xmlns:a16="http://schemas.microsoft.com/office/drawing/2014/main" id="{FC181194-D794-FE07-3A6D-9C16F5C9E683}"/>
              </a:ext>
            </a:extLst>
          </p:cNvPr>
          <p:cNvSpPr txBox="1">
            <a:spLocks/>
          </p:cNvSpPr>
          <p:nvPr/>
        </p:nvSpPr>
        <p:spPr>
          <a:xfrm>
            <a:off x="301617" y="4607604"/>
            <a:ext cx="728037"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ja-JP" altLang="en-US" sz="935"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（備考）</a:t>
            </a:r>
            <a:endParaRPr kumimoji="1" lang="ja-JP" altLang="en-US" sz="93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Calibri"/>
              <a:sym typeface="Calibri"/>
            </a:endParaRPr>
          </a:p>
        </p:txBody>
      </p:sp>
      <p:sp>
        <p:nvSpPr>
          <p:cNvPr id="2" name="テキスト ボックス 1">
            <a:extLst>
              <a:ext uri="{FF2B5EF4-FFF2-40B4-BE49-F238E27FC236}">
                <a16:creationId xmlns:a16="http://schemas.microsoft.com/office/drawing/2014/main" id="{49DF0387-A74B-6E38-3300-33A32ED08174}"/>
              </a:ext>
            </a:extLst>
          </p:cNvPr>
          <p:cNvSpPr txBox="1"/>
          <p:nvPr/>
        </p:nvSpPr>
        <p:spPr>
          <a:xfrm>
            <a:off x="499673" y="6158136"/>
            <a:ext cx="10335668" cy="377789"/>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「令和</a:t>
            </a:r>
            <a:r>
              <a:rPr kumimoji="0" lang="en-US" altLang="ja-JP"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7</a:t>
            </a:r>
            <a:r>
              <a:rPr kumimoji="0" lang="ja-JP" altLang="en-US"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年版 男女共同参画白書」よりこども家庭庁作成</a:t>
            </a: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en" altLang="ja-JP" sz="1052" b="1" i="0" u="sng" strike="noStrike" kern="0" cap="none" spc="0" normalizeH="0" baseline="0" noProof="0">
                <a:ln>
                  <a:noFill/>
                </a:ln>
                <a:solidFill>
                  <a:srgbClr val="FFFFFF">
                    <a:lumMod val="50000"/>
                  </a:srgbClr>
                </a:solidFill>
                <a:effectLst/>
                <a:uLnTx/>
                <a:uFillTx/>
                <a:latin typeface="Yu Gothic"/>
                <a:ea typeface="Yu Gothic"/>
                <a:cs typeface="Arial"/>
                <a:sym typeface="Arial"/>
              </a:rPr>
              <a:t>https://www.gender.go.jp/about_danjo/whitepaper/r07/zentai/pdf/r07_10.pdf</a:t>
            </a:r>
          </a:p>
        </p:txBody>
      </p:sp>
      <p:pic>
        <p:nvPicPr>
          <p:cNvPr id="6" name="図 5">
            <a:extLst>
              <a:ext uri="{FF2B5EF4-FFF2-40B4-BE49-F238E27FC236}">
                <a16:creationId xmlns:a16="http://schemas.microsoft.com/office/drawing/2014/main" id="{DC06FE22-9BFD-5D92-F4A6-C32C863C78B8}"/>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624275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BB6B1-150D-C288-68F6-503D4EBC35C3}"/>
            </a:ext>
          </a:extLst>
        </p:cNvPr>
        <p:cNvGrpSpPr/>
        <p:nvPr/>
      </p:nvGrpSpPr>
      <p:grpSpPr>
        <a:xfrm>
          <a:off x="0" y="0"/>
          <a:ext cx="0" cy="0"/>
          <a:chOff x="0" y="0"/>
          <a:chExt cx="0" cy="0"/>
        </a:xfrm>
      </p:grpSpPr>
      <p:sp>
        <p:nvSpPr>
          <p:cNvPr id="16" name="角丸四角形 15">
            <a:extLst>
              <a:ext uri="{FF2B5EF4-FFF2-40B4-BE49-F238E27FC236}">
                <a16:creationId xmlns:a16="http://schemas.microsoft.com/office/drawing/2014/main" id="{098894D0-C7A6-C8FA-2954-476CE702CD0B}"/>
              </a:ext>
            </a:extLst>
          </p:cNvPr>
          <p:cNvSpPr/>
          <p:nvPr/>
        </p:nvSpPr>
        <p:spPr>
          <a:xfrm>
            <a:off x="1682160" y="1556829"/>
            <a:ext cx="7099015" cy="4454362"/>
          </a:xfrm>
          <a:prstGeom prst="roundRect">
            <a:avLst>
              <a:gd name="adj" fmla="val 243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5" name="タイトル 5">
            <a:extLst>
              <a:ext uri="{FF2B5EF4-FFF2-40B4-BE49-F238E27FC236}">
                <a16:creationId xmlns:a16="http://schemas.microsoft.com/office/drawing/2014/main" id="{E4B702CB-775F-4F97-BE85-6AE219323F4A}"/>
              </a:ext>
            </a:extLst>
          </p:cNvPr>
          <p:cNvSpPr txBox="1">
            <a:spLocks/>
          </p:cNvSpPr>
          <p:nvPr/>
        </p:nvSpPr>
        <p:spPr>
          <a:xfrm>
            <a:off x="950561" y="832835"/>
            <a:ext cx="8790690"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ja-JP" altLang="en-US" sz="1871"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婚姻・離婚の動向</a:t>
            </a:r>
            <a:endParaRPr kumimoji="1" lang="ja-JP" altLang="en-US" sz="1871"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Calibri"/>
              <a:sym typeface="Calibri"/>
            </a:endParaRPr>
          </a:p>
        </p:txBody>
      </p:sp>
      <p:pic>
        <p:nvPicPr>
          <p:cNvPr id="14" name="図 13" descr="グラフ, 棒グラフ&#10;&#10;AI 生成コンテンツは誤りを含む可能性があります。">
            <a:extLst>
              <a:ext uri="{FF2B5EF4-FFF2-40B4-BE49-F238E27FC236}">
                <a16:creationId xmlns:a16="http://schemas.microsoft.com/office/drawing/2014/main" id="{0BEADBAD-9192-43C6-B7C2-1311B8C2CE9B}"/>
              </a:ext>
            </a:extLst>
          </p:cNvPr>
          <p:cNvPicPr>
            <a:picLocks noChangeAspect="1"/>
          </p:cNvPicPr>
          <p:nvPr/>
        </p:nvPicPr>
        <p:blipFill>
          <a:blip r:embed="rId3"/>
          <a:stretch>
            <a:fillRect/>
          </a:stretch>
        </p:blipFill>
        <p:spPr>
          <a:xfrm>
            <a:off x="1282381" y="1337055"/>
            <a:ext cx="7911488" cy="4743276"/>
          </a:xfrm>
          <a:prstGeom prst="rect">
            <a:avLst/>
          </a:prstGeom>
          <a:ln>
            <a:noFill/>
          </a:ln>
        </p:spPr>
      </p:pic>
      <p:sp>
        <p:nvSpPr>
          <p:cNvPr id="21" name="テキスト ボックス 20">
            <a:extLst>
              <a:ext uri="{FF2B5EF4-FFF2-40B4-BE49-F238E27FC236}">
                <a16:creationId xmlns:a16="http://schemas.microsoft.com/office/drawing/2014/main" id="{AB5F811C-5193-2EC0-7032-1C476534D1C3}"/>
              </a:ext>
            </a:extLst>
          </p:cNvPr>
          <p:cNvSpPr txBox="1"/>
          <p:nvPr/>
        </p:nvSpPr>
        <p:spPr>
          <a:xfrm>
            <a:off x="2722683" y="6128140"/>
            <a:ext cx="5496203" cy="380104"/>
          </a:xfrm>
          <a:prstGeom prst="rect">
            <a:avLst/>
          </a:prstGeom>
          <a:noFill/>
        </p:spPr>
        <p:txBody>
          <a:bodyPr wrap="square" rtlCol="0">
            <a:spAutoFit/>
          </a:bodyPr>
          <a:lstStyle/>
          <a:p>
            <a:pPr marL="200459" marR="0" lvl="0" indent="-200459" algn="l" defTabSz="534558" rtl="0" eaLnBrk="1" fontAlgn="auto" latinLnBrk="0" hangingPunct="1">
              <a:lnSpc>
                <a:spcPct val="100000"/>
              </a:lnSpc>
              <a:spcBef>
                <a:spcPts val="0"/>
              </a:spcBef>
              <a:spcAft>
                <a:spcPts val="0"/>
              </a:spcAft>
              <a:buClr>
                <a:srgbClr val="000000"/>
              </a:buClr>
              <a:buSzTx/>
              <a:buFont typeface="+mj-lt"/>
              <a:buAutoNum type="arabicPeriod"/>
              <a:tabLst/>
              <a:defRPr/>
            </a:pPr>
            <a:r>
              <a:rPr kumimoji="0" lang="ja-JP" altLang="en-US" sz="935" b="0" i="0" u="none" strike="noStrike" kern="0" cap="none" spc="0" normalizeH="0" baseline="0" noProof="0">
                <a:ln>
                  <a:noFill/>
                </a:ln>
                <a:solidFill>
                  <a:srgbClr val="000000">
                    <a:lumMod val="65000"/>
                    <a:lumOff val="35000"/>
                  </a:srgbClr>
                </a:solidFill>
                <a:effectLst/>
                <a:uLnTx/>
                <a:uFillTx/>
                <a:latin typeface="Yu Gothic Medium" panose="020B0400000000000000" pitchFamily="34" charset="-128"/>
                <a:ea typeface="Yu Gothic Medium" panose="020B0400000000000000" pitchFamily="34" charset="-128"/>
                <a:cs typeface="Arial"/>
                <a:sym typeface="Arial"/>
              </a:rPr>
              <a:t>厚生労働省「人口動態統計」より作成。</a:t>
            </a:r>
            <a:endParaRPr kumimoji="0" lang="en-US" altLang="ja-JP" sz="935" b="0" i="0" u="none" strike="noStrike" kern="0" cap="none" spc="0" normalizeH="0" baseline="0" noProof="0">
              <a:ln>
                <a:noFill/>
              </a:ln>
              <a:solidFill>
                <a:srgbClr val="000000">
                  <a:lumMod val="65000"/>
                  <a:lumOff val="35000"/>
                </a:srgbClr>
              </a:solidFill>
              <a:effectLst/>
              <a:uLnTx/>
              <a:uFillTx/>
              <a:latin typeface="Yu Gothic Medium" panose="020B0400000000000000" pitchFamily="34" charset="-128"/>
              <a:ea typeface="Yu Gothic Medium" panose="020B0400000000000000" pitchFamily="34" charset="-128"/>
              <a:cs typeface="Arial"/>
              <a:sym typeface="Arial"/>
            </a:endParaRPr>
          </a:p>
          <a:p>
            <a:pPr marL="200459" marR="0" lvl="0" indent="-200459" algn="l" defTabSz="534558" rtl="0" eaLnBrk="1" fontAlgn="auto" latinLnBrk="0" hangingPunct="1">
              <a:lnSpc>
                <a:spcPct val="100000"/>
              </a:lnSpc>
              <a:spcBef>
                <a:spcPts val="0"/>
              </a:spcBef>
              <a:spcAft>
                <a:spcPts val="0"/>
              </a:spcAft>
              <a:buClr>
                <a:srgbClr val="000000"/>
              </a:buClr>
              <a:buSzTx/>
              <a:buFont typeface="+mj-lt"/>
              <a:buAutoNum type="arabicPeriod"/>
              <a:tabLst/>
              <a:defRPr/>
            </a:pPr>
            <a:r>
              <a:rPr kumimoji="0" lang="ja-JP" altLang="en-US" sz="935" b="0" i="0" u="none" strike="noStrike" kern="0" cap="none" spc="0" normalizeH="0" baseline="0" noProof="0">
                <a:ln>
                  <a:noFill/>
                </a:ln>
                <a:solidFill>
                  <a:srgbClr val="000000">
                    <a:lumMod val="65000"/>
                    <a:lumOff val="35000"/>
                  </a:srgbClr>
                </a:solidFill>
                <a:effectLst/>
                <a:uLnTx/>
                <a:uFillTx/>
                <a:latin typeface="Yu Gothic Medium" panose="020B0400000000000000" pitchFamily="34" charset="-128"/>
                <a:ea typeface="Yu Gothic Medium" panose="020B0400000000000000" pitchFamily="34" charset="-128"/>
                <a:cs typeface="Arial"/>
                <a:sym typeface="Arial"/>
              </a:rPr>
              <a:t>令和</a:t>
            </a:r>
            <a:r>
              <a:rPr kumimoji="0" lang="en-US" altLang="ja-JP" sz="935" b="0" i="0" u="none" strike="noStrike" kern="0" cap="none" spc="0" normalizeH="0" baseline="0" noProof="0">
                <a:ln>
                  <a:noFill/>
                </a:ln>
                <a:solidFill>
                  <a:srgbClr val="000000">
                    <a:lumMod val="65000"/>
                    <a:lumOff val="35000"/>
                  </a:srgbClr>
                </a:solidFill>
                <a:effectLst/>
                <a:uLnTx/>
                <a:uFillTx/>
                <a:latin typeface="Yu Gothic Medium" panose="020B0400000000000000" pitchFamily="34" charset="-128"/>
                <a:ea typeface="Yu Gothic Medium" panose="020B0400000000000000" pitchFamily="34" charset="-128"/>
                <a:cs typeface="Arial"/>
                <a:sym typeface="Arial"/>
              </a:rPr>
              <a:t>3</a:t>
            </a:r>
            <a:r>
              <a:rPr kumimoji="0" lang="ja-JP" altLang="en-US" sz="935" b="0" i="0" u="none" strike="noStrike" kern="0" cap="none" spc="0" normalizeH="0" baseline="0" noProof="0">
                <a:ln>
                  <a:noFill/>
                </a:ln>
                <a:solidFill>
                  <a:srgbClr val="000000">
                    <a:lumMod val="65000"/>
                    <a:lumOff val="35000"/>
                  </a:srgbClr>
                </a:solidFill>
                <a:effectLst/>
                <a:uLnTx/>
                <a:uFillTx/>
                <a:latin typeface="Yu Gothic Medium" panose="020B0400000000000000" pitchFamily="34" charset="-128"/>
                <a:ea typeface="Yu Gothic Medium" panose="020B0400000000000000" pitchFamily="34" charset="-128"/>
                <a:cs typeface="Arial"/>
                <a:sym typeface="Arial"/>
              </a:rPr>
              <a:t>（</a:t>
            </a:r>
            <a:r>
              <a:rPr kumimoji="0" lang="en-US" altLang="ja-JP" sz="935" b="0" i="0" u="none" strike="noStrike" kern="0" cap="none" spc="0" normalizeH="0" baseline="0" noProof="0">
                <a:ln>
                  <a:noFill/>
                </a:ln>
                <a:solidFill>
                  <a:srgbClr val="000000">
                    <a:lumMod val="65000"/>
                    <a:lumOff val="35000"/>
                  </a:srgbClr>
                </a:solidFill>
                <a:effectLst/>
                <a:uLnTx/>
                <a:uFillTx/>
                <a:latin typeface="Yu Gothic Medium" panose="020B0400000000000000" pitchFamily="34" charset="-128"/>
                <a:ea typeface="Yu Gothic Medium" panose="020B0400000000000000" pitchFamily="34" charset="-128"/>
                <a:cs typeface="Arial"/>
                <a:sym typeface="Arial"/>
              </a:rPr>
              <a:t>2021</a:t>
            </a:r>
            <a:r>
              <a:rPr kumimoji="0" lang="ja-JP" altLang="en-US" sz="935" b="0" i="0" u="none" strike="noStrike" kern="0" cap="none" spc="0" normalizeH="0" baseline="0" noProof="0">
                <a:ln>
                  <a:noFill/>
                </a:ln>
                <a:solidFill>
                  <a:srgbClr val="000000">
                    <a:lumMod val="65000"/>
                    <a:lumOff val="35000"/>
                  </a:srgbClr>
                </a:solidFill>
                <a:effectLst/>
                <a:uLnTx/>
                <a:uFillTx/>
                <a:latin typeface="Yu Gothic Medium" panose="020B0400000000000000" pitchFamily="34" charset="-128"/>
                <a:ea typeface="Yu Gothic Medium" panose="020B0400000000000000" pitchFamily="34" charset="-128"/>
                <a:cs typeface="Arial"/>
                <a:sym typeface="Arial"/>
              </a:rPr>
              <a:t>）年の数値は、概数。令和</a:t>
            </a:r>
            <a:r>
              <a:rPr kumimoji="0" lang="en-US" altLang="ja-JP" sz="935" b="0" i="0" u="none" strike="noStrike" kern="0" cap="none" spc="0" normalizeH="0" baseline="0" noProof="0">
                <a:ln>
                  <a:noFill/>
                </a:ln>
                <a:solidFill>
                  <a:srgbClr val="000000">
                    <a:lumMod val="65000"/>
                    <a:lumOff val="35000"/>
                  </a:srgbClr>
                </a:solidFill>
                <a:effectLst/>
                <a:uLnTx/>
                <a:uFillTx/>
                <a:latin typeface="Yu Gothic Medium" panose="020B0400000000000000" pitchFamily="34" charset="-128"/>
                <a:ea typeface="Yu Gothic Medium" panose="020B0400000000000000" pitchFamily="34" charset="-128"/>
                <a:cs typeface="Arial"/>
                <a:sym typeface="Arial"/>
              </a:rPr>
              <a:t>3</a:t>
            </a:r>
            <a:r>
              <a:rPr kumimoji="0" lang="ja-JP" altLang="en-US" sz="935" b="0" i="0" u="none" strike="noStrike" kern="0" cap="none" spc="0" normalizeH="0" baseline="0" noProof="0">
                <a:ln>
                  <a:noFill/>
                </a:ln>
                <a:solidFill>
                  <a:srgbClr val="000000">
                    <a:lumMod val="65000"/>
                    <a:lumOff val="35000"/>
                  </a:srgbClr>
                </a:solidFill>
                <a:effectLst/>
                <a:uLnTx/>
                <a:uFillTx/>
                <a:latin typeface="Yu Gothic Medium" panose="020B0400000000000000" pitchFamily="34" charset="-128"/>
                <a:ea typeface="Yu Gothic Medium" panose="020B0400000000000000" pitchFamily="34" charset="-128"/>
                <a:cs typeface="Arial"/>
                <a:sym typeface="Arial"/>
              </a:rPr>
              <a:t>（</a:t>
            </a:r>
            <a:r>
              <a:rPr kumimoji="0" lang="en-US" altLang="ja-JP" sz="935" b="0" i="0" u="none" strike="noStrike" kern="0" cap="none" spc="0" normalizeH="0" baseline="0" noProof="0">
                <a:ln>
                  <a:noFill/>
                </a:ln>
                <a:solidFill>
                  <a:srgbClr val="000000">
                    <a:lumMod val="65000"/>
                    <a:lumOff val="35000"/>
                  </a:srgbClr>
                </a:solidFill>
                <a:effectLst/>
                <a:uLnTx/>
                <a:uFillTx/>
                <a:latin typeface="Yu Gothic Medium" panose="020B0400000000000000" pitchFamily="34" charset="-128"/>
                <a:ea typeface="Yu Gothic Medium" panose="020B0400000000000000" pitchFamily="34" charset="-128"/>
                <a:cs typeface="Arial"/>
                <a:sym typeface="Arial"/>
              </a:rPr>
              <a:t>2021</a:t>
            </a:r>
            <a:r>
              <a:rPr kumimoji="0" lang="ja-JP" altLang="en-US" sz="935" b="0" i="0" u="none" strike="noStrike" kern="0" cap="none" spc="0" normalizeH="0" baseline="0" noProof="0">
                <a:ln>
                  <a:noFill/>
                </a:ln>
                <a:solidFill>
                  <a:srgbClr val="000000">
                    <a:lumMod val="65000"/>
                    <a:lumOff val="35000"/>
                  </a:srgbClr>
                </a:solidFill>
                <a:effectLst/>
                <a:uLnTx/>
                <a:uFillTx/>
                <a:latin typeface="Yu Gothic Medium" panose="020B0400000000000000" pitchFamily="34" charset="-128"/>
                <a:ea typeface="Yu Gothic Medium" panose="020B0400000000000000" pitchFamily="34" charset="-128"/>
                <a:cs typeface="Arial"/>
                <a:sym typeface="Arial"/>
              </a:rPr>
              <a:t>）年の婚姻件数は、再婚件数と初婚件数の合計。</a:t>
            </a:r>
            <a:endParaRPr kumimoji="0" lang="en" altLang="ja-JP" sz="935" b="0" i="0" u="sng" strike="noStrike" kern="0" cap="none" spc="0" normalizeH="0" baseline="0" noProof="0">
              <a:ln>
                <a:noFill/>
              </a:ln>
              <a:solidFill>
                <a:srgbClr val="000000">
                  <a:lumMod val="65000"/>
                  <a:lumOff val="35000"/>
                </a:srgbClr>
              </a:solidFill>
              <a:effectLst/>
              <a:uLnTx/>
              <a:uFillTx/>
              <a:latin typeface="Yu Gothic Medium" panose="020B0400000000000000" pitchFamily="34" charset="-128"/>
              <a:ea typeface="Yu Gothic Medium" panose="020B0400000000000000" pitchFamily="34" charset="-128"/>
              <a:cs typeface="Arial"/>
              <a:sym typeface="Arial"/>
            </a:endParaRPr>
          </a:p>
        </p:txBody>
      </p:sp>
      <p:sp>
        <p:nvSpPr>
          <p:cNvPr id="23" name="テキスト ボックス 22">
            <a:extLst>
              <a:ext uri="{FF2B5EF4-FFF2-40B4-BE49-F238E27FC236}">
                <a16:creationId xmlns:a16="http://schemas.microsoft.com/office/drawing/2014/main" id="{3C02DCF7-9964-A8EB-B153-BA629F2895A2}"/>
              </a:ext>
            </a:extLst>
          </p:cNvPr>
          <p:cNvSpPr txBox="1"/>
          <p:nvPr/>
        </p:nvSpPr>
        <p:spPr>
          <a:xfrm>
            <a:off x="2087474" y="6192809"/>
            <a:ext cx="849065" cy="215886"/>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0" i="0" u="none" strike="noStrike" kern="0" cap="none" spc="0" normalizeH="0" baseline="0" noProof="0">
                <a:ln>
                  <a:noFill/>
                </a:ln>
                <a:solidFill>
                  <a:srgbClr val="000000">
                    <a:lumMod val="65000"/>
                    <a:lumOff val="35000"/>
                  </a:srgbClr>
                </a:solidFill>
                <a:effectLst/>
                <a:uLnTx/>
                <a:uFillTx/>
                <a:latin typeface="Yu Gothic Medium"/>
                <a:ea typeface="Yu Gothic Medium"/>
                <a:cs typeface="Arial"/>
                <a:sym typeface="Arial"/>
              </a:rPr>
              <a:t>（備考）</a:t>
            </a:r>
            <a:endParaRPr kumimoji="0" lang="en" altLang="ja-JP" sz="1052" b="0" i="0" u="none" strike="noStrike" kern="0" cap="none" spc="0" normalizeH="0" baseline="0" noProof="0">
              <a:ln>
                <a:noFill/>
              </a:ln>
              <a:solidFill>
                <a:srgbClr val="000000">
                  <a:lumMod val="65000"/>
                  <a:lumOff val="35000"/>
                </a:srgbClr>
              </a:solidFill>
              <a:effectLst/>
              <a:uLnTx/>
              <a:uFillTx/>
              <a:latin typeface="Yu Gothic Medium"/>
              <a:ea typeface="Yu Gothic Medium"/>
              <a:cs typeface="Arial"/>
              <a:sym typeface="Arial"/>
            </a:endParaRPr>
          </a:p>
        </p:txBody>
      </p:sp>
      <p:sp>
        <p:nvSpPr>
          <p:cNvPr id="2" name="正方形/長方形 1">
            <a:extLst>
              <a:ext uri="{FF2B5EF4-FFF2-40B4-BE49-F238E27FC236}">
                <a16:creationId xmlns:a16="http://schemas.microsoft.com/office/drawing/2014/main" id="{53B1EC2D-3EBC-1896-7AE6-21DF9C8F1E80}"/>
              </a:ext>
            </a:extLst>
          </p:cNvPr>
          <p:cNvSpPr/>
          <p:nvPr/>
        </p:nvSpPr>
        <p:spPr>
          <a:xfrm>
            <a:off x="1979656" y="1674886"/>
            <a:ext cx="6565441" cy="835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0"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3" name="テキスト ボックス 2">
            <a:extLst>
              <a:ext uri="{FF2B5EF4-FFF2-40B4-BE49-F238E27FC236}">
                <a16:creationId xmlns:a16="http://schemas.microsoft.com/office/drawing/2014/main" id="{AAC2B1B7-06C2-B2C3-2648-92307A8E8081}"/>
              </a:ext>
            </a:extLst>
          </p:cNvPr>
          <p:cNvSpPr txBox="1"/>
          <p:nvPr/>
        </p:nvSpPr>
        <p:spPr>
          <a:xfrm>
            <a:off x="1379955" y="6579464"/>
            <a:ext cx="7905551" cy="416140"/>
          </a:xfrm>
          <a:prstGeom prst="rect">
            <a:avLst/>
          </a:prstGeom>
          <a:noFill/>
        </p:spPr>
        <p:txBody>
          <a:bodyPr wrap="square" rtlCol="0">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「内閣府男女共同参画局「人生</a:t>
            </a:r>
            <a:r>
              <a:rPr kumimoji="0" lang="en-US" altLang="ja-JP"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100</a:t>
            </a:r>
            <a:r>
              <a:rPr kumimoji="0" lang="ja-JP" altLang="en-US"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年時代の結婚と家族に関する研究会議論の整理」（令和４年７月）」よりこども家庭庁作成</a:t>
            </a: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en" altLang="ja-JP" sz="1052" b="1" i="0" u="sng"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https://www.gender.go.jp/kaigi/kento/Marriage-Family/siryo/pdf/giron_seiri_data.pdf</a:t>
            </a:r>
          </a:p>
        </p:txBody>
      </p:sp>
      <p:pic>
        <p:nvPicPr>
          <p:cNvPr id="6" name="図 5">
            <a:extLst>
              <a:ext uri="{FF2B5EF4-FFF2-40B4-BE49-F238E27FC236}">
                <a16:creationId xmlns:a16="http://schemas.microsoft.com/office/drawing/2014/main" id="{AA0CAFB9-D72E-599A-F319-47A487A0A225}"/>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2753099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BF387-6AAE-03F1-C8AC-2C49022FF85E}"/>
            </a:ext>
          </a:extLst>
        </p:cNvPr>
        <p:cNvGrpSpPr/>
        <p:nvPr/>
      </p:nvGrpSpPr>
      <p:grpSpPr>
        <a:xfrm>
          <a:off x="0" y="0"/>
          <a:ext cx="0" cy="0"/>
          <a:chOff x="0" y="0"/>
          <a:chExt cx="0" cy="0"/>
        </a:xfrm>
      </p:grpSpPr>
      <p:sp>
        <p:nvSpPr>
          <p:cNvPr id="16" name="角丸四角形 15">
            <a:extLst>
              <a:ext uri="{FF2B5EF4-FFF2-40B4-BE49-F238E27FC236}">
                <a16:creationId xmlns:a16="http://schemas.microsoft.com/office/drawing/2014/main" id="{8F520B6D-E10F-B91E-C8B4-D57EBBF079BB}"/>
              </a:ext>
            </a:extLst>
          </p:cNvPr>
          <p:cNvSpPr/>
          <p:nvPr/>
        </p:nvSpPr>
        <p:spPr>
          <a:xfrm>
            <a:off x="1930054" y="1686166"/>
            <a:ext cx="6937345" cy="4325025"/>
          </a:xfrm>
          <a:prstGeom prst="roundRect">
            <a:avLst>
              <a:gd name="adj" fmla="val 243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5" name="タイトル 5">
            <a:extLst>
              <a:ext uri="{FF2B5EF4-FFF2-40B4-BE49-F238E27FC236}">
                <a16:creationId xmlns:a16="http://schemas.microsoft.com/office/drawing/2014/main" id="{0FD553C5-2161-792C-9F71-423FF7FF9436}"/>
              </a:ext>
            </a:extLst>
          </p:cNvPr>
          <p:cNvSpPr txBox="1">
            <a:spLocks/>
          </p:cNvSpPr>
          <p:nvPr/>
        </p:nvSpPr>
        <p:spPr>
          <a:xfrm>
            <a:off x="950560" y="675035"/>
            <a:ext cx="8790690"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ja-JP" altLang="en-US" sz="1871"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離婚件数の推移（夫妻が親権を行う子の有無別）</a:t>
            </a:r>
            <a:endParaRPr kumimoji="1" lang="ja-JP" altLang="en-US" sz="1871"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Calibri"/>
              <a:sym typeface="Calibri"/>
            </a:endParaRPr>
          </a:p>
        </p:txBody>
      </p:sp>
      <p:sp>
        <p:nvSpPr>
          <p:cNvPr id="21" name="テキスト ボックス 20">
            <a:extLst>
              <a:ext uri="{FF2B5EF4-FFF2-40B4-BE49-F238E27FC236}">
                <a16:creationId xmlns:a16="http://schemas.microsoft.com/office/drawing/2014/main" id="{E6C0F1DC-B088-A9A2-13DC-47C80111C06F}"/>
              </a:ext>
            </a:extLst>
          </p:cNvPr>
          <p:cNvSpPr txBox="1"/>
          <p:nvPr/>
        </p:nvSpPr>
        <p:spPr>
          <a:xfrm>
            <a:off x="2722683" y="5658240"/>
            <a:ext cx="5496203" cy="380104"/>
          </a:xfrm>
          <a:prstGeom prst="rect">
            <a:avLst/>
          </a:prstGeom>
          <a:noFill/>
        </p:spPr>
        <p:txBody>
          <a:bodyPr wrap="square" rtlCol="0">
            <a:spAutoFit/>
          </a:bodyPr>
          <a:lstStyle/>
          <a:p>
            <a:pPr marL="200459" marR="0" lvl="0" indent="-200459" algn="l" defTabSz="534558" rtl="0" eaLnBrk="1" fontAlgn="auto" latinLnBrk="0" hangingPunct="1">
              <a:lnSpc>
                <a:spcPct val="100000"/>
              </a:lnSpc>
              <a:spcBef>
                <a:spcPts val="0"/>
              </a:spcBef>
              <a:spcAft>
                <a:spcPts val="0"/>
              </a:spcAft>
              <a:buClr>
                <a:srgbClr val="000000"/>
              </a:buClr>
              <a:buSzTx/>
              <a:buFont typeface="+mj-lt"/>
              <a:buAutoNum type="arabicPeriod"/>
              <a:tabLst/>
              <a:defRPr/>
            </a:pPr>
            <a:r>
              <a:rPr kumimoji="0" lang="ja-JP" altLang="en-US" sz="935" b="0" i="0" u="none" strike="noStrike" kern="0" cap="none" spc="0" normalizeH="0" baseline="0" noProof="0">
                <a:ln>
                  <a:noFill/>
                </a:ln>
                <a:solidFill>
                  <a:srgbClr val="404040"/>
                </a:solidFill>
                <a:effectLst/>
                <a:uLnTx/>
                <a:uFillTx/>
                <a:latin typeface="Yu Gothic Medium" panose="020B0400000000000000" pitchFamily="34" charset="-128"/>
                <a:ea typeface="Yu Gothic Medium" panose="020B0400000000000000" pitchFamily="34" charset="-128"/>
                <a:cs typeface="Arial"/>
                <a:sym typeface="Arial"/>
              </a:rPr>
              <a:t>厚生労働省「人口動態統計」より作成。</a:t>
            </a:r>
          </a:p>
          <a:p>
            <a:pPr marL="200459" marR="0" lvl="0" indent="-200459" algn="l" defTabSz="534558"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altLang="ja-JP" sz="935" b="0" i="0" u="none" strike="noStrike" kern="0" cap="none" spc="0" normalizeH="0" baseline="0" noProof="0">
                <a:ln>
                  <a:noFill/>
                </a:ln>
                <a:solidFill>
                  <a:srgbClr val="404040"/>
                </a:solidFill>
                <a:effectLst/>
                <a:uLnTx/>
                <a:uFillTx/>
                <a:latin typeface="Yu Gothic Medium" panose="020B0400000000000000" pitchFamily="34" charset="-128"/>
                <a:ea typeface="Yu Gothic Medium" panose="020B0400000000000000" pitchFamily="34" charset="-128"/>
                <a:cs typeface="Arial"/>
                <a:sym typeface="Arial"/>
              </a:rPr>
              <a:t>1970</a:t>
            </a:r>
            <a:r>
              <a:rPr kumimoji="0" lang="ja-JP" altLang="en-US" sz="935" b="0" i="0" u="none" strike="noStrike" kern="0" cap="none" spc="0" normalizeH="0" baseline="0" noProof="0">
                <a:ln>
                  <a:noFill/>
                </a:ln>
                <a:solidFill>
                  <a:srgbClr val="404040"/>
                </a:solidFill>
                <a:effectLst/>
                <a:uLnTx/>
                <a:uFillTx/>
                <a:latin typeface="Yu Gothic Medium" panose="020B0400000000000000" pitchFamily="34" charset="-128"/>
                <a:ea typeface="Yu Gothic Medium" panose="020B0400000000000000" pitchFamily="34" charset="-128"/>
                <a:cs typeface="Arial"/>
                <a:sym typeface="Arial"/>
              </a:rPr>
              <a:t>年以前は沖縄県を含まない。親権を行う子とは、</a:t>
            </a:r>
            <a:r>
              <a:rPr kumimoji="0" lang="en-US" altLang="ja-JP" sz="935" b="0" i="0" u="none" strike="noStrike" kern="0" cap="none" spc="0" normalizeH="0" baseline="0" noProof="0">
                <a:ln>
                  <a:noFill/>
                </a:ln>
                <a:solidFill>
                  <a:srgbClr val="404040"/>
                </a:solidFill>
                <a:effectLst/>
                <a:uLnTx/>
                <a:uFillTx/>
                <a:latin typeface="Yu Gothic Medium" panose="020B0400000000000000" pitchFamily="34" charset="-128"/>
                <a:ea typeface="Yu Gothic Medium" panose="020B0400000000000000" pitchFamily="34" charset="-128"/>
                <a:cs typeface="Arial"/>
                <a:sym typeface="Arial"/>
              </a:rPr>
              <a:t>20</a:t>
            </a:r>
            <a:r>
              <a:rPr kumimoji="0" lang="ja-JP" altLang="en-US" sz="935" b="0" i="0" u="none" strike="noStrike" kern="0" cap="none" spc="0" normalizeH="0" baseline="0" noProof="0">
                <a:ln>
                  <a:noFill/>
                </a:ln>
                <a:solidFill>
                  <a:srgbClr val="404040"/>
                </a:solidFill>
                <a:effectLst/>
                <a:uLnTx/>
                <a:uFillTx/>
                <a:latin typeface="Yu Gothic Medium" panose="020B0400000000000000" pitchFamily="34" charset="-128"/>
                <a:ea typeface="Yu Gothic Medium" panose="020B0400000000000000" pitchFamily="34" charset="-128"/>
                <a:cs typeface="Arial"/>
                <a:sym typeface="Arial"/>
              </a:rPr>
              <a:t>歳未満の未婚の子をいう</a:t>
            </a:r>
            <a:endParaRPr kumimoji="0" lang="en" altLang="ja-JP" sz="935" b="0" i="0" u="sng" strike="noStrike" kern="0" cap="none" spc="0" normalizeH="0" baseline="0" noProof="0">
              <a:ln>
                <a:noFill/>
              </a:ln>
              <a:solidFill>
                <a:srgbClr val="404040"/>
              </a:solidFill>
              <a:effectLst/>
              <a:uLnTx/>
              <a:uFillTx/>
              <a:latin typeface="Yu Gothic Medium" panose="020B0400000000000000" pitchFamily="34" charset="-128"/>
              <a:ea typeface="Yu Gothic Medium" panose="020B0400000000000000" pitchFamily="34" charset="-128"/>
              <a:cs typeface="Arial"/>
              <a:sym typeface="Arial"/>
            </a:endParaRPr>
          </a:p>
        </p:txBody>
      </p:sp>
      <p:sp>
        <p:nvSpPr>
          <p:cNvPr id="23" name="テキスト ボックス 22">
            <a:extLst>
              <a:ext uri="{FF2B5EF4-FFF2-40B4-BE49-F238E27FC236}">
                <a16:creationId xmlns:a16="http://schemas.microsoft.com/office/drawing/2014/main" id="{8D9EA303-E1DE-7414-3D84-F1A781F933D0}"/>
              </a:ext>
            </a:extLst>
          </p:cNvPr>
          <p:cNvSpPr txBox="1"/>
          <p:nvPr/>
        </p:nvSpPr>
        <p:spPr>
          <a:xfrm>
            <a:off x="2249145" y="5658240"/>
            <a:ext cx="622726" cy="380104"/>
          </a:xfrm>
          <a:prstGeom prst="rect">
            <a:avLst/>
          </a:prstGeom>
          <a:noFill/>
        </p:spPr>
        <p:txBody>
          <a:bodyPr wrap="square" rtlCol="0">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935" b="0" i="0" u="none" strike="noStrike" kern="0" cap="none" spc="0" normalizeH="0" baseline="0" noProof="0">
                <a:ln>
                  <a:noFill/>
                </a:ln>
                <a:solidFill>
                  <a:srgbClr val="404040"/>
                </a:solidFill>
                <a:effectLst/>
                <a:uLnTx/>
                <a:uFillTx/>
                <a:latin typeface="Yu Gothic Medium" panose="020B0400000000000000" pitchFamily="34" charset="-128"/>
                <a:ea typeface="Yu Gothic Medium" panose="020B0400000000000000" pitchFamily="34" charset="-128"/>
                <a:cs typeface="Arial"/>
                <a:sym typeface="Arial"/>
              </a:rPr>
              <a:t>（備考）</a:t>
            </a:r>
            <a:endParaRPr kumimoji="0" lang="en" altLang="ja-JP" sz="935" b="0" i="0" u="none" strike="noStrike" kern="0" cap="none" spc="0" normalizeH="0" baseline="0" noProof="0">
              <a:ln>
                <a:noFill/>
              </a:ln>
              <a:solidFill>
                <a:srgbClr val="404040"/>
              </a:solidFill>
              <a:effectLst/>
              <a:uLnTx/>
              <a:uFillTx/>
              <a:latin typeface="Yu Gothic Medium" panose="020B0400000000000000" pitchFamily="34" charset="-128"/>
              <a:ea typeface="Yu Gothic Medium" panose="020B0400000000000000" pitchFamily="34" charset="-128"/>
              <a:cs typeface="Arial"/>
              <a:sym typeface="Arial"/>
            </a:endParaRPr>
          </a:p>
        </p:txBody>
      </p:sp>
      <p:pic>
        <p:nvPicPr>
          <p:cNvPr id="3" name="図 2" descr="グラフ, 折れ線グラフ&#10;&#10;AI 生成コンテンツは誤りを含む可能性があります。">
            <a:extLst>
              <a:ext uri="{FF2B5EF4-FFF2-40B4-BE49-F238E27FC236}">
                <a16:creationId xmlns:a16="http://schemas.microsoft.com/office/drawing/2014/main" id="{C7F992C3-5ED6-F14A-BAC2-C30977BFD88A}"/>
              </a:ext>
            </a:extLst>
          </p:cNvPr>
          <p:cNvPicPr>
            <a:picLocks noChangeAspect="1"/>
          </p:cNvPicPr>
          <p:nvPr/>
        </p:nvPicPr>
        <p:blipFill>
          <a:blip r:embed="rId3"/>
          <a:stretch>
            <a:fillRect/>
          </a:stretch>
        </p:blipFill>
        <p:spPr>
          <a:xfrm>
            <a:off x="1008314" y="1214846"/>
            <a:ext cx="8953273" cy="5049734"/>
          </a:xfrm>
          <a:prstGeom prst="rect">
            <a:avLst/>
          </a:prstGeom>
          <a:ln>
            <a:noFill/>
          </a:ln>
        </p:spPr>
      </p:pic>
      <p:sp>
        <p:nvSpPr>
          <p:cNvPr id="2" name="テキスト ボックス 1">
            <a:extLst>
              <a:ext uri="{FF2B5EF4-FFF2-40B4-BE49-F238E27FC236}">
                <a16:creationId xmlns:a16="http://schemas.microsoft.com/office/drawing/2014/main" id="{05B26FD5-23BB-6063-F98F-85FF45E862D7}"/>
              </a:ext>
            </a:extLst>
          </p:cNvPr>
          <p:cNvSpPr txBox="1"/>
          <p:nvPr/>
        </p:nvSpPr>
        <p:spPr>
          <a:xfrm>
            <a:off x="1393130" y="6276833"/>
            <a:ext cx="7905551" cy="377789"/>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「内閣府男女共同参画局「人生</a:t>
            </a:r>
            <a:r>
              <a:rPr kumimoji="0" lang="en-US" altLang="ja-JP"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100</a:t>
            </a:r>
            <a:r>
              <a:rPr kumimoji="0" lang="ja-JP" altLang="en-US"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年時代の結婚と家族に関する研究会議論の整理」（令和４年７月）」よりこども家庭庁作成」</a:t>
            </a: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en" altLang="ja-JP" sz="1052" b="1" i="0" u="sng" strike="noStrike" kern="0" cap="none" spc="0" normalizeH="0" baseline="0" noProof="0">
                <a:ln>
                  <a:noFill/>
                </a:ln>
                <a:solidFill>
                  <a:srgbClr val="FFFFFF">
                    <a:lumMod val="50000"/>
                  </a:srgbClr>
                </a:solidFill>
                <a:effectLst/>
                <a:uLnTx/>
                <a:uFillTx/>
                <a:latin typeface="Yu Gothic"/>
                <a:ea typeface="Yu Gothic"/>
                <a:cs typeface="Arial"/>
                <a:sym typeface="Arial"/>
              </a:rPr>
              <a:t>https://www.gender.go.jp/kaigi/kento/Marriage-Family/siryo/pdf/giron_seiri_data.pdf</a:t>
            </a:r>
          </a:p>
        </p:txBody>
      </p:sp>
      <p:pic>
        <p:nvPicPr>
          <p:cNvPr id="6" name="図 5">
            <a:extLst>
              <a:ext uri="{FF2B5EF4-FFF2-40B4-BE49-F238E27FC236}">
                <a16:creationId xmlns:a16="http://schemas.microsoft.com/office/drawing/2014/main" id="{859A4622-76B0-43E7-6117-9507E4525846}"/>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8617440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7E587-F412-7366-DDAD-C46A838B39B7}"/>
            </a:ext>
          </a:extLst>
        </p:cNvPr>
        <p:cNvGrpSpPr/>
        <p:nvPr/>
      </p:nvGrpSpPr>
      <p:grpSpPr>
        <a:xfrm>
          <a:off x="0" y="0"/>
          <a:ext cx="0" cy="0"/>
          <a:chOff x="0" y="0"/>
          <a:chExt cx="0" cy="0"/>
        </a:xfrm>
      </p:grpSpPr>
      <p:sp>
        <p:nvSpPr>
          <p:cNvPr id="16" name="角丸四角形 15">
            <a:extLst>
              <a:ext uri="{FF2B5EF4-FFF2-40B4-BE49-F238E27FC236}">
                <a16:creationId xmlns:a16="http://schemas.microsoft.com/office/drawing/2014/main" id="{B3C9EFB5-689B-2373-40DA-CBA4C91EA69A}"/>
              </a:ext>
            </a:extLst>
          </p:cNvPr>
          <p:cNvSpPr/>
          <p:nvPr/>
        </p:nvSpPr>
        <p:spPr>
          <a:xfrm>
            <a:off x="336572" y="1952641"/>
            <a:ext cx="7066811" cy="3735828"/>
          </a:xfrm>
          <a:prstGeom prst="roundRect">
            <a:avLst>
              <a:gd name="adj" fmla="val 243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5" name="タイトル 5">
            <a:extLst>
              <a:ext uri="{FF2B5EF4-FFF2-40B4-BE49-F238E27FC236}">
                <a16:creationId xmlns:a16="http://schemas.microsoft.com/office/drawing/2014/main" id="{8978F941-1A5C-8A99-1DE7-7A475AAAC13E}"/>
              </a:ext>
            </a:extLst>
          </p:cNvPr>
          <p:cNvSpPr txBox="1">
            <a:spLocks/>
          </p:cNvSpPr>
          <p:nvPr/>
        </p:nvSpPr>
        <p:spPr>
          <a:xfrm>
            <a:off x="950561" y="1030738"/>
            <a:ext cx="8790690"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ct val="120000"/>
              </a:lnSpc>
              <a:spcBef>
                <a:spcPts val="0"/>
              </a:spcBef>
              <a:spcAft>
                <a:spcPts val="0"/>
              </a:spcAft>
              <a:buClr>
                <a:srgbClr val="000000"/>
              </a:buClr>
              <a:buSzPts val="1800"/>
              <a:buFont typeface="Calibri"/>
              <a:buNone/>
              <a:tabLst/>
              <a:defRPr/>
            </a:pPr>
            <a:r>
              <a:rPr kumimoji="1" lang="ja-JP" altLang="en-US" sz="1871"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配偶者からの被害経験の有無（結婚経験のある男女）</a:t>
            </a:r>
          </a:p>
        </p:txBody>
      </p:sp>
      <p:pic>
        <p:nvPicPr>
          <p:cNvPr id="31" name="図 30" descr="グラフィカル ユーザー インターフェイス&#10;&#10;AI 生成コンテンツは誤りを含む可能性があります。">
            <a:extLst>
              <a:ext uri="{FF2B5EF4-FFF2-40B4-BE49-F238E27FC236}">
                <a16:creationId xmlns:a16="http://schemas.microsoft.com/office/drawing/2014/main" id="{A67DE5BE-9430-C28A-9AF3-B56CF4D21C97}"/>
              </a:ext>
            </a:extLst>
          </p:cNvPr>
          <p:cNvPicPr>
            <a:picLocks noChangeAspect="1"/>
          </p:cNvPicPr>
          <p:nvPr/>
        </p:nvPicPr>
        <p:blipFill>
          <a:blip r:embed="rId3"/>
          <a:stretch>
            <a:fillRect/>
          </a:stretch>
        </p:blipFill>
        <p:spPr>
          <a:xfrm>
            <a:off x="486723" y="1593744"/>
            <a:ext cx="7972754" cy="4191798"/>
          </a:xfrm>
          <a:prstGeom prst="rect">
            <a:avLst/>
          </a:prstGeom>
          <a:ln>
            <a:noFill/>
          </a:ln>
        </p:spPr>
      </p:pic>
      <p:sp>
        <p:nvSpPr>
          <p:cNvPr id="2" name="テキスト ボックス 1">
            <a:extLst>
              <a:ext uri="{FF2B5EF4-FFF2-40B4-BE49-F238E27FC236}">
                <a16:creationId xmlns:a16="http://schemas.microsoft.com/office/drawing/2014/main" id="{58552722-D3D5-DC4A-1F5C-40A53F2DFED2}"/>
              </a:ext>
            </a:extLst>
          </p:cNvPr>
          <p:cNvSpPr txBox="1"/>
          <p:nvPr/>
        </p:nvSpPr>
        <p:spPr>
          <a:xfrm>
            <a:off x="453135" y="5855417"/>
            <a:ext cx="7905551" cy="578043"/>
          </a:xfrm>
          <a:prstGeom prst="rect">
            <a:avLst/>
          </a:prstGeom>
          <a:noFill/>
        </p:spPr>
        <p:txBody>
          <a:bodyPr wrap="square" rtlCol="0">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「「男女間における暴力に関する調査（令和</a:t>
            </a:r>
            <a:r>
              <a:rPr kumimoji="0" lang="en-US" altLang="ja-JP"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5</a:t>
            </a:r>
            <a:r>
              <a:rPr kumimoji="0" lang="ja-JP" altLang="en-US"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年度調査）」内閣府男女共同参画局（令和</a:t>
            </a:r>
            <a:r>
              <a:rPr kumimoji="0" lang="en-US" altLang="ja-JP"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6</a:t>
            </a:r>
            <a:r>
              <a:rPr kumimoji="0" lang="ja-JP" altLang="en-US"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年</a:t>
            </a:r>
            <a:r>
              <a:rPr kumimoji="0" lang="en-US" altLang="ja-JP"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3</a:t>
            </a:r>
            <a:r>
              <a:rPr kumimoji="0" lang="ja-JP" altLang="en-US"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月）」よりこども家庭庁作成</a:t>
            </a: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en" altLang="ja-JP" sz="1052" b="1" i="0" u="sng"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https://</a:t>
            </a:r>
            <a:r>
              <a:rPr kumimoji="0" lang="en" altLang="ja-JP" sz="1052" b="1" i="0" u="sng" strike="noStrike" kern="0" cap="none" spc="0" normalizeH="0" baseline="0" noProof="0" err="1">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www.gender.go.jp</a:t>
            </a:r>
            <a:r>
              <a:rPr kumimoji="0" lang="en" altLang="ja-JP" sz="1052" b="1" i="0" u="sng"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/policy/</a:t>
            </a:r>
            <a:r>
              <a:rPr kumimoji="0" lang="en" altLang="ja-JP" sz="1052" b="1" i="0" u="sng" strike="noStrike" kern="0" cap="none" spc="0" normalizeH="0" baseline="0" noProof="0" err="1">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no_violence</a:t>
            </a:r>
            <a:r>
              <a:rPr kumimoji="0" lang="en" altLang="ja-JP" sz="1052" b="1" i="0" u="sng"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/e-</a:t>
            </a:r>
            <a:r>
              <a:rPr kumimoji="0" lang="en" altLang="ja-JP" sz="1052" b="1" i="0" u="sng" strike="noStrike" kern="0" cap="none" spc="0" normalizeH="0" baseline="0" noProof="0" err="1">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vaw</a:t>
            </a:r>
            <a:r>
              <a:rPr kumimoji="0" lang="en" altLang="ja-JP" sz="1052" b="1" i="0" u="sng"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a:t>
            </a:r>
            <a:r>
              <a:rPr kumimoji="0" lang="en" altLang="ja-JP" sz="1052" b="1" i="0" u="sng" strike="noStrike" kern="0" cap="none" spc="0" normalizeH="0" baseline="0" noProof="0" err="1">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chousa</a:t>
            </a:r>
            <a:r>
              <a:rPr kumimoji="0" lang="en" altLang="ja-JP" sz="1052" b="1" i="0" u="sng"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/r05_boryoku_cyousa.html</a:t>
            </a: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en" altLang="ja-JP" sz="1052" b="1" i="0" u="sng"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https://</a:t>
            </a:r>
            <a:r>
              <a:rPr kumimoji="0" lang="en" altLang="ja-JP" sz="1052" b="1" i="0" u="sng" strike="noStrike" kern="0" cap="none" spc="0" normalizeH="0" baseline="0" noProof="0" err="1">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www.gender.go.jp</a:t>
            </a:r>
            <a:r>
              <a:rPr kumimoji="0" lang="en" altLang="ja-JP" sz="1052" b="1" i="0" u="sng"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/policy/</a:t>
            </a:r>
            <a:r>
              <a:rPr kumimoji="0" lang="en" altLang="ja-JP" sz="1052" b="1" i="0" u="sng" strike="noStrike" kern="0" cap="none" spc="0" normalizeH="0" baseline="0" noProof="0" err="1">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no_violence</a:t>
            </a:r>
            <a:r>
              <a:rPr kumimoji="0" lang="en" altLang="ja-JP" sz="1052" b="1" i="0" u="sng"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/e-</a:t>
            </a:r>
            <a:r>
              <a:rPr kumimoji="0" lang="en" altLang="ja-JP" sz="1052" b="1" i="0" u="sng" strike="noStrike" kern="0" cap="none" spc="0" normalizeH="0" baseline="0" noProof="0" err="1">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vaw</a:t>
            </a:r>
            <a:r>
              <a:rPr kumimoji="0" lang="en" altLang="ja-JP" sz="1052" b="1" i="0" u="sng"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a:t>
            </a:r>
            <a:r>
              <a:rPr kumimoji="0" lang="en" altLang="ja-JP" sz="1052" b="1" i="0" u="sng" strike="noStrike" kern="0" cap="none" spc="0" normalizeH="0" baseline="0" noProof="0" err="1">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chousa</a:t>
            </a:r>
            <a:r>
              <a:rPr kumimoji="0" lang="en" altLang="ja-JP" sz="1052" b="1" i="0" u="sng"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rPr>
              <a:t>/pdf/r05/r05danjokan-4.pdf</a:t>
            </a:r>
          </a:p>
        </p:txBody>
      </p:sp>
      <p:sp>
        <p:nvSpPr>
          <p:cNvPr id="3" name="テキスト ボックス 2">
            <a:extLst>
              <a:ext uri="{FF2B5EF4-FFF2-40B4-BE49-F238E27FC236}">
                <a16:creationId xmlns:a16="http://schemas.microsoft.com/office/drawing/2014/main" id="{5B2C6993-C698-A779-A34C-4155B5145DCC}"/>
              </a:ext>
            </a:extLst>
          </p:cNvPr>
          <p:cNvSpPr txBox="1"/>
          <p:nvPr/>
        </p:nvSpPr>
        <p:spPr>
          <a:xfrm>
            <a:off x="8358686" y="1952641"/>
            <a:ext cx="1846404" cy="1387559"/>
          </a:xfrm>
          <a:prstGeom prst="rect">
            <a:avLst/>
          </a:prstGeom>
          <a:noFill/>
        </p:spPr>
        <p:txBody>
          <a:bodyPr wrap="square">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en-US" altLang="ja-JP" sz="1052" b="1" i="0" u="none" strike="noStrike" kern="0" cap="none" spc="0" normalizeH="0" baseline="0" noProof="0">
                <a:ln>
                  <a:noFill/>
                </a:ln>
                <a:solidFill>
                  <a:srgbClr val="000000">
                    <a:lumMod val="65000"/>
                    <a:lumOff val="35000"/>
                  </a:srgbClr>
                </a:solidFill>
                <a:effectLst/>
                <a:uLnTx/>
                <a:uFillTx/>
                <a:latin typeface="Yu Gothic" panose="020B0400000000000000" pitchFamily="34" charset="-128"/>
                <a:ea typeface="Yu Gothic" panose="020B0400000000000000" pitchFamily="34" charset="-128"/>
                <a:cs typeface="Arial"/>
                <a:sym typeface="Arial"/>
              </a:rPr>
              <a:t>※</a:t>
            </a:r>
            <a:r>
              <a:rPr kumimoji="0" lang="ja-JP" altLang="en-US" sz="1052" b="1" i="0" u="none" strike="noStrike" kern="0" cap="none" spc="0" normalizeH="0" baseline="0" noProof="0">
                <a:ln>
                  <a:noFill/>
                </a:ln>
                <a:solidFill>
                  <a:srgbClr val="000000">
                    <a:lumMod val="65000"/>
                    <a:lumOff val="35000"/>
                  </a:srgbClr>
                </a:solidFill>
                <a:effectLst/>
                <a:uLnTx/>
                <a:uFillTx/>
                <a:latin typeface="Yu Gothic" panose="020B0400000000000000" pitchFamily="34" charset="-128"/>
                <a:ea typeface="Yu Gothic" panose="020B0400000000000000" pitchFamily="34" charset="-128"/>
                <a:cs typeface="Arial"/>
                <a:sym typeface="Arial"/>
              </a:rPr>
              <a:t>これまでに結婚したことのある人に、下のＡ～Ｄの４つの行為をあげ、それぞれの行為について、経験の有無を聞いた。</a:t>
            </a: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000000">
                    <a:lumMod val="65000"/>
                    <a:lumOff val="35000"/>
                  </a:srgbClr>
                </a:solidFill>
                <a:effectLst/>
                <a:uLnTx/>
                <a:uFillTx/>
                <a:latin typeface="Yu Gothic" panose="020B0400000000000000" pitchFamily="34" charset="-128"/>
                <a:ea typeface="Yu Gothic" panose="020B0400000000000000" pitchFamily="34" charset="-128"/>
                <a:cs typeface="Arial"/>
                <a:sym typeface="Arial"/>
              </a:rPr>
              <a:t>４つのうち、いずれかについて、被害を受けたことがある人をまとめた。</a:t>
            </a:r>
          </a:p>
        </p:txBody>
      </p:sp>
      <p:pic>
        <p:nvPicPr>
          <p:cNvPr id="6" name="図 5">
            <a:extLst>
              <a:ext uri="{FF2B5EF4-FFF2-40B4-BE49-F238E27FC236}">
                <a16:creationId xmlns:a16="http://schemas.microsoft.com/office/drawing/2014/main" id="{EBF8B6DB-B625-5CFD-190D-BE5352D9B5DE}"/>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5221801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CD3A65F-12AA-5E02-A91F-260BEDF66B85}"/>
              </a:ext>
            </a:extLst>
          </p:cNvPr>
          <p:cNvPicPr>
            <a:picLocks noChangeAspect="1"/>
          </p:cNvPicPr>
          <p:nvPr/>
        </p:nvPicPr>
        <p:blipFill>
          <a:blip r:embed="rId2"/>
          <a:stretch>
            <a:fillRect/>
          </a:stretch>
        </p:blipFill>
        <p:spPr>
          <a:xfrm>
            <a:off x="840571" y="762055"/>
            <a:ext cx="9010669" cy="6035563"/>
          </a:xfrm>
          <a:prstGeom prst="rect">
            <a:avLst/>
          </a:prstGeom>
        </p:spPr>
      </p:pic>
      <p:pic>
        <p:nvPicPr>
          <p:cNvPr id="4" name="図 3">
            <a:extLst>
              <a:ext uri="{FF2B5EF4-FFF2-40B4-BE49-F238E27FC236}">
                <a16:creationId xmlns:a16="http://schemas.microsoft.com/office/drawing/2014/main" id="{C87BA9AD-1F90-AA7B-67B3-F103F4A77EC8}"/>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51678734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60333-C5DE-2C6D-4B70-C03577341F69}"/>
            </a:ext>
          </a:extLst>
        </p:cNvPr>
        <p:cNvGrpSpPr/>
        <p:nvPr/>
      </p:nvGrpSpPr>
      <p:grpSpPr>
        <a:xfrm>
          <a:off x="0" y="0"/>
          <a:ext cx="0" cy="0"/>
          <a:chOff x="0" y="0"/>
          <a:chExt cx="0" cy="0"/>
        </a:xfrm>
      </p:grpSpPr>
      <p:sp>
        <p:nvSpPr>
          <p:cNvPr id="16" name="角丸四角形 15">
            <a:extLst>
              <a:ext uri="{FF2B5EF4-FFF2-40B4-BE49-F238E27FC236}">
                <a16:creationId xmlns:a16="http://schemas.microsoft.com/office/drawing/2014/main" id="{83B0BB1E-8B84-E13A-DF21-73B21907CDBA}"/>
              </a:ext>
            </a:extLst>
          </p:cNvPr>
          <p:cNvSpPr/>
          <p:nvPr/>
        </p:nvSpPr>
        <p:spPr>
          <a:xfrm>
            <a:off x="478274" y="1772562"/>
            <a:ext cx="9736667" cy="4187614"/>
          </a:xfrm>
          <a:prstGeom prst="rect">
            <a:avLst/>
          </a:prstGeom>
          <a:solidFill>
            <a:srgbClr val="F1E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5" name="タイトル 5">
            <a:extLst>
              <a:ext uri="{FF2B5EF4-FFF2-40B4-BE49-F238E27FC236}">
                <a16:creationId xmlns:a16="http://schemas.microsoft.com/office/drawing/2014/main" id="{5EAEE6E8-FA04-EE19-E1D6-66BCB003D426}"/>
              </a:ext>
            </a:extLst>
          </p:cNvPr>
          <p:cNvSpPr txBox="1">
            <a:spLocks/>
          </p:cNvSpPr>
          <p:nvPr/>
        </p:nvSpPr>
        <p:spPr>
          <a:xfrm>
            <a:off x="950561" y="1041516"/>
            <a:ext cx="8790690"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ja-JP" altLang="en-US" sz="1871"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妻の就業時間別共働き等世帯数の推移（妻が</a:t>
            </a:r>
            <a:r>
              <a:rPr kumimoji="1" lang="en-US" altLang="ja-JP" sz="1871"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64</a:t>
            </a:r>
            <a:r>
              <a:rPr kumimoji="1" lang="ja-JP" altLang="en-US" sz="1871"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歳以下の世帯）</a:t>
            </a:r>
            <a:endParaRPr kumimoji="1" lang="ja-JP" altLang="en-US" sz="1871"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Calibri"/>
              <a:sym typeface="Calibri"/>
            </a:endParaRPr>
          </a:p>
        </p:txBody>
      </p:sp>
      <p:sp>
        <p:nvSpPr>
          <p:cNvPr id="11" name="正方形/長方形 10">
            <a:extLst>
              <a:ext uri="{FF2B5EF4-FFF2-40B4-BE49-F238E27FC236}">
                <a16:creationId xmlns:a16="http://schemas.microsoft.com/office/drawing/2014/main" id="{797BE272-4D51-3BB7-C4AA-F85234C57664}"/>
              </a:ext>
            </a:extLst>
          </p:cNvPr>
          <p:cNvSpPr/>
          <p:nvPr/>
        </p:nvSpPr>
        <p:spPr>
          <a:xfrm>
            <a:off x="2049264" y="2139250"/>
            <a:ext cx="1618622" cy="127690"/>
          </a:xfrm>
          <a:prstGeom prst="rect">
            <a:avLst/>
          </a:prstGeom>
          <a:solidFill>
            <a:srgbClr val="F1E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13" name="正方形/長方形 12">
            <a:extLst>
              <a:ext uri="{FF2B5EF4-FFF2-40B4-BE49-F238E27FC236}">
                <a16:creationId xmlns:a16="http://schemas.microsoft.com/office/drawing/2014/main" id="{E447E1A6-39C3-18A2-74F6-0B33815A2716}"/>
              </a:ext>
            </a:extLst>
          </p:cNvPr>
          <p:cNvSpPr/>
          <p:nvPr/>
        </p:nvSpPr>
        <p:spPr>
          <a:xfrm>
            <a:off x="6040631" y="2139250"/>
            <a:ext cx="3549925" cy="106559"/>
          </a:xfrm>
          <a:prstGeom prst="rect">
            <a:avLst/>
          </a:prstGeom>
          <a:solidFill>
            <a:srgbClr val="F1E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19" name="タイトル 5">
            <a:extLst>
              <a:ext uri="{FF2B5EF4-FFF2-40B4-BE49-F238E27FC236}">
                <a16:creationId xmlns:a16="http://schemas.microsoft.com/office/drawing/2014/main" id="{BA9D730E-A07C-FBC3-3C86-8A78DCE7BE8F}"/>
              </a:ext>
            </a:extLst>
          </p:cNvPr>
          <p:cNvSpPr txBox="1">
            <a:spLocks/>
          </p:cNvSpPr>
          <p:nvPr/>
        </p:nvSpPr>
        <p:spPr>
          <a:xfrm>
            <a:off x="6085937" y="2310235"/>
            <a:ext cx="4134785" cy="3292226"/>
          </a:xfrm>
          <a:prstGeom prst="rect">
            <a:avLst/>
          </a:prstGeom>
          <a:noFill/>
          <a:ln>
            <a:noFill/>
          </a:ln>
        </p:spPr>
        <p:txBody>
          <a:bodyPr spcFirstLastPara="1" wrap="square" lIns="53450" tIns="26718" rIns="53450" bIns="26718"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57769" marR="0" lvl="0" indent="-157769" algn="l" defTabSz="534558" rtl="0" eaLnBrk="1" fontAlgn="auto" latinLnBrk="0" hangingPunct="1">
              <a:lnSpc>
                <a:spcPts val="1532"/>
              </a:lnSpc>
              <a:spcBef>
                <a:spcPts val="0"/>
              </a:spcBef>
              <a:spcAft>
                <a:spcPts val="0"/>
              </a:spcAft>
              <a:buClr>
                <a:srgbClr val="000000"/>
              </a:buClr>
              <a:buSzPct val="86000"/>
              <a:buFont typeface="+mj-lt"/>
              <a:buAutoNum type="arabicPeriod"/>
              <a:tabLst/>
              <a:defRPr/>
            </a:pP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 </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昭和</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60</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1985</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）年から平成</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13</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2001</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）年までは総務庁「労働力調査特別調査」（各年</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月）、平成</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14</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2002</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）年以降は総務省「労働力調査（詳細集計）」より作成。「労働力調査特別講査」と「労働力調査（詳細集計）」とでは、調査方法、調査月等が相違することから、時系列比較には注意を要する。</a:t>
            </a:r>
          </a:p>
          <a:p>
            <a:pPr marL="157769" marR="0" lvl="0" indent="-157769" algn="l" defTabSz="534558" rtl="0" eaLnBrk="1" fontAlgn="auto" latinLnBrk="0" hangingPunct="1">
              <a:lnSpc>
                <a:spcPts val="1532"/>
              </a:lnSpc>
              <a:spcBef>
                <a:spcPts val="0"/>
              </a:spcBef>
              <a:spcAft>
                <a:spcPts val="0"/>
              </a:spcAft>
              <a:buClr>
                <a:srgbClr val="000000"/>
              </a:buClr>
              <a:buSzPct val="86000"/>
              <a:buFont typeface="+mj-lt"/>
              <a:buAutoNum type="arabicPeriod"/>
              <a:tabLst/>
              <a:defRPr/>
            </a:pP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「男性雇用者と無業の妻から成る世帯（妻</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64</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歳以下）」とは、平成</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29</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2017</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）年までは、夫が非農林業雇用者で、妻が非就業者（非労働力人口及び完全失業者）かつ妻が</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64</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歳以下世帯。平成</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30</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2018</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a:t>
            </a:r>
            <a:b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b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以降は、就業状態の分類区分の変更に伴い、夫が非農林業雇用者で、妻が非就業者（非労働力人口及び失業者）かつ妻が</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64</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歳以下の世帯。</a:t>
            </a:r>
          </a:p>
          <a:p>
            <a:pPr marL="157769" marR="0" lvl="0" indent="-157769" algn="l" defTabSz="534558" rtl="0" eaLnBrk="1" fontAlgn="auto" latinLnBrk="0" hangingPunct="1">
              <a:lnSpc>
                <a:spcPts val="1532"/>
              </a:lnSpc>
              <a:spcBef>
                <a:spcPts val="0"/>
              </a:spcBef>
              <a:spcAft>
                <a:spcPts val="0"/>
              </a:spcAft>
              <a:buClr>
                <a:srgbClr val="000000"/>
              </a:buClr>
              <a:buSzPct val="86000"/>
              <a:buFont typeface="+mj-lt"/>
              <a:buAutoNum type="arabicPeriod"/>
              <a:tabLst/>
              <a:defRPr/>
            </a:pP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「雇用者の共働き世帯（</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64</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歳以下）」とは、夫婦ともに非農林業雇用者（非正規の職員・従業員を含む。）かつ妻が</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64</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歳以下の世帯。</a:t>
            </a:r>
          </a:p>
          <a:p>
            <a:pPr marL="157769" marR="0" lvl="0" indent="-157769" algn="l" defTabSz="534558" rtl="0" eaLnBrk="1" fontAlgn="auto" latinLnBrk="0" hangingPunct="1">
              <a:lnSpc>
                <a:spcPts val="1532"/>
              </a:lnSpc>
              <a:spcBef>
                <a:spcPts val="0"/>
              </a:spcBef>
              <a:spcAft>
                <a:spcPts val="0"/>
              </a:spcAft>
              <a:buClr>
                <a:srgbClr val="000000"/>
              </a:buClr>
              <a:buSzPct val="86000"/>
              <a:buFont typeface="+mj-lt"/>
              <a:buAutoNum type="arabicPeriod"/>
              <a:tabLst/>
              <a:defRPr/>
            </a:pP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平成</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22</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2010</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）年及び</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23</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2011</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）年の値（白抜き表示）は、岩手県、宮城県及び福島県を除く全国の結果。</a:t>
            </a:r>
          </a:p>
          <a:p>
            <a:pPr marL="157769" marR="0" lvl="0" indent="-157769" algn="l" defTabSz="534558" rtl="0" eaLnBrk="1" fontAlgn="auto" latinLnBrk="0" hangingPunct="1">
              <a:lnSpc>
                <a:spcPts val="1532"/>
              </a:lnSpc>
              <a:spcBef>
                <a:spcPts val="0"/>
              </a:spcBef>
              <a:spcAft>
                <a:spcPts val="0"/>
              </a:spcAft>
              <a:buClr>
                <a:srgbClr val="000000"/>
              </a:buClr>
              <a:buSzPct val="86000"/>
              <a:buFont typeface="+mj-lt"/>
              <a:buAutoNum type="arabicPeriod"/>
              <a:tabLst/>
              <a:defRPr/>
            </a:pP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平成</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23</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2011</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25</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2013</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）年から</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28</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2016</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30</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2018</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）年から和</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3</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2021</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）年は、労働力調査の時系列接用数値を用いている。</a:t>
            </a:r>
            <a:endParaRPr kumimoji="1"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endParaRPr>
          </a:p>
        </p:txBody>
      </p:sp>
      <p:sp>
        <p:nvSpPr>
          <p:cNvPr id="20" name="タイトル 5">
            <a:extLst>
              <a:ext uri="{FF2B5EF4-FFF2-40B4-BE49-F238E27FC236}">
                <a16:creationId xmlns:a16="http://schemas.microsoft.com/office/drawing/2014/main" id="{1883B0F1-CE8B-D2FA-8B82-70005DB587D8}"/>
              </a:ext>
            </a:extLst>
          </p:cNvPr>
          <p:cNvSpPr txBox="1">
            <a:spLocks/>
          </p:cNvSpPr>
          <p:nvPr/>
        </p:nvSpPr>
        <p:spPr>
          <a:xfrm>
            <a:off x="5984689" y="2008770"/>
            <a:ext cx="728037"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ja-JP" altLang="en-US" sz="1052"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（備考）</a:t>
            </a:r>
            <a:endParaRPr kumimoji="1" lang="ja-JP" altLang="en-US" sz="1052"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Calibri"/>
              <a:sym typeface="Calibri"/>
            </a:endParaRPr>
          </a:p>
        </p:txBody>
      </p:sp>
      <p:pic>
        <p:nvPicPr>
          <p:cNvPr id="8" name="図 7" descr="グラフ&#10;&#10;AI 生成コンテンツは誤りを含む可能性があります。">
            <a:extLst>
              <a:ext uri="{FF2B5EF4-FFF2-40B4-BE49-F238E27FC236}">
                <a16:creationId xmlns:a16="http://schemas.microsoft.com/office/drawing/2014/main" id="{05C46A3F-6E6C-6917-AC3F-9009B8C6B711}"/>
              </a:ext>
            </a:extLst>
          </p:cNvPr>
          <p:cNvPicPr>
            <a:picLocks noChangeAspect="1"/>
          </p:cNvPicPr>
          <p:nvPr/>
        </p:nvPicPr>
        <p:blipFill>
          <a:blip r:embed="rId3"/>
          <a:stretch>
            <a:fillRect/>
          </a:stretch>
        </p:blipFill>
        <p:spPr>
          <a:xfrm>
            <a:off x="488934" y="1895229"/>
            <a:ext cx="5630364" cy="4049952"/>
          </a:xfrm>
          <a:prstGeom prst="rect">
            <a:avLst/>
          </a:prstGeom>
          <a:ln>
            <a:noFill/>
          </a:ln>
        </p:spPr>
      </p:pic>
      <p:sp>
        <p:nvSpPr>
          <p:cNvPr id="2" name="テキスト ボックス 1">
            <a:extLst>
              <a:ext uri="{FF2B5EF4-FFF2-40B4-BE49-F238E27FC236}">
                <a16:creationId xmlns:a16="http://schemas.microsoft.com/office/drawing/2014/main" id="{423569CC-1D10-21F6-DFF9-5A121C3D5EFA}"/>
              </a:ext>
            </a:extLst>
          </p:cNvPr>
          <p:cNvSpPr txBox="1"/>
          <p:nvPr/>
        </p:nvSpPr>
        <p:spPr>
          <a:xfrm>
            <a:off x="496273" y="6050946"/>
            <a:ext cx="10335668" cy="377789"/>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「令和</a:t>
            </a:r>
            <a:r>
              <a:rPr kumimoji="0" lang="en-US" altLang="ja-JP"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7</a:t>
            </a:r>
            <a:r>
              <a:rPr kumimoji="0" lang="ja-JP" altLang="en-US"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年版 男女共同参画白書」よりこども家庭庁作成</a:t>
            </a:r>
            <a:endParaRPr kumimoji="0" lang="ja-JP" altLang="en-US" sz="818" b="0" i="0" u="none" strike="noStrike" kern="0" cap="none" spc="0" normalizeH="0" baseline="0" noProof="0">
              <a:ln>
                <a:noFill/>
              </a:ln>
              <a:solidFill>
                <a:srgbClr val="FFFFFF">
                  <a:lumMod val="50000"/>
                </a:srgbClr>
              </a:solidFill>
              <a:effectLst/>
              <a:uLnTx/>
              <a:uFillTx/>
              <a:latin typeface="Yu Gothic"/>
              <a:ea typeface="Yu Gothic"/>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en" altLang="ja-JP" sz="1052" b="1" i="0" u="sng" strike="noStrike" kern="0" cap="none" spc="0" normalizeH="0" baseline="0" noProof="0">
                <a:ln>
                  <a:noFill/>
                </a:ln>
                <a:solidFill>
                  <a:srgbClr val="FFFFFF">
                    <a:lumMod val="50000"/>
                  </a:srgbClr>
                </a:solidFill>
                <a:effectLst/>
                <a:uLnTx/>
                <a:uFillTx/>
                <a:latin typeface="Yu Gothic"/>
                <a:ea typeface="Yu Gothic"/>
                <a:cs typeface="Arial"/>
                <a:sym typeface="Arial"/>
              </a:rPr>
              <a:t>https://</a:t>
            </a:r>
            <a:r>
              <a:rPr kumimoji="0" lang="en" altLang="ja-JP" sz="1052" b="1" i="0" u="sng" strike="noStrike" kern="0" cap="none" spc="0" normalizeH="0" baseline="0" noProof="0" err="1">
                <a:ln>
                  <a:noFill/>
                </a:ln>
                <a:solidFill>
                  <a:srgbClr val="FFFFFF">
                    <a:lumMod val="50000"/>
                  </a:srgbClr>
                </a:solidFill>
                <a:effectLst/>
                <a:uLnTx/>
                <a:uFillTx/>
                <a:latin typeface="Yu Gothic"/>
                <a:ea typeface="Yu Gothic"/>
                <a:cs typeface="Arial"/>
                <a:sym typeface="Arial"/>
              </a:rPr>
              <a:t>www.gender.go.jp</a:t>
            </a:r>
            <a:r>
              <a:rPr kumimoji="0" lang="en" altLang="ja-JP" sz="1052" b="1" i="0" u="sng" strike="noStrike" kern="0" cap="none" spc="0" normalizeH="0" baseline="0" noProof="0">
                <a:ln>
                  <a:noFill/>
                </a:ln>
                <a:solidFill>
                  <a:srgbClr val="FFFFFF">
                    <a:lumMod val="50000"/>
                  </a:srgbClr>
                </a:solidFill>
                <a:effectLst/>
                <a:uLnTx/>
                <a:uFillTx/>
                <a:latin typeface="Yu Gothic"/>
                <a:ea typeface="Yu Gothic"/>
                <a:cs typeface="Arial"/>
                <a:sym typeface="Arial"/>
              </a:rPr>
              <a:t>/</a:t>
            </a:r>
            <a:r>
              <a:rPr kumimoji="0" lang="en" altLang="ja-JP" sz="1052" b="1" i="0" u="sng" strike="noStrike" kern="0" cap="none" spc="0" normalizeH="0" baseline="0" noProof="0" err="1">
                <a:ln>
                  <a:noFill/>
                </a:ln>
                <a:solidFill>
                  <a:srgbClr val="FFFFFF">
                    <a:lumMod val="50000"/>
                  </a:srgbClr>
                </a:solidFill>
                <a:effectLst/>
                <a:uLnTx/>
                <a:uFillTx/>
                <a:latin typeface="Yu Gothic"/>
                <a:ea typeface="Yu Gothic"/>
                <a:cs typeface="Arial"/>
                <a:sym typeface="Arial"/>
              </a:rPr>
              <a:t>about_danjo</a:t>
            </a:r>
            <a:r>
              <a:rPr kumimoji="0" lang="en" altLang="ja-JP" sz="1052" b="1" i="0" u="sng" strike="noStrike" kern="0" cap="none" spc="0" normalizeH="0" baseline="0" noProof="0">
                <a:ln>
                  <a:noFill/>
                </a:ln>
                <a:solidFill>
                  <a:srgbClr val="FFFFFF">
                    <a:lumMod val="50000"/>
                  </a:srgbClr>
                </a:solidFill>
                <a:effectLst/>
                <a:uLnTx/>
                <a:uFillTx/>
                <a:latin typeface="Yu Gothic"/>
                <a:ea typeface="Yu Gothic"/>
                <a:cs typeface="Arial"/>
                <a:sym typeface="Arial"/>
              </a:rPr>
              <a:t>/whitepaper/r07/</a:t>
            </a:r>
            <a:r>
              <a:rPr kumimoji="0" lang="en" altLang="ja-JP" sz="1052" b="1" i="0" u="sng" strike="noStrike" kern="0" cap="none" spc="0" normalizeH="0" baseline="0" noProof="0" err="1">
                <a:ln>
                  <a:noFill/>
                </a:ln>
                <a:solidFill>
                  <a:srgbClr val="FFFFFF">
                    <a:lumMod val="50000"/>
                  </a:srgbClr>
                </a:solidFill>
                <a:effectLst/>
                <a:uLnTx/>
                <a:uFillTx/>
                <a:latin typeface="Yu Gothic"/>
                <a:ea typeface="Yu Gothic"/>
                <a:cs typeface="Arial"/>
                <a:sym typeface="Arial"/>
              </a:rPr>
              <a:t>zentai</a:t>
            </a:r>
            <a:r>
              <a:rPr kumimoji="0" lang="en" altLang="ja-JP" sz="1052" b="1" i="0" u="sng" strike="noStrike" kern="0" cap="none" spc="0" normalizeH="0" baseline="0" noProof="0">
                <a:ln>
                  <a:noFill/>
                </a:ln>
                <a:solidFill>
                  <a:srgbClr val="FFFFFF">
                    <a:lumMod val="50000"/>
                  </a:srgbClr>
                </a:solidFill>
                <a:effectLst/>
                <a:uLnTx/>
                <a:uFillTx/>
                <a:latin typeface="Yu Gothic"/>
                <a:ea typeface="Yu Gothic"/>
                <a:cs typeface="Arial"/>
                <a:sym typeface="Arial"/>
              </a:rPr>
              <a:t>/pdf/r07_10.pdf</a:t>
            </a:r>
          </a:p>
        </p:txBody>
      </p:sp>
      <p:pic>
        <p:nvPicPr>
          <p:cNvPr id="4" name="図 3">
            <a:extLst>
              <a:ext uri="{FF2B5EF4-FFF2-40B4-BE49-F238E27FC236}">
                <a16:creationId xmlns:a16="http://schemas.microsoft.com/office/drawing/2014/main" id="{4E2BF74F-76BC-1907-446B-B55D659F3862}"/>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8031016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297B0-6677-CFB2-2C39-1CEB44EDEF9C}"/>
            </a:ext>
          </a:extLst>
        </p:cNvPr>
        <p:cNvGrpSpPr/>
        <p:nvPr/>
      </p:nvGrpSpPr>
      <p:grpSpPr>
        <a:xfrm>
          <a:off x="0" y="0"/>
          <a:ext cx="0" cy="0"/>
          <a:chOff x="0" y="0"/>
          <a:chExt cx="0" cy="0"/>
        </a:xfrm>
      </p:grpSpPr>
      <p:sp>
        <p:nvSpPr>
          <p:cNvPr id="4" name="角丸四角形 15">
            <a:extLst>
              <a:ext uri="{FF2B5EF4-FFF2-40B4-BE49-F238E27FC236}">
                <a16:creationId xmlns:a16="http://schemas.microsoft.com/office/drawing/2014/main" id="{BC565435-DF0E-959E-9B6C-AC0715D74335}"/>
              </a:ext>
            </a:extLst>
          </p:cNvPr>
          <p:cNvSpPr/>
          <p:nvPr/>
        </p:nvSpPr>
        <p:spPr>
          <a:xfrm>
            <a:off x="479370" y="1695247"/>
            <a:ext cx="9736667" cy="4353292"/>
          </a:xfrm>
          <a:prstGeom prst="rect">
            <a:avLst/>
          </a:prstGeom>
          <a:solidFill>
            <a:srgbClr val="F1E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5" name="タイトル 5">
            <a:extLst>
              <a:ext uri="{FF2B5EF4-FFF2-40B4-BE49-F238E27FC236}">
                <a16:creationId xmlns:a16="http://schemas.microsoft.com/office/drawing/2014/main" id="{675163C3-7198-9B2F-0E09-1BDAA5069B23}"/>
              </a:ext>
            </a:extLst>
          </p:cNvPr>
          <p:cNvSpPr txBox="1">
            <a:spLocks/>
          </p:cNvSpPr>
          <p:nvPr/>
        </p:nvSpPr>
        <p:spPr>
          <a:xfrm>
            <a:off x="908796" y="926786"/>
            <a:ext cx="8948469" cy="640047"/>
          </a:xfrm>
          <a:prstGeom prst="rect">
            <a:avLst/>
          </a:prstGeom>
          <a:noFill/>
          <a:ln>
            <a:noFill/>
          </a:ln>
        </p:spPr>
        <p:txBody>
          <a:bodyPr spcFirstLastPara="1" wrap="square" lIns="53450" tIns="26718" rIns="53450" bIns="26718" anchor="ctr" anchorCtr="0">
            <a:normAutofit fontScale="32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ct val="120000"/>
              </a:lnSpc>
              <a:spcBef>
                <a:spcPts val="0"/>
              </a:spcBef>
              <a:spcAft>
                <a:spcPts val="0"/>
              </a:spcAft>
              <a:buClr>
                <a:srgbClr val="000000"/>
              </a:buClr>
              <a:buSzPts val="1800"/>
              <a:buFont typeface="Calibri"/>
              <a:buNone/>
              <a:tabLst/>
              <a:defRPr/>
            </a:pPr>
            <a:r>
              <a:rPr kumimoji="0" lang="ja-JP" altLang="en-US" sz="5612" b="1" i="0" u="none" strike="noStrike" kern="0" cap="none" spc="0" normalizeH="0" baseline="0" noProof="0">
                <a:ln>
                  <a:noFill/>
                </a:ln>
                <a:solidFill>
                  <a:srgbClr val="000000">
                    <a:lumMod val="75000"/>
                    <a:lumOff val="25000"/>
                  </a:srgbClr>
                </a:solidFill>
                <a:effectLst/>
                <a:uLnTx/>
                <a:uFillTx/>
                <a:latin typeface="Yu Gothic"/>
                <a:ea typeface="Yu Gothic"/>
                <a:cs typeface="Calibri"/>
                <a:sym typeface="Calibri"/>
              </a:rPr>
              <a:t>６歳未満の子供のいる妻と夫の仕事関連時間・家事関連時間（週全体）</a:t>
            </a:r>
            <a:endParaRPr kumimoji="0" lang="ja-JP" altLang="en-US" sz="3274" b="0" i="0" u="none" strike="noStrike" kern="0" cap="none" spc="0" normalizeH="0" baseline="0" noProof="0">
              <a:ln>
                <a:noFill/>
              </a:ln>
              <a:solidFill>
                <a:srgbClr val="000000"/>
              </a:solidFill>
              <a:effectLst/>
              <a:uLnTx/>
              <a:uFillTx/>
              <a:latin typeface="Calibri"/>
              <a:cs typeface="Calibri"/>
              <a:sym typeface="Calibri"/>
            </a:endParaRPr>
          </a:p>
          <a:p>
            <a:pPr marL="0" marR="0" lvl="0" indent="0" algn="ctr" defTabSz="534558" rtl="0" eaLnBrk="1" fontAlgn="auto" latinLnBrk="0" hangingPunct="1">
              <a:lnSpc>
                <a:spcPct val="120000"/>
              </a:lnSpc>
              <a:spcBef>
                <a:spcPts val="0"/>
              </a:spcBef>
              <a:spcAft>
                <a:spcPts val="0"/>
              </a:spcAft>
              <a:buClr>
                <a:srgbClr val="000000"/>
              </a:buClr>
              <a:buSzPts val="1800"/>
              <a:buFont typeface="Calibri"/>
              <a:buNone/>
              <a:tabLst/>
              <a:defRPr/>
            </a:pPr>
            <a:r>
              <a:rPr kumimoji="0" lang="ja-JP" altLang="en-US" sz="5612" b="1" i="0" u="none" strike="noStrike" kern="0" cap="none" spc="0" normalizeH="0" baseline="0" noProof="0">
                <a:ln>
                  <a:noFill/>
                </a:ln>
                <a:solidFill>
                  <a:srgbClr val="000000">
                    <a:lumMod val="75000"/>
                    <a:lumOff val="25000"/>
                  </a:srgbClr>
                </a:solidFill>
                <a:effectLst/>
                <a:uLnTx/>
                <a:uFillTx/>
                <a:latin typeface="Yu Gothic"/>
                <a:ea typeface="Yu Gothic"/>
                <a:cs typeface="Calibri"/>
                <a:sym typeface="Calibri"/>
              </a:rPr>
              <a:t>（都道府県別・令和３（2021）年）</a:t>
            </a:r>
          </a:p>
        </p:txBody>
      </p:sp>
      <p:sp>
        <p:nvSpPr>
          <p:cNvPr id="11" name="正方形/長方形 10">
            <a:extLst>
              <a:ext uri="{FF2B5EF4-FFF2-40B4-BE49-F238E27FC236}">
                <a16:creationId xmlns:a16="http://schemas.microsoft.com/office/drawing/2014/main" id="{127AFE50-21EF-5C93-B2EA-3952990A5315}"/>
              </a:ext>
            </a:extLst>
          </p:cNvPr>
          <p:cNvSpPr/>
          <p:nvPr/>
        </p:nvSpPr>
        <p:spPr>
          <a:xfrm>
            <a:off x="2049264" y="2139250"/>
            <a:ext cx="1618622" cy="127690"/>
          </a:xfrm>
          <a:prstGeom prst="rect">
            <a:avLst/>
          </a:prstGeom>
          <a:solidFill>
            <a:srgbClr val="F1E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13" name="正方形/長方形 12">
            <a:extLst>
              <a:ext uri="{FF2B5EF4-FFF2-40B4-BE49-F238E27FC236}">
                <a16:creationId xmlns:a16="http://schemas.microsoft.com/office/drawing/2014/main" id="{05C54560-9A4C-2C01-6913-294A77670255}"/>
              </a:ext>
            </a:extLst>
          </p:cNvPr>
          <p:cNvSpPr/>
          <p:nvPr/>
        </p:nvSpPr>
        <p:spPr>
          <a:xfrm>
            <a:off x="6040631" y="2139250"/>
            <a:ext cx="3549925" cy="106559"/>
          </a:xfrm>
          <a:prstGeom prst="rect">
            <a:avLst/>
          </a:prstGeom>
          <a:solidFill>
            <a:srgbClr val="F1E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19" name="タイトル 5">
            <a:extLst>
              <a:ext uri="{FF2B5EF4-FFF2-40B4-BE49-F238E27FC236}">
                <a16:creationId xmlns:a16="http://schemas.microsoft.com/office/drawing/2014/main" id="{31B7B69D-2B38-20AF-130B-BFC7C3E6438A}"/>
              </a:ext>
            </a:extLst>
          </p:cNvPr>
          <p:cNvSpPr txBox="1">
            <a:spLocks/>
          </p:cNvSpPr>
          <p:nvPr/>
        </p:nvSpPr>
        <p:spPr>
          <a:xfrm>
            <a:off x="6000881" y="2536573"/>
            <a:ext cx="4156340" cy="3065888"/>
          </a:xfrm>
          <a:prstGeom prst="rect">
            <a:avLst/>
          </a:prstGeom>
          <a:noFill/>
          <a:ln>
            <a:noFill/>
          </a:ln>
        </p:spPr>
        <p:txBody>
          <a:bodyPr spcFirstLastPara="1" wrap="square" lIns="53450" tIns="26718" rIns="53450" bIns="26718"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57769" marR="0" lvl="0" indent="-157769" algn="l" defTabSz="534558" rtl="0" eaLnBrk="1" fontAlgn="auto" latinLnBrk="0" hangingPunct="1">
              <a:lnSpc>
                <a:spcPts val="1532"/>
              </a:lnSpc>
              <a:spcBef>
                <a:spcPts val="0"/>
              </a:spcBef>
              <a:spcAft>
                <a:spcPts val="0"/>
              </a:spcAft>
              <a:buClr>
                <a:srgbClr val="000000"/>
              </a:buClr>
              <a:buSzPct val="86000"/>
              <a:buFont typeface="+mj-lt"/>
              <a:buAutoNum type="arabicPeriod"/>
              <a:tabLst/>
              <a:defRPr/>
            </a:pP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 </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総務省「令和</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3</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年社会生活基本開査」より作成。</a:t>
            </a:r>
          </a:p>
          <a:p>
            <a:pPr marL="157769" marR="0" lvl="0" indent="-157769" algn="l" defTabSz="534558" rtl="0" eaLnBrk="1" fontAlgn="auto" latinLnBrk="0" hangingPunct="1">
              <a:lnSpc>
                <a:spcPts val="1532"/>
              </a:lnSpc>
              <a:spcBef>
                <a:spcPts val="0"/>
              </a:spcBef>
              <a:spcAft>
                <a:spcPts val="0"/>
              </a:spcAft>
              <a:buClr>
                <a:srgbClr val="000000"/>
              </a:buClr>
              <a:buSzPct val="86000"/>
              <a:buFont typeface="+mj-lt"/>
              <a:buAutoNum type="arabicPeriod"/>
              <a:tabLst/>
              <a:defRPr/>
            </a:pP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仕事関時間」は、通勤・通学、仕事、学業の計。「家事関連時間」は、家事、介護・看護、育児、買い物の時間の計。端数処理の関係で、「仕事関連時間」と「家事関連時間」の合計の値は、それぞれを足し上げたものと一致しない場合がある。</a:t>
            </a:r>
          </a:p>
          <a:p>
            <a:pPr marL="157769" marR="0" lvl="0" indent="-157769" algn="l" defTabSz="534558" rtl="0" eaLnBrk="1" fontAlgn="auto" latinLnBrk="0" hangingPunct="1">
              <a:lnSpc>
                <a:spcPts val="1532"/>
              </a:lnSpc>
              <a:spcBef>
                <a:spcPts val="0"/>
              </a:spcBef>
              <a:spcAft>
                <a:spcPts val="0"/>
              </a:spcAft>
              <a:buClr>
                <a:srgbClr val="000000"/>
              </a:buClr>
              <a:buSzPct val="86000"/>
              <a:buFont typeface="+mj-lt"/>
              <a:buAutoNum type="arabicPeriod"/>
              <a:tabLst/>
              <a:defRPr/>
            </a:pP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週全体の平均時間は、曜日別結果の平均として算出されている（（月曜平均時間＋・・・・・</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日曜平均時間）</a:t>
            </a:r>
            <a:r>
              <a:rPr kumimoji="0" lang="en-US" altLang="ja-JP"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/7</a:t>
            </a: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a:t>
            </a:r>
          </a:p>
          <a:p>
            <a:pPr marL="157769" marR="0" lvl="0" indent="-157769" algn="l" defTabSz="534558" rtl="0" eaLnBrk="1" fontAlgn="auto" latinLnBrk="0" hangingPunct="1">
              <a:lnSpc>
                <a:spcPts val="1532"/>
              </a:lnSpc>
              <a:spcBef>
                <a:spcPts val="0"/>
              </a:spcBef>
              <a:spcAft>
                <a:spcPts val="0"/>
              </a:spcAft>
              <a:buClr>
                <a:srgbClr val="000000"/>
              </a:buClr>
              <a:buSzPct val="86000"/>
              <a:buFont typeface="+mj-lt"/>
              <a:buAutoNum type="arabicPeriod"/>
              <a:tabLst/>
              <a:defRPr/>
            </a:pPr>
            <a:r>
              <a:rPr kumimoji="0"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rPr>
              <a:t>供がいる世帯には祖父母等がいる場合を含み、夫婦と子供の世帯に限定されていない</a:t>
            </a:r>
            <a:endParaRPr kumimoji="1" lang="ja-JP" altLang="en-US" sz="935" b="0" i="0" u="none" strike="noStrike" kern="0" cap="none" spc="0" normalizeH="0" baseline="0" noProof="0">
              <a:ln>
                <a:noFill/>
              </a:ln>
              <a:solidFill>
                <a:srgbClr val="000000">
                  <a:lumMod val="85000"/>
                  <a:lumOff val="15000"/>
                </a:srgbClr>
              </a:solidFill>
              <a:effectLst/>
              <a:uLnTx/>
              <a:uFillTx/>
              <a:latin typeface="Yu Gothic Medium" panose="020B0400000000000000" pitchFamily="34" charset="-128"/>
              <a:ea typeface="Yu Gothic Medium" panose="020B0400000000000000" pitchFamily="34" charset="-128"/>
              <a:cs typeface="Calibri"/>
              <a:sym typeface="Calibri"/>
            </a:endParaRPr>
          </a:p>
        </p:txBody>
      </p:sp>
      <p:sp>
        <p:nvSpPr>
          <p:cNvPr id="20" name="タイトル 5">
            <a:extLst>
              <a:ext uri="{FF2B5EF4-FFF2-40B4-BE49-F238E27FC236}">
                <a16:creationId xmlns:a16="http://schemas.microsoft.com/office/drawing/2014/main" id="{E567270D-7D86-F410-809E-3B85DCBDFB4D}"/>
              </a:ext>
            </a:extLst>
          </p:cNvPr>
          <p:cNvSpPr txBox="1">
            <a:spLocks/>
          </p:cNvSpPr>
          <p:nvPr/>
        </p:nvSpPr>
        <p:spPr>
          <a:xfrm>
            <a:off x="5855767" y="2767856"/>
            <a:ext cx="728037"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ja-JP" altLang="en-US" sz="1052"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（備考）</a:t>
            </a:r>
            <a:endParaRPr kumimoji="1" lang="ja-JP" altLang="en-US" sz="1052"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Calibri"/>
              <a:sym typeface="Calibri"/>
            </a:endParaRPr>
          </a:p>
        </p:txBody>
      </p:sp>
      <p:pic>
        <p:nvPicPr>
          <p:cNvPr id="3" name="図 2" descr="グラフ&#10;&#10;AI 生成コンテンツは誤りを含む可能性があります。">
            <a:extLst>
              <a:ext uri="{FF2B5EF4-FFF2-40B4-BE49-F238E27FC236}">
                <a16:creationId xmlns:a16="http://schemas.microsoft.com/office/drawing/2014/main" id="{573CB98F-8C05-503B-9083-7AA3F4E231A3}"/>
              </a:ext>
            </a:extLst>
          </p:cNvPr>
          <p:cNvPicPr>
            <a:picLocks noChangeAspect="1"/>
          </p:cNvPicPr>
          <p:nvPr/>
        </p:nvPicPr>
        <p:blipFill>
          <a:blip r:embed="rId3"/>
          <a:stretch>
            <a:fillRect/>
          </a:stretch>
        </p:blipFill>
        <p:spPr>
          <a:xfrm>
            <a:off x="514334" y="1745993"/>
            <a:ext cx="5481133" cy="4244434"/>
          </a:xfrm>
          <a:prstGeom prst="rect">
            <a:avLst/>
          </a:prstGeom>
          <a:ln>
            <a:noFill/>
          </a:ln>
        </p:spPr>
      </p:pic>
      <p:sp>
        <p:nvSpPr>
          <p:cNvPr id="2" name="テキスト ボックス 1">
            <a:extLst>
              <a:ext uri="{FF2B5EF4-FFF2-40B4-BE49-F238E27FC236}">
                <a16:creationId xmlns:a16="http://schemas.microsoft.com/office/drawing/2014/main" id="{E5A63C34-5B63-6C6E-5073-191CD9F985A2}"/>
              </a:ext>
            </a:extLst>
          </p:cNvPr>
          <p:cNvSpPr txBox="1"/>
          <p:nvPr/>
        </p:nvSpPr>
        <p:spPr>
          <a:xfrm>
            <a:off x="514334" y="6176953"/>
            <a:ext cx="10335668" cy="377789"/>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「令和</a:t>
            </a:r>
            <a:r>
              <a:rPr kumimoji="0" lang="en-US" altLang="ja-JP"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7</a:t>
            </a:r>
            <a:r>
              <a:rPr kumimoji="0" lang="ja-JP" altLang="en-US"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年版 男女共同参画白書」よりこども家庭庁作成</a:t>
            </a: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en" altLang="ja-JP" sz="1052" b="1" i="0" u="sng" strike="noStrike" kern="0" cap="none" spc="0" normalizeH="0" baseline="0" noProof="0">
                <a:ln>
                  <a:noFill/>
                </a:ln>
                <a:solidFill>
                  <a:srgbClr val="FFFFFF">
                    <a:lumMod val="50000"/>
                  </a:srgbClr>
                </a:solidFill>
                <a:effectLst/>
                <a:uLnTx/>
                <a:uFillTx/>
                <a:latin typeface="Yu Gothic"/>
                <a:ea typeface="Yu Gothic"/>
                <a:cs typeface="Arial"/>
                <a:sym typeface="Arial"/>
              </a:rPr>
              <a:t>https://</a:t>
            </a:r>
            <a:r>
              <a:rPr kumimoji="0" lang="en" altLang="ja-JP" sz="1052" b="1" i="0" u="sng" strike="noStrike" kern="0" cap="none" spc="0" normalizeH="0" baseline="0" noProof="0" err="1">
                <a:ln>
                  <a:noFill/>
                </a:ln>
                <a:solidFill>
                  <a:srgbClr val="FFFFFF">
                    <a:lumMod val="50000"/>
                  </a:srgbClr>
                </a:solidFill>
                <a:effectLst/>
                <a:uLnTx/>
                <a:uFillTx/>
                <a:latin typeface="Yu Gothic"/>
                <a:ea typeface="Yu Gothic"/>
                <a:cs typeface="Arial"/>
                <a:sym typeface="Arial"/>
              </a:rPr>
              <a:t>www.gender.go.jp</a:t>
            </a:r>
            <a:r>
              <a:rPr kumimoji="0" lang="en" altLang="ja-JP" sz="1052" b="1" i="0" u="sng" strike="noStrike" kern="0" cap="none" spc="0" normalizeH="0" baseline="0" noProof="0">
                <a:ln>
                  <a:noFill/>
                </a:ln>
                <a:solidFill>
                  <a:srgbClr val="FFFFFF">
                    <a:lumMod val="50000"/>
                  </a:srgbClr>
                </a:solidFill>
                <a:effectLst/>
                <a:uLnTx/>
                <a:uFillTx/>
                <a:latin typeface="Yu Gothic"/>
                <a:ea typeface="Yu Gothic"/>
                <a:cs typeface="Arial"/>
                <a:sym typeface="Arial"/>
              </a:rPr>
              <a:t>/</a:t>
            </a:r>
            <a:r>
              <a:rPr kumimoji="0" lang="en" altLang="ja-JP" sz="1052" b="1" i="0" u="sng" strike="noStrike" kern="0" cap="none" spc="0" normalizeH="0" baseline="0" noProof="0" err="1">
                <a:ln>
                  <a:noFill/>
                </a:ln>
                <a:solidFill>
                  <a:srgbClr val="FFFFFF">
                    <a:lumMod val="50000"/>
                  </a:srgbClr>
                </a:solidFill>
                <a:effectLst/>
                <a:uLnTx/>
                <a:uFillTx/>
                <a:latin typeface="Yu Gothic"/>
                <a:ea typeface="Yu Gothic"/>
                <a:cs typeface="Arial"/>
                <a:sym typeface="Arial"/>
              </a:rPr>
              <a:t>about_danjo</a:t>
            </a:r>
            <a:r>
              <a:rPr kumimoji="0" lang="en" altLang="ja-JP" sz="1052" b="1" i="0" u="sng" strike="noStrike" kern="0" cap="none" spc="0" normalizeH="0" baseline="0" noProof="0">
                <a:ln>
                  <a:noFill/>
                </a:ln>
                <a:solidFill>
                  <a:srgbClr val="FFFFFF">
                    <a:lumMod val="50000"/>
                  </a:srgbClr>
                </a:solidFill>
                <a:effectLst/>
                <a:uLnTx/>
                <a:uFillTx/>
                <a:latin typeface="Yu Gothic"/>
                <a:ea typeface="Yu Gothic"/>
                <a:cs typeface="Arial"/>
                <a:sym typeface="Arial"/>
              </a:rPr>
              <a:t>/whitepaper/r07/</a:t>
            </a:r>
            <a:r>
              <a:rPr kumimoji="0" lang="en" altLang="ja-JP" sz="1052" b="1" i="0" u="sng" strike="noStrike" kern="0" cap="none" spc="0" normalizeH="0" baseline="0" noProof="0" err="1">
                <a:ln>
                  <a:noFill/>
                </a:ln>
                <a:solidFill>
                  <a:srgbClr val="FFFFFF">
                    <a:lumMod val="50000"/>
                  </a:srgbClr>
                </a:solidFill>
                <a:effectLst/>
                <a:uLnTx/>
                <a:uFillTx/>
                <a:latin typeface="Yu Gothic"/>
                <a:ea typeface="Yu Gothic"/>
                <a:cs typeface="Arial"/>
                <a:sym typeface="Arial"/>
              </a:rPr>
              <a:t>zentai</a:t>
            </a:r>
            <a:r>
              <a:rPr kumimoji="0" lang="en" altLang="ja-JP" sz="1052" b="1" i="0" u="sng" strike="noStrike" kern="0" cap="none" spc="0" normalizeH="0" baseline="0" noProof="0">
                <a:ln>
                  <a:noFill/>
                </a:ln>
                <a:solidFill>
                  <a:srgbClr val="FFFFFF">
                    <a:lumMod val="50000"/>
                  </a:srgbClr>
                </a:solidFill>
                <a:effectLst/>
                <a:uLnTx/>
                <a:uFillTx/>
                <a:latin typeface="Yu Gothic"/>
                <a:ea typeface="Yu Gothic"/>
                <a:cs typeface="Arial"/>
                <a:sym typeface="Arial"/>
              </a:rPr>
              <a:t>/pdf/r07_10.pdf</a:t>
            </a:r>
          </a:p>
        </p:txBody>
      </p:sp>
      <p:pic>
        <p:nvPicPr>
          <p:cNvPr id="7" name="図 6">
            <a:extLst>
              <a:ext uri="{FF2B5EF4-FFF2-40B4-BE49-F238E27FC236}">
                <a16:creationId xmlns:a16="http://schemas.microsoft.com/office/drawing/2014/main" id="{913E7512-6B33-74FB-3D87-C5CC18869F32}"/>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996454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CAA85-D2D9-8E1D-B87E-5F06E90CC388}"/>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950538A4-1F60-2168-4BF4-AC6D08D2235B}"/>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4" cy="7559675"/>
          </a:xfrm>
          <a:prstGeom prst="rect">
            <a:avLst/>
          </a:prstGeom>
        </p:spPr>
      </p:pic>
      <p:sp>
        <p:nvSpPr>
          <p:cNvPr id="2" name="Google Shape;96;p2">
            <a:extLst>
              <a:ext uri="{FF2B5EF4-FFF2-40B4-BE49-F238E27FC236}">
                <a16:creationId xmlns:a16="http://schemas.microsoft.com/office/drawing/2014/main" id="{EA4328F6-538E-E5EF-940C-F6E82D7B5DEF}"/>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a:ea typeface="Yu Gothic"/>
                <a:cs typeface="Arial"/>
                <a:sym typeface="Arial"/>
              </a:rPr>
              <a:t>　不適切な取り扱い</a:t>
            </a: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（プレコンサポーターについて）</a:t>
            </a:r>
            <a:endParaRPr kumimoji="0" lang="ja-JP" altLang="en-US" sz="2105" b="1" i="0" u="none" strike="noStrike" kern="0" cap="none" spc="0" normalizeH="0" baseline="0" noProof="0">
              <a:ln>
                <a:noFill/>
              </a:ln>
              <a:solidFill>
                <a:srgbClr val="000000">
                  <a:lumMod val="50000"/>
                  <a:lumOff val="50000"/>
                </a:srgbClr>
              </a:solidFill>
              <a:effectLst/>
              <a:uLnTx/>
              <a:uFillTx/>
              <a:latin typeface="Yu Gothic"/>
              <a:ea typeface="Yu Gothic"/>
              <a:cs typeface="Arial"/>
              <a:sym typeface="Arial"/>
            </a:endParaRPr>
          </a:p>
        </p:txBody>
      </p:sp>
      <p:sp>
        <p:nvSpPr>
          <p:cNvPr id="3" name="角丸四角形 5">
            <a:extLst>
              <a:ext uri="{FF2B5EF4-FFF2-40B4-BE49-F238E27FC236}">
                <a16:creationId xmlns:a16="http://schemas.microsoft.com/office/drawing/2014/main" id="{C5C3A7C0-A67C-1CD1-51EA-D66E567CA7E2}"/>
              </a:ext>
            </a:extLst>
          </p:cNvPr>
          <p:cNvSpPr/>
          <p:nvPr/>
        </p:nvSpPr>
        <p:spPr>
          <a:xfrm>
            <a:off x="570769" y="1722481"/>
            <a:ext cx="4570966" cy="1472826"/>
          </a:xfrm>
          <a:prstGeom prst="roundRect">
            <a:avLst>
              <a:gd name="adj" fmla="val 6322"/>
            </a:avLst>
          </a:prstGeom>
          <a:solidFill>
            <a:srgbClr val="F5F3ED"/>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534558" rtl="0" eaLnBrk="1" fontAlgn="auto" latinLnBrk="0" hangingPunct="1">
              <a:lnSpc>
                <a:spcPct val="115000"/>
              </a:lnSpc>
              <a:spcBef>
                <a:spcPts val="0"/>
              </a:spcBef>
              <a:spcAft>
                <a:spcPts val="0"/>
              </a:spcAft>
              <a:buClr>
                <a:srgbClr val="000000"/>
              </a:buClr>
              <a:buSzPts val="6000"/>
              <a:buFontTx/>
              <a:buNone/>
              <a:tabLst/>
              <a:defRPr/>
            </a:pPr>
            <a:endParaRPr kumimoji="0" lang="ja-JP" altLang="en-US" sz="1403" b="0" i="0" u="none" strike="noStrike" kern="0" cap="none" spc="0" normalizeH="0" baseline="0" noProof="0">
              <a:ln>
                <a:noFill/>
              </a:ln>
              <a:solidFill>
                <a:srgbClr val="5DC2D0"/>
              </a:solidFill>
              <a:effectLst/>
              <a:uLnTx/>
              <a:uFillTx/>
              <a:latin typeface="Arial"/>
              <a:ea typeface="Arial"/>
              <a:cs typeface="Arial"/>
              <a:sym typeface="Arial"/>
            </a:endParaRPr>
          </a:p>
        </p:txBody>
      </p:sp>
      <p:sp>
        <p:nvSpPr>
          <p:cNvPr id="9" name="テキスト ボックス 8">
            <a:extLst>
              <a:ext uri="{FF2B5EF4-FFF2-40B4-BE49-F238E27FC236}">
                <a16:creationId xmlns:a16="http://schemas.microsoft.com/office/drawing/2014/main" id="{55988DBA-1FC9-8010-791D-0665279BF77A}"/>
              </a:ext>
            </a:extLst>
          </p:cNvPr>
          <p:cNvSpPr txBox="1"/>
          <p:nvPr/>
        </p:nvSpPr>
        <p:spPr>
          <a:xfrm>
            <a:off x="465808" y="2157631"/>
            <a:ext cx="4792510" cy="753276"/>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20000"/>
              </a:lnSpc>
              <a:spcBef>
                <a:spcPts val="0"/>
              </a:spcBef>
              <a:spcAft>
                <a:spcPts val="0"/>
              </a:spcAft>
              <a:buClr>
                <a:srgbClr val="000000"/>
              </a:buClr>
              <a:buSzPts val="2100"/>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妊娠中の行動（飲酒・喫煙等）について</a:t>
            </a:r>
            <a:endParaRPr kumimoji="0" lang="en-US" altLang="ja-JP"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a:p>
            <a:pPr marL="0" marR="0" lvl="0" indent="0" algn="ctr" defTabSz="534558" rtl="0" eaLnBrk="1" fontAlgn="auto" latinLnBrk="0" hangingPunct="1">
              <a:lnSpc>
                <a:spcPct val="120000"/>
              </a:lnSpc>
              <a:spcBef>
                <a:spcPts val="0"/>
              </a:spcBef>
              <a:spcAft>
                <a:spcPts val="0"/>
              </a:spcAft>
              <a:buClr>
                <a:srgbClr val="000000"/>
              </a:buClr>
              <a:buSzPts val="2100"/>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医学的判断をすることや「この症状は大丈夫」</a:t>
            </a:r>
            <a:endParaRPr kumimoji="0" lang="ja-JP" altLang="en-US" sz="1286" b="0"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a:p>
            <a:pPr marL="0" marR="0" lvl="0" indent="0" algn="ctr" defTabSz="534558" rtl="0" eaLnBrk="1" fontAlgn="auto" latinLnBrk="0" hangingPunct="1">
              <a:lnSpc>
                <a:spcPct val="120000"/>
              </a:lnSpc>
              <a:spcBef>
                <a:spcPts val="0"/>
              </a:spcBef>
              <a:spcAft>
                <a:spcPts val="0"/>
              </a:spcAft>
              <a:buClr>
                <a:srgbClr val="000000"/>
              </a:buClr>
              <a:buSzPts val="2100"/>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「薬を飲んでもいい」等の助言を行うこと　等</a:t>
            </a:r>
            <a:endParaRPr kumimoji="0" lang="ja-JP" altLang="en-US" sz="1286" b="0"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p:txBody>
      </p:sp>
      <p:sp>
        <p:nvSpPr>
          <p:cNvPr id="10" name="角丸四角形 14">
            <a:extLst>
              <a:ext uri="{FF2B5EF4-FFF2-40B4-BE49-F238E27FC236}">
                <a16:creationId xmlns:a16="http://schemas.microsoft.com/office/drawing/2014/main" id="{8F88872E-C4A3-DD3B-9BF2-CFDC89D1DC06}"/>
              </a:ext>
            </a:extLst>
          </p:cNvPr>
          <p:cNvSpPr/>
          <p:nvPr/>
        </p:nvSpPr>
        <p:spPr>
          <a:xfrm>
            <a:off x="570769" y="3315990"/>
            <a:ext cx="4570966" cy="1397477"/>
          </a:xfrm>
          <a:prstGeom prst="roundRect">
            <a:avLst>
              <a:gd name="adj" fmla="val 6322"/>
            </a:avLst>
          </a:prstGeom>
          <a:solidFill>
            <a:srgbClr val="F5F3ED"/>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534558" rtl="0" eaLnBrk="1" fontAlgn="auto" latinLnBrk="0" hangingPunct="1">
              <a:lnSpc>
                <a:spcPct val="115000"/>
              </a:lnSpc>
              <a:spcBef>
                <a:spcPts val="0"/>
              </a:spcBef>
              <a:spcAft>
                <a:spcPts val="0"/>
              </a:spcAft>
              <a:buClr>
                <a:srgbClr val="000000"/>
              </a:buClr>
              <a:buSzPts val="6000"/>
              <a:buFontTx/>
              <a:buNone/>
              <a:tabLst/>
              <a:defRPr/>
            </a:pPr>
            <a:endParaRPr kumimoji="0" lang="ja-JP" altLang="en-US" sz="1403" b="0" i="0" u="none" strike="noStrike" kern="0" cap="none" spc="0" normalizeH="0" baseline="0" noProof="0">
              <a:ln>
                <a:noFill/>
              </a:ln>
              <a:solidFill>
                <a:srgbClr val="5DC2D0"/>
              </a:solidFill>
              <a:effectLst/>
              <a:uLnTx/>
              <a:uFillTx/>
              <a:latin typeface="Arial"/>
              <a:ea typeface="Arial"/>
              <a:cs typeface="Arial"/>
              <a:sym typeface="Arial"/>
            </a:endParaRPr>
          </a:p>
        </p:txBody>
      </p:sp>
      <p:sp>
        <p:nvSpPr>
          <p:cNvPr id="11" name="テキスト ボックス 10">
            <a:extLst>
              <a:ext uri="{FF2B5EF4-FFF2-40B4-BE49-F238E27FC236}">
                <a16:creationId xmlns:a16="http://schemas.microsoft.com/office/drawing/2014/main" id="{4B371497-08CA-FB3D-4DF7-3C617710A159}"/>
              </a:ext>
            </a:extLst>
          </p:cNvPr>
          <p:cNvSpPr txBox="1"/>
          <p:nvPr/>
        </p:nvSpPr>
        <p:spPr>
          <a:xfrm>
            <a:off x="559572" y="3851831"/>
            <a:ext cx="4529653" cy="498206"/>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rPr>
              <a:t>「うつかもしれない」といった</a:t>
            </a: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相談に対して、</a:t>
            </a:r>
            <a:endParaRPr kumimoji="0" lang="en-US" altLang="ja-JP"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自身の経験や直感で助言すること　等</a:t>
            </a:r>
          </a:p>
        </p:txBody>
      </p:sp>
      <p:sp>
        <p:nvSpPr>
          <p:cNvPr id="12" name="角丸四角形 18">
            <a:extLst>
              <a:ext uri="{FF2B5EF4-FFF2-40B4-BE49-F238E27FC236}">
                <a16:creationId xmlns:a16="http://schemas.microsoft.com/office/drawing/2014/main" id="{D6E3B734-002E-CD00-38CE-8750C7D7F21E}"/>
              </a:ext>
            </a:extLst>
          </p:cNvPr>
          <p:cNvSpPr/>
          <p:nvPr/>
        </p:nvSpPr>
        <p:spPr>
          <a:xfrm>
            <a:off x="570768" y="4862330"/>
            <a:ext cx="4570966" cy="1381951"/>
          </a:xfrm>
          <a:prstGeom prst="roundRect">
            <a:avLst>
              <a:gd name="adj" fmla="val 6322"/>
            </a:avLst>
          </a:prstGeom>
          <a:solidFill>
            <a:srgbClr val="F5F3ED"/>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534558" rtl="0" eaLnBrk="1" fontAlgn="auto" latinLnBrk="0" hangingPunct="1">
              <a:lnSpc>
                <a:spcPct val="115000"/>
              </a:lnSpc>
              <a:spcBef>
                <a:spcPts val="0"/>
              </a:spcBef>
              <a:spcAft>
                <a:spcPts val="0"/>
              </a:spcAft>
              <a:buClr>
                <a:srgbClr val="000000"/>
              </a:buClr>
              <a:buSzPts val="6000"/>
              <a:buFontTx/>
              <a:buNone/>
              <a:tabLst/>
              <a:defRPr/>
            </a:pPr>
            <a:endParaRPr kumimoji="0" lang="ja-JP" altLang="en-US" sz="1403" b="0" i="0" u="none" strike="noStrike" kern="0" cap="none" spc="0" normalizeH="0" baseline="0" noProof="0">
              <a:ln>
                <a:noFill/>
              </a:ln>
              <a:solidFill>
                <a:srgbClr val="5DC2D0"/>
              </a:solidFill>
              <a:effectLst/>
              <a:uLnTx/>
              <a:uFillTx/>
              <a:latin typeface="Arial"/>
              <a:ea typeface="Arial"/>
              <a:cs typeface="Arial"/>
              <a:sym typeface="Arial"/>
            </a:endParaRPr>
          </a:p>
        </p:txBody>
      </p:sp>
      <p:sp>
        <p:nvSpPr>
          <p:cNvPr id="13" name="テキスト ボックス 12">
            <a:extLst>
              <a:ext uri="{FF2B5EF4-FFF2-40B4-BE49-F238E27FC236}">
                <a16:creationId xmlns:a16="http://schemas.microsoft.com/office/drawing/2014/main" id="{8BC4E5A5-110E-967D-2CF9-B3FC3EBCB71E}"/>
              </a:ext>
            </a:extLst>
          </p:cNvPr>
          <p:cNvSpPr txBox="1"/>
          <p:nvPr/>
        </p:nvSpPr>
        <p:spPr>
          <a:xfrm>
            <a:off x="565518" y="5298347"/>
            <a:ext cx="4529653" cy="725769"/>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「それはやめたほうがいい」「あなたはこうすべき」</a:t>
            </a:r>
            <a:br>
              <a:rPr kumimoji="0" lang="en-US" altLang="ja-JP" sz="1286" b="1"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rPr>
            </a:b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といった、相手の価値観や意思決定を否定・誘導するような発言、プレッシャーをかけるような言動　等</a:t>
            </a:r>
          </a:p>
        </p:txBody>
      </p:sp>
      <p:sp>
        <p:nvSpPr>
          <p:cNvPr id="14" name="角丸四角形 25">
            <a:extLst>
              <a:ext uri="{FF2B5EF4-FFF2-40B4-BE49-F238E27FC236}">
                <a16:creationId xmlns:a16="http://schemas.microsoft.com/office/drawing/2014/main" id="{1156024F-67BB-4F7D-7A82-D60ABA504FBC}"/>
              </a:ext>
            </a:extLst>
          </p:cNvPr>
          <p:cNvSpPr/>
          <p:nvPr/>
        </p:nvSpPr>
        <p:spPr>
          <a:xfrm>
            <a:off x="5573942" y="3323411"/>
            <a:ext cx="4570966" cy="1397477"/>
          </a:xfrm>
          <a:prstGeom prst="roundRect">
            <a:avLst>
              <a:gd name="adj" fmla="val 6322"/>
            </a:avLst>
          </a:prstGeom>
          <a:solidFill>
            <a:srgbClr val="F5F3ED"/>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534558" rtl="0" eaLnBrk="1" fontAlgn="auto" latinLnBrk="0" hangingPunct="1">
              <a:lnSpc>
                <a:spcPct val="115000"/>
              </a:lnSpc>
              <a:spcBef>
                <a:spcPts val="0"/>
              </a:spcBef>
              <a:spcAft>
                <a:spcPts val="0"/>
              </a:spcAft>
              <a:buClr>
                <a:srgbClr val="000000"/>
              </a:buClr>
              <a:buSzPts val="6000"/>
              <a:buFontTx/>
              <a:buNone/>
              <a:tabLst/>
              <a:defRPr/>
            </a:pPr>
            <a:endParaRPr kumimoji="0" lang="ja-JP" altLang="en-US" sz="1403" b="0" i="0" u="none" strike="noStrike" kern="0" cap="none" spc="0" normalizeH="0" baseline="0" noProof="0">
              <a:ln>
                <a:noFill/>
              </a:ln>
              <a:solidFill>
                <a:srgbClr val="5DC2D0"/>
              </a:solidFill>
              <a:effectLst/>
              <a:uLnTx/>
              <a:uFillTx/>
              <a:latin typeface="Arial"/>
              <a:ea typeface="Arial"/>
              <a:cs typeface="Arial"/>
              <a:sym typeface="Arial"/>
            </a:endParaRPr>
          </a:p>
        </p:txBody>
      </p:sp>
      <p:sp>
        <p:nvSpPr>
          <p:cNvPr id="15" name="テキスト ボックス 14">
            <a:extLst>
              <a:ext uri="{FF2B5EF4-FFF2-40B4-BE49-F238E27FC236}">
                <a16:creationId xmlns:a16="http://schemas.microsoft.com/office/drawing/2014/main" id="{6EBFE4E2-F9E4-D4AB-3018-F6CF0573D382}"/>
              </a:ext>
            </a:extLst>
          </p:cNvPr>
          <p:cNvSpPr txBox="1"/>
          <p:nvPr/>
        </p:nvSpPr>
        <p:spPr>
          <a:xfrm>
            <a:off x="5602587" y="3821089"/>
            <a:ext cx="4529653" cy="725769"/>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宗教的信条、政治的意見、ライフスタイルの「正解」を</a:t>
            </a:r>
            <a:br>
              <a:rPr kumimoji="0" lang="en-US" altLang="ja-JP" sz="1286" b="1"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rPr>
            </a:b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提示する、自分の子育て観・人生観等を</a:t>
            </a:r>
            <a:endParaRPr kumimoji="0" lang="en-US" altLang="ja-JP"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相手に押し付けること　等</a:t>
            </a:r>
          </a:p>
        </p:txBody>
      </p:sp>
      <p:sp>
        <p:nvSpPr>
          <p:cNvPr id="16" name="角丸四角形 28">
            <a:extLst>
              <a:ext uri="{FF2B5EF4-FFF2-40B4-BE49-F238E27FC236}">
                <a16:creationId xmlns:a16="http://schemas.microsoft.com/office/drawing/2014/main" id="{120421A6-F430-B836-9AE1-250E528495B8}"/>
              </a:ext>
            </a:extLst>
          </p:cNvPr>
          <p:cNvSpPr/>
          <p:nvPr/>
        </p:nvSpPr>
        <p:spPr>
          <a:xfrm>
            <a:off x="5573941" y="1709437"/>
            <a:ext cx="4570966" cy="1485870"/>
          </a:xfrm>
          <a:prstGeom prst="roundRect">
            <a:avLst>
              <a:gd name="adj" fmla="val 6322"/>
            </a:avLst>
          </a:prstGeom>
          <a:solidFill>
            <a:srgbClr val="F5F3ED"/>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534558" rtl="0" eaLnBrk="1" fontAlgn="auto" latinLnBrk="0" hangingPunct="1">
              <a:lnSpc>
                <a:spcPct val="115000"/>
              </a:lnSpc>
              <a:spcBef>
                <a:spcPts val="0"/>
              </a:spcBef>
              <a:spcAft>
                <a:spcPts val="0"/>
              </a:spcAft>
              <a:buClr>
                <a:srgbClr val="000000"/>
              </a:buClr>
              <a:buSzPts val="6000"/>
              <a:buFontTx/>
              <a:buNone/>
              <a:tabLst/>
              <a:defRPr/>
            </a:pPr>
            <a:endParaRPr kumimoji="0" lang="ja-JP" altLang="en-US" sz="1403" b="0" i="0" u="none" strike="noStrike" kern="0" cap="none" spc="0" normalizeH="0" baseline="0" noProof="0">
              <a:ln>
                <a:noFill/>
              </a:ln>
              <a:solidFill>
                <a:srgbClr val="5DC2D0"/>
              </a:solidFill>
              <a:effectLst/>
              <a:uLnTx/>
              <a:uFillTx/>
              <a:latin typeface="Arial"/>
              <a:ea typeface="Arial"/>
              <a:cs typeface="Arial"/>
              <a:sym typeface="Arial"/>
            </a:endParaRPr>
          </a:p>
        </p:txBody>
      </p:sp>
      <p:sp>
        <p:nvSpPr>
          <p:cNvPr id="17" name="テキスト ボックス 16">
            <a:extLst>
              <a:ext uri="{FF2B5EF4-FFF2-40B4-BE49-F238E27FC236}">
                <a16:creationId xmlns:a16="http://schemas.microsoft.com/office/drawing/2014/main" id="{C10F0330-4E2C-1581-AD95-A0FC430E4990}"/>
              </a:ext>
            </a:extLst>
          </p:cNvPr>
          <p:cNvSpPr txBox="1"/>
          <p:nvPr/>
        </p:nvSpPr>
        <p:spPr>
          <a:xfrm>
            <a:off x="5602587" y="2359640"/>
            <a:ext cx="4529653" cy="498206"/>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en" altLang="ja-JP"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SNS等</a:t>
            </a: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で得た根拠や正確性に欠ける情報を</a:t>
            </a:r>
            <a:endParaRPr kumimoji="0" lang="en-US" altLang="ja-JP"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a:p>
            <a:pPr marL="0" marR="0" lvl="0" indent="0" algn="ctr" defTabSz="534558" rtl="0" eaLnBrk="1" fontAlgn="auto" latinLnBrk="0" hangingPunct="1">
              <a:lnSpc>
                <a:spcPct val="114999"/>
              </a:lnSpc>
              <a:spcBef>
                <a:spcPts val="0"/>
              </a:spcBef>
              <a:spcAft>
                <a:spcPts val="0"/>
              </a:spcAft>
              <a:buClr>
                <a:srgbClr val="000000"/>
              </a:buClr>
              <a:buSzPts val="2500"/>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もとに発信すること　等</a:t>
            </a:r>
            <a:endParaRPr kumimoji="0" lang="en-US" altLang="ja-JP" sz="1286"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endParaRPr>
          </a:p>
        </p:txBody>
      </p:sp>
      <p:sp>
        <p:nvSpPr>
          <p:cNvPr id="18" name="角丸四角形 31">
            <a:extLst>
              <a:ext uri="{FF2B5EF4-FFF2-40B4-BE49-F238E27FC236}">
                <a16:creationId xmlns:a16="http://schemas.microsoft.com/office/drawing/2014/main" id="{3E4E910D-78FC-6578-C2DF-48C1AE5AF82F}"/>
              </a:ext>
            </a:extLst>
          </p:cNvPr>
          <p:cNvSpPr/>
          <p:nvPr/>
        </p:nvSpPr>
        <p:spPr>
          <a:xfrm>
            <a:off x="5572527" y="4864357"/>
            <a:ext cx="4570966" cy="1381952"/>
          </a:xfrm>
          <a:prstGeom prst="roundRect">
            <a:avLst>
              <a:gd name="adj" fmla="val 6322"/>
            </a:avLst>
          </a:prstGeom>
          <a:solidFill>
            <a:srgbClr val="F5F3ED"/>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534558" rtl="0" eaLnBrk="1" fontAlgn="auto" latinLnBrk="0" hangingPunct="1">
              <a:lnSpc>
                <a:spcPct val="115000"/>
              </a:lnSpc>
              <a:spcBef>
                <a:spcPts val="0"/>
              </a:spcBef>
              <a:spcAft>
                <a:spcPts val="0"/>
              </a:spcAft>
              <a:buClr>
                <a:srgbClr val="000000"/>
              </a:buClr>
              <a:buSzPts val="6000"/>
              <a:buFontTx/>
              <a:buNone/>
              <a:tabLst/>
              <a:defRPr/>
            </a:pPr>
            <a:endParaRPr kumimoji="0" lang="ja-JP" altLang="en-US" sz="1403" b="0" i="0" u="none" strike="noStrike" kern="0" cap="none" spc="0" normalizeH="0" baseline="0" noProof="0">
              <a:ln>
                <a:noFill/>
              </a:ln>
              <a:solidFill>
                <a:srgbClr val="5DC2D0"/>
              </a:solidFill>
              <a:effectLst/>
              <a:uLnTx/>
              <a:uFillTx/>
              <a:latin typeface="Arial"/>
              <a:ea typeface="Arial"/>
              <a:cs typeface="Arial"/>
              <a:sym typeface="Arial"/>
            </a:endParaRPr>
          </a:p>
        </p:txBody>
      </p:sp>
      <p:sp>
        <p:nvSpPr>
          <p:cNvPr id="19" name="テキスト ボックス 18">
            <a:extLst>
              <a:ext uri="{FF2B5EF4-FFF2-40B4-BE49-F238E27FC236}">
                <a16:creationId xmlns:a16="http://schemas.microsoft.com/office/drawing/2014/main" id="{E5879675-D6AD-D0A6-3CA5-1116D99B931F}"/>
              </a:ext>
            </a:extLst>
          </p:cNvPr>
          <p:cNvSpPr txBox="1"/>
          <p:nvPr/>
        </p:nvSpPr>
        <p:spPr>
          <a:xfrm>
            <a:off x="5601173" y="5429176"/>
            <a:ext cx="4529653" cy="498206"/>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プレコンサポーターを</a:t>
            </a:r>
            <a:endParaRPr kumimoji="0" lang="en-US" altLang="ja-JP"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営利目的で使用すること　等</a:t>
            </a:r>
          </a:p>
        </p:txBody>
      </p:sp>
      <p:sp>
        <p:nvSpPr>
          <p:cNvPr id="20" name="Google Shape;382;p43">
            <a:extLst>
              <a:ext uri="{FF2B5EF4-FFF2-40B4-BE49-F238E27FC236}">
                <a16:creationId xmlns:a16="http://schemas.microsoft.com/office/drawing/2014/main" id="{8033B3AE-A965-BE95-09C0-10C3BE255412}"/>
              </a:ext>
            </a:extLst>
          </p:cNvPr>
          <p:cNvSpPr/>
          <p:nvPr/>
        </p:nvSpPr>
        <p:spPr>
          <a:xfrm>
            <a:off x="1321787" y="1807019"/>
            <a:ext cx="3066986" cy="394776"/>
          </a:xfrm>
          <a:prstGeom prst="roundRect">
            <a:avLst>
              <a:gd name="adj" fmla="val 50000"/>
            </a:avLst>
          </a:prstGeom>
          <a:no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520" b="1" i="0" u="sng" strike="noStrike" kern="0" cap="none" spc="0" normalizeH="0" baseline="0" noProof="0">
                <a:ln>
                  <a:noFill/>
                </a:ln>
                <a:solidFill>
                  <a:srgbClr val="5DC2D0"/>
                </a:solidFill>
                <a:effectLst/>
                <a:uLnTx/>
                <a:uFillTx/>
                <a:latin typeface="Yu Gothic"/>
                <a:ea typeface="Yu Gothic"/>
                <a:cs typeface="Kosugi"/>
                <a:sym typeface="Kosugi"/>
              </a:rPr>
              <a:t>医学的判断や助言</a:t>
            </a:r>
            <a:endParaRPr kumimoji="0" lang="ja-JP" altLang="en-US" sz="1520" b="1" i="0" u="sng" strike="noStrike" kern="0" cap="none" spc="0" normalizeH="0" baseline="0" noProof="0">
              <a:ln>
                <a:noFill/>
              </a:ln>
              <a:solidFill>
                <a:srgbClr val="5DC2D0"/>
              </a:solidFill>
              <a:effectLst/>
              <a:uLnTx/>
              <a:uFillTx/>
              <a:latin typeface="Yu Gothic"/>
              <a:ea typeface="Yu Gothic"/>
              <a:cs typeface="Kosugi"/>
              <a:sym typeface="Arial"/>
            </a:endParaRPr>
          </a:p>
        </p:txBody>
      </p:sp>
      <p:sp>
        <p:nvSpPr>
          <p:cNvPr id="21" name="Google Shape;382;p43">
            <a:extLst>
              <a:ext uri="{FF2B5EF4-FFF2-40B4-BE49-F238E27FC236}">
                <a16:creationId xmlns:a16="http://schemas.microsoft.com/office/drawing/2014/main" id="{B4FCAABD-BCC6-50BE-C6E1-56BD00EF21E3}"/>
              </a:ext>
            </a:extLst>
          </p:cNvPr>
          <p:cNvSpPr/>
          <p:nvPr/>
        </p:nvSpPr>
        <p:spPr>
          <a:xfrm>
            <a:off x="6117090" y="1847555"/>
            <a:ext cx="3531035" cy="402712"/>
          </a:xfrm>
          <a:prstGeom prst="roundRect">
            <a:avLst>
              <a:gd name="adj" fmla="val 50000"/>
            </a:avLst>
          </a:prstGeom>
          <a:no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520" b="1" i="0" u="sng" strike="noStrike" kern="0" cap="none" spc="0" normalizeH="0" baseline="0" noProof="0">
                <a:ln>
                  <a:noFill/>
                </a:ln>
                <a:solidFill>
                  <a:srgbClr val="5DC2D0"/>
                </a:solidFill>
                <a:effectLst/>
                <a:uLnTx/>
                <a:uFillTx/>
                <a:latin typeface="Yu Gothic" panose="020B0400000000000000" pitchFamily="34" charset="-128"/>
                <a:ea typeface="Yu Gothic" panose="020B0400000000000000" pitchFamily="34" charset="-128"/>
                <a:cs typeface="Kosugi"/>
                <a:sym typeface="Kosugi"/>
              </a:rPr>
              <a:t>情報を鵜呑みにした共有・拡散</a:t>
            </a:r>
          </a:p>
        </p:txBody>
      </p:sp>
      <p:sp>
        <p:nvSpPr>
          <p:cNvPr id="22" name="Google Shape;382;p43">
            <a:extLst>
              <a:ext uri="{FF2B5EF4-FFF2-40B4-BE49-F238E27FC236}">
                <a16:creationId xmlns:a16="http://schemas.microsoft.com/office/drawing/2014/main" id="{C488E038-1C91-B37B-10BB-23F1FD3487FA}"/>
              </a:ext>
            </a:extLst>
          </p:cNvPr>
          <p:cNvSpPr/>
          <p:nvPr/>
        </p:nvSpPr>
        <p:spPr>
          <a:xfrm>
            <a:off x="1357379" y="3454848"/>
            <a:ext cx="3066986" cy="389120"/>
          </a:xfrm>
          <a:prstGeom prst="roundRect">
            <a:avLst>
              <a:gd name="adj" fmla="val 50000"/>
            </a:avLst>
          </a:prstGeom>
          <a:no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520" b="1" i="0" u="sng" strike="noStrike" kern="0" cap="none" spc="0" normalizeH="0" baseline="0" noProof="0">
                <a:ln>
                  <a:noFill/>
                </a:ln>
                <a:solidFill>
                  <a:srgbClr val="5DC2D0"/>
                </a:solidFill>
                <a:effectLst/>
                <a:uLnTx/>
                <a:uFillTx/>
                <a:latin typeface="Yu Gothic"/>
                <a:ea typeface="Yu Gothic"/>
                <a:cs typeface="Kosugi"/>
                <a:sym typeface="Kosugi"/>
              </a:rPr>
              <a:t>精神的・心理的な不調への対応</a:t>
            </a:r>
            <a:endParaRPr kumimoji="0" lang="ja-JP" altLang="en-US" sz="1520" b="1" i="0" u="sng" strike="noStrike" kern="0" cap="none" spc="0" normalizeH="0" baseline="0" noProof="0">
              <a:ln>
                <a:noFill/>
              </a:ln>
              <a:solidFill>
                <a:srgbClr val="5DC2D0"/>
              </a:solidFill>
              <a:effectLst/>
              <a:uLnTx/>
              <a:uFillTx/>
              <a:latin typeface="Yu Gothic"/>
              <a:ea typeface="Yu Gothic"/>
              <a:cs typeface="Kosugi"/>
              <a:sym typeface="Arial"/>
            </a:endParaRPr>
          </a:p>
        </p:txBody>
      </p:sp>
      <p:sp>
        <p:nvSpPr>
          <p:cNvPr id="23" name="Google Shape;382;p43">
            <a:extLst>
              <a:ext uri="{FF2B5EF4-FFF2-40B4-BE49-F238E27FC236}">
                <a16:creationId xmlns:a16="http://schemas.microsoft.com/office/drawing/2014/main" id="{2ACCE7FA-67C6-48BD-ECCC-11DF66F48AC7}"/>
              </a:ext>
            </a:extLst>
          </p:cNvPr>
          <p:cNvSpPr/>
          <p:nvPr/>
        </p:nvSpPr>
        <p:spPr>
          <a:xfrm>
            <a:off x="1332542" y="4952733"/>
            <a:ext cx="3066986" cy="398350"/>
          </a:xfrm>
          <a:prstGeom prst="roundRect">
            <a:avLst>
              <a:gd name="adj" fmla="val 50000"/>
            </a:avLst>
          </a:prstGeom>
          <a:no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520" b="1" i="0" u="sng" strike="noStrike" kern="0" cap="none" spc="0" normalizeH="0" baseline="0" noProof="0">
                <a:ln>
                  <a:noFill/>
                </a:ln>
                <a:solidFill>
                  <a:srgbClr val="5DC2D0"/>
                </a:solidFill>
                <a:effectLst/>
                <a:uLnTx/>
                <a:uFillTx/>
                <a:latin typeface="Yu Gothic" panose="020B0400000000000000" pitchFamily="34" charset="-128"/>
                <a:ea typeface="Yu Gothic" panose="020B0400000000000000" pitchFamily="34" charset="-128"/>
                <a:cs typeface="Kosugi"/>
                <a:sym typeface="Kosugi"/>
              </a:rPr>
              <a:t>判断を強制・誘導する行為</a:t>
            </a:r>
          </a:p>
        </p:txBody>
      </p:sp>
      <p:sp>
        <p:nvSpPr>
          <p:cNvPr id="24" name="Google Shape;382;p43">
            <a:extLst>
              <a:ext uri="{FF2B5EF4-FFF2-40B4-BE49-F238E27FC236}">
                <a16:creationId xmlns:a16="http://schemas.microsoft.com/office/drawing/2014/main" id="{AA1BA2FB-DF16-11C1-AA5A-13C8FBAE0826}"/>
              </a:ext>
            </a:extLst>
          </p:cNvPr>
          <p:cNvSpPr/>
          <p:nvPr/>
        </p:nvSpPr>
        <p:spPr>
          <a:xfrm>
            <a:off x="6171573" y="3440400"/>
            <a:ext cx="3531035" cy="389120"/>
          </a:xfrm>
          <a:prstGeom prst="roundRect">
            <a:avLst>
              <a:gd name="adj" fmla="val 50000"/>
            </a:avLst>
          </a:prstGeom>
          <a:no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520" b="1" i="0" u="sng" strike="noStrike" kern="0" cap="none" spc="0" normalizeH="0" baseline="0" noProof="0">
                <a:ln>
                  <a:noFill/>
                </a:ln>
                <a:solidFill>
                  <a:srgbClr val="5DC2D0"/>
                </a:solidFill>
                <a:effectLst/>
                <a:uLnTx/>
                <a:uFillTx/>
                <a:latin typeface="Yu Gothic" panose="020B0400000000000000" pitchFamily="34" charset="-128"/>
                <a:ea typeface="Yu Gothic" panose="020B0400000000000000" pitchFamily="34" charset="-128"/>
                <a:cs typeface="Kosugi"/>
                <a:sym typeface="Kosugi"/>
              </a:rPr>
              <a:t>宗教・政治・個人的価値観の押し付け</a:t>
            </a:r>
          </a:p>
        </p:txBody>
      </p:sp>
      <p:sp>
        <p:nvSpPr>
          <p:cNvPr id="25" name="Google Shape;382;p43">
            <a:extLst>
              <a:ext uri="{FF2B5EF4-FFF2-40B4-BE49-F238E27FC236}">
                <a16:creationId xmlns:a16="http://schemas.microsoft.com/office/drawing/2014/main" id="{8EEB667E-B449-0F15-893E-24571EC36046}"/>
              </a:ext>
            </a:extLst>
          </p:cNvPr>
          <p:cNvSpPr/>
          <p:nvPr/>
        </p:nvSpPr>
        <p:spPr>
          <a:xfrm>
            <a:off x="6131538" y="4983599"/>
            <a:ext cx="3531035" cy="404140"/>
          </a:xfrm>
          <a:prstGeom prst="roundRect">
            <a:avLst>
              <a:gd name="adj" fmla="val 50000"/>
            </a:avLst>
          </a:prstGeom>
          <a:noFill/>
          <a:ln>
            <a:noFill/>
          </a:ln>
        </p:spPr>
        <p:txBody>
          <a:bodyPr spcFirstLastPara="1" wrap="square" lIns="53450"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520" b="1" i="0" u="sng" strike="noStrike" kern="0" cap="none" spc="0" normalizeH="0" baseline="0" noProof="0">
                <a:ln>
                  <a:noFill/>
                </a:ln>
                <a:solidFill>
                  <a:srgbClr val="5DC2D0"/>
                </a:solidFill>
                <a:effectLst/>
                <a:uLnTx/>
                <a:uFillTx/>
                <a:latin typeface="Yu Gothic" panose="020B0400000000000000" pitchFamily="34" charset="-128"/>
                <a:ea typeface="Yu Gothic" panose="020B0400000000000000" pitchFamily="34" charset="-128"/>
                <a:cs typeface="Kosugi"/>
                <a:sym typeface="Kosugi"/>
              </a:rPr>
              <a:t>営利を目的とした使用</a:t>
            </a:r>
          </a:p>
        </p:txBody>
      </p:sp>
      <p:pic>
        <p:nvPicPr>
          <p:cNvPr id="26" name="図 25" descr="光 が含まれている画像&#10;&#10;AI 生成コンテンツは誤りを含む可能性があります。">
            <a:extLst>
              <a:ext uri="{FF2B5EF4-FFF2-40B4-BE49-F238E27FC236}">
                <a16:creationId xmlns:a16="http://schemas.microsoft.com/office/drawing/2014/main" id="{902B7F56-A3DF-7105-30B2-BCC76F14CEAA}"/>
              </a:ext>
            </a:extLst>
          </p:cNvPr>
          <p:cNvPicPr>
            <a:picLocks noChangeAspect="1"/>
          </p:cNvPicPr>
          <p:nvPr/>
        </p:nvPicPr>
        <p:blipFill>
          <a:blip r:embed="rId4"/>
          <a:stretch>
            <a:fillRect/>
          </a:stretch>
        </p:blipFill>
        <p:spPr>
          <a:xfrm>
            <a:off x="8098430" y="15789"/>
            <a:ext cx="2774932" cy="2505933"/>
          </a:xfrm>
          <a:prstGeom prst="rect">
            <a:avLst/>
          </a:prstGeom>
        </p:spPr>
      </p:pic>
      <p:sp>
        <p:nvSpPr>
          <p:cNvPr id="27" name="テキスト ボックス 26">
            <a:extLst>
              <a:ext uri="{FF2B5EF4-FFF2-40B4-BE49-F238E27FC236}">
                <a16:creationId xmlns:a16="http://schemas.microsoft.com/office/drawing/2014/main" id="{FBC19EB6-D7A2-4400-82E5-37877F9F1B50}"/>
              </a:ext>
            </a:extLst>
          </p:cNvPr>
          <p:cNvSpPr txBox="1"/>
          <p:nvPr/>
        </p:nvSpPr>
        <p:spPr>
          <a:xfrm>
            <a:off x="841170" y="2901526"/>
            <a:ext cx="4049730" cy="208704"/>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en-US" altLang="ja-JP" sz="935" b="1" i="0" u="none" strike="noStrike" kern="0" cap="none" spc="0" normalizeH="0" baseline="0" noProof="0">
                <a:ln>
                  <a:noFill/>
                </a:ln>
                <a:solidFill>
                  <a:srgbClr val="000000">
                    <a:lumMod val="75000"/>
                    <a:lumOff val="25000"/>
                    <a:alpha val="55000"/>
                  </a:srgbClr>
                </a:solidFill>
                <a:effectLst/>
                <a:uLnTx/>
                <a:uFillTx/>
                <a:latin typeface="Arial"/>
                <a:ea typeface="Yu Gothic"/>
                <a:cs typeface="Arial"/>
                <a:sym typeface="Arial"/>
              </a:rPr>
              <a:t>※</a:t>
            </a:r>
            <a:r>
              <a:rPr kumimoji="0" lang="ja-JP" altLang="en-US" sz="935" b="1" i="0" u="none" strike="noStrike" kern="0" cap="none" spc="0" normalizeH="0" baseline="0" noProof="0">
                <a:ln>
                  <a:noFill/>
                </a:ln>
                <a:solidFill>
                  <a:srgbClr val="000000">
                    <a:lumMod val="75000"/>
                    <a:lumOff val="25000"/>
                    <a:alpha val="55000"/>
                  </a:srgbClr>
                </a:solidFill>
                <a:effectLst/>
                <a:uLnTx/>
                <a:uFillTx/>
                <a:latin typeface="Arial"/>
                <a:ea typeface="Yu Gothic"/>
                <a:cs typeface="Arial"/>
                <a:sym typeface="Arial"/>
              </a:rPr>
              <a:t>各自が保有する資格等において可能な行為を妨げるものではありません</a:t>
            </a:r>
            <a:endParaRPr kumimoji="0" lang="ja-JP" altLang="en-US" sz="935" b="0" i="0" u="none" strike="noStrike" kern="0" cap="none" spc="0" normalizeH="0" baseline="0" noProof="0">
              <a:ln>
                <a:noFill/>
              </a:ln>
              <a:solidFill>
                <a:srgbClr val="000000">
                  <a:lumMod val="75000"/>
                  <a:lumOff val="25000"/>
                  <a:alpha val="55000"/>
                </a:srgbClr>
              </a:solidFill>
              <a:effectLst/>
              <a:uLnTx/>
              <a:uFillTx/>
              <a:latin typeface="Arial"/>
              <a:ea typeface="游ゴシック" panose="020B0400000000000000" pitchFamily="50" charset="-128"/>
              <a:cs typeface="Arial"/>
              <a:sym typeface="Arial"/>
            </a:endParaRPr>
          </a:p>
        </p:txBody>
      </p:sp>
      <p:sp>
        <p:nvSpPr>
          <p:cNvPr id="28" name="テキスト ボックス 27">
            <a:extLst>
              <a:ext uri="{FF2B5EF4-FFF2-40B4-BE49-F238E27FC236}">
                <a16:creationId xmlns:a16="http://schemas.microsoft.com/office/drawing/2014/main" id="{3F9E38E7-B57E-E352-002B-326CAE4139C2}"/>
              </a:ext>
            </a:extLst>
          </p:cNvPr>
          <p:cNvSpPr txBox="1"/>
          <p:nvPr/>
        </p:nvSpPr>
        <p:spPr>
          <a:xfrm>
            <a:off x="866007" y="4423492"/>
            <a:ext cx="4049730" cy="208704"/>
          </a:xfrm>
          <a:prstGeom prst="rect">
            <a:avLst/>
          </a:prstGeom>
          <a:noFill/>
        </p:spPr>
        <p:txBody>
          <a:bodyPr wrap="square" lIns="53459" tIns="26730" rIns="53459" bIns="26730" rtlCol="0" anchor="t">
            <a:spAutoFit/>
          </a:bodyPr>
          <a:lstStyle/>
          <a:p>
            <a:pPr marL="0" marR="0" lvl="0" indent="0" algn="ctr" defTabSz="534558" rtl="0" eaLnBrk="1" fontAlgn="auto" latinLnBrk="0" hangingPunct="1">
              <a:lnSpc>
                <a:spcPct val="115000"/>
              </a:lnSpc>
              <a:spcBef>
                <a:spcPts val="0"/>
              </a:spcBef>
              <a:spcAft>
                <a:spcPts val="0"/>
              </a:spcAft>
              <a:buClr>
                <a:srgbClr val="000000"/>
              </a:buClr>
              <a:buSzPts val="2500"/>
              <a:buFontTx/>
              <a:buNone/>
              <a:tabLst/>
              <a:defRPr/>
            </a:pPr>
            <a:r>
              <a:rPr kumimoji="0" lang="en-US" altLang="ja-JP" sz="935" b="1" i="0" u="none" strike="noStrike" kern="0" cap="none" spc="0" normalizeH="0" baseline="0" noProof="0">
                <a:ln>
                  <a:noFill/>
                </a:ln>
                <a:solidFill>
                  <a:srgbClr val="000000">
                    <a:lumMod val="75000"/>
                    <a:lumOff val="25000"/>
                    <a:alpha val="55000"/>
                  </a:srgbClr>
                </a:solidFill>
                <a:effectLst/>
                <a:uLnTx/>
                <a:uFillTx/>
                <a:latin typeface="Arial"/>
                <a:ea typeface="Yu Gothic"/>
                <a:cs typeface="Arial"/>
                <a:sym typeface="Arial"/>
              </a:rPr>
              <a:t>※</a:t>
            </a:r>
            <a:r>
              <a:rPr kumimoji="0" lang="ja-JP" altLang="en-US" sz="935" b="1" i="0" u="none" strike="noStrike" kern="0" cap="none" spc="0" normalizeH="0" baseline="0" noProof="0">
                <a:ln>
                  <a:noFill/>
                </a:ln>
                <a:solidFill>
                  <a:srgbClr val="000000">
                    <a:lumMod val="75000"/>
                    <a:lumOff val="25000"/>
                    <a:alpha val="55000"/>
                  </a:srgbClr>
                </a:solidFill>
                <a:effectLst/>
                <a:uLnTx/>
                <a:uFillTx/>
                <a:latin typeface="Arial"/>
                <a:ea typeface="Yu Gothic"/>
                <a:cs typeface="Arial"/>
                <a:sym typeface="Arial"/>
              </a:rPr>
              <a:t>各自が保有する資格等において可能な行為を妨げるものではありません</a:t>
            </a:r>
            <a:endParaRPr kumimoji="0" lang="ja-JP" altLang="en-US" sz="935" b="0" i="0" u="none" strike="noStrike" kern="0" cap="none" spc="0" normalizeH="0" baseline="0" noProof="0">
              <a:ln>
                <a:noFill/>
              </a:ln>
              <a:solidFill>
                <a:srgbClr val="000000">
                  <a:lumMod val="75000"/>
                  <a:lumOff val="25000"/>
                  <a:alpha val="55000"/>
                </a:srgbClr>
              </a:solidFill>
              <a:effectLst/>
              <a:uLnTx/>
              <a:uFillTx/>
              <a:latin typeface="Arial"/>
              <a:ea typeface="游ゴシック" panose="020B0400000000000000" pitchFamily="50" charset="-128"/>
              <a:cs typeface="Arial"/>
              <a:sym typeface="Arial"/>
            </a:endParaRPr>
          </a:p>
        </p:txBody>
      </p:sp>
      <p:pic>
        <p:nvPicPr>
          <p:cNvPr id="4" name="図 3">
            <a:extLst>
              <a:ext uri="{FF2B5EF4-FFF2-40B4-BE49-F238E27FC236}">
                <a16:creationId xmlns:a16="http://schemas.microsoft.com/office/drawing/2014/main" id="{4F4E8E49-8C16-C704-59B8-AF690606CA06}"/>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09226283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357EF-065E-2A93-D5D4-C9FDB11C78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F4958E7-F66E-EDFD-0A5D-20B47F2F80AF}"/>
              </a:ext>
            </a:extLst>
          </p:cNvPr>
          <p:cNvPicPr>
            <a:picLocks noChangeAspect="1"/>
          </p:cNvPicPr>
          <p:nvPr/>
        </p:nvPicPr>
        <p:blipFill>
          <a:blip r:embed="rId3"/>
          <a:stretch>
            <a:fillRect/>
          </a:stretch>
        </p:blipFill>
        <p:spPr>
          <a:xfrm>
            <a:off x="514074" y="1624044"/>
            <a:ext cx="4877703" cy="4004629"/>
          </a:xfrm>
          <a:prstGeom prst="rect">
            <a:avLst/>
          </a:prstGeom>
          <a:ln>
            <a:noFill/>
          </a:ln>
        </p:spPr>
      </p:pic>
      <p:pic>
        <p:nvPicPr>
          <p:cNvPr id="3" name="Picture 2">
            <a:extLst>
              <a:ext uri="{FF2B5EF4-FFF2-40B4-BE49-F238E27FC236}">
                <a16:creationId xmlns:a16="http://schemas.microsoft.com/office/drawing/2014/main" id="{061BA655-CE7D-0DE5-274A-59A1970FB48C}"/>
              </a:ext>
            </a:extLst>
          </p:cNvPr>
          <p:cNvPicPr>
            <a:picLocks noChangeAspect="1"/>
          </p:cNvPicPr>
          <p:nvPr/>
        </p:nvPicPr>
        <p:blipFill>
          <a:blip r:embed="rId4"/>
          <a:stretch>
            <a:fillRect/>
          </a:stretch>
        </p:blipFill>
        <p:spPr>
          <a:xfrm>
            <a:off x="5384689" y="1702469"/>
            <a:ext cx="4793050" cy="3936913"/>
          </a:xfrm>
          <a:prstGeom prst="rect">
            <a:avLst/>
          </a:prstGeom>
          <a:ln>
            <a:noFill/>
          </a:ln>
        </p:spPr>
      </p:pic>
      <p:sp>
        <p:nvSpPr>
          <p:cNvPr id="16" name="角丸四角形 15">
            <a:extLst>
              <a:ext uri="{FF2B5EF4-FFF2-40B4-BE49-F238E27FC236}">
                <a16:creationId xmlns:a16="http://schemas.microsoft.com/office/drawing/2014/main" id="{53C69463-F2C5-9D92-6562-DBEF47E06FB5}"/>
              </a:ext>
            </a:extLst>
          </p:cNvPr>
          <p:cNvSpPr/>
          <p:nvPr/>
        </p:nvSpPr>
        <p:spPr>
          <a:xfrm>
            <a:off x="349394" y="1493238"/>
            <a:ext cx="10036113" cy="4251689"/>
          </a:xfrm>
          <a:prstGeom prst="roundRect">
            <a:avLst>
              <a:gd name="adj" fmla="val 243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5" name="タイトル 5">
            <a:extLst>
              <a:ext uri="{FF2B5EF4-FFF2-40B4-BE49-F238E27FC236}">
                <a16:creationId xmlns:a16="http://schemas.microsoft.com/office/drawing/2014/main" id="{B6FCB239-55E9-572C-7175-96676009F68E}"/>
              </a:ext>
            </a:extLst>
          </p:cNvPr>
          <p:cNvSpPr txBox="1">
            <a:spLocks/>
          </p:cNvSpPr>
          <p:nvPr/>
        </p:nvSpPr>
        <p:spPr>
          <a:xfrm>
            <a:off x="1102966" y="928150"/>
            <a:ext cx="8790690"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ja-JP" altLang="en-US" sz="1871"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育休取得率</a:t>
            </a:r>
            <a:endParaRPr kumimoji="1" lang="ja-JP" altLang="en-US" sz="1871"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Calibri"/>
              <a:sym typeface="Calibri"/>
            </a:endParaRPr>
          </a:p>
        </p:txBody>
      </p:sp>
      <p:sp>
        <p:nvSpPr>
          <p:cNvPr id="18" name="タイトル 5">
            <a:extLst>
              <a:ext uri="{FF2B5EF4-FFF2-40B4-BE49-F238E27FC236}">
                <a16:creationId xmlns:a16="http://schemas.microsoft.com/office/drawing/2014/main" id="{DF40BCE1-92D0-C72E-F101-D9EA978EC512}"/>
              </a:ext>
            </a:extLst>
          </p:cNvPr>
          <p:cNvSpPr txBox="1">
            <a:spLocks/>
          </p:cNvSpPr>
          <p:nvPr/>
        </p:nvSpPr>
        <p:spPr>
          <a:xfrm>
            <a:off x="1102966" y="1741670"/>
            <a:ext cx="3157815"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ja-JP" altLang="en-US" sz="1169"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男性</a:t>
            </a:r>
          </a:p>
        </p:txBody>
      </p:sp>
      <p:sp>
        <p:nvSpPr>
          <p:cNvPr id="21" name="タイトル 5">
            <a:extLst>
              <a:ext uri="{FF2B5EF4-FFF2-40B4-BE49-F238E27FC236}">
                <a16:creationId xmlns:a16="http://schemas.microsoft.com/office/drawing/2014/main" id="{60A3BC2C-2721-3B97-E75B-E98DBD86CAF5}"/>
              </a:ext>
            </a:extLst>
          </p:cNvPr>
          <p:cNvSpPr txBox="1">
            <a:spLocks/>
          </p:cNvSpPr>
          <p:nvPr/>
        </p:nvSpPr>
        <p:spPr>
          <a:xfrm>
            <a:off x="5361882" y="1741670"/>
            <a:ext cx="4724290"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ja-JP" altLang="en-US" sz="1169"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女性</a:t>
            </a:r>
          </a:p>
        </p:txBody>
      </p:sp>
      <p:sp>
        <p:nvSpPr>
          <p:cNvPr id="22" name="タイトル 5">
            <a:extLst>
              <a:ext uri="{FF2B5EF4-FFF2-40B4-BE49-F238E27FC236}">
                <a16:creationId xmlns:a16="http://schemas.microsoft.com/office/drawing/2014/main" id="{807E432E-4030-AE26-2978-D7AC4BE76E42}"/>
              </a:ext>
            </a:extLst>
          </p:cNvPr>
          <p:cNvSpPr txBox="1">
            <a:spLocks/>
          </p:cNvSpPr>
          <p:nvPr/>
        </p:nvSpPr>
        <p:spPr>
          <a:xfrm>
            <a:off x="623646" y="1626593"/>
            <a:ext cx="404178"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en-US" altLang="ja-JP" sz="935"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a:t>
            </a:r>
            <a:endParaRPr kumimoji="1" lang="ja-JP" altLang="en-US" sz="935"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endParaRPr>
          </a:p>
        </p:txBody>
      </p:sp>
      <p:sp>
        <p:nvSpPr>
          <p:cNvPr id="23" name="タイトル 5">
            <a:extLst>
              <a:ext uri="{FF2B5EF4-FFF2-40B4-BE49-F238E27FC236}">
                <a16:creationId xmlns:a16="http://schemas.microsoft.com/office/drawing/2014/main" id="{FC53E228-BE0A-7FDE-F682-C021E7BC9FA5}"/>
              </a:ext>
            </a:extLst>
          </p:cNvPr>
          <p:cNvSpPr txBox="1">
            <a:spLocks/>
          </p:cNvSpPr>
          <p:nvPr/>
        </p:nvSpPr>
        <p:spPr>
          <a:xfrm>
            <a:off x="5458618" y="1680789"/>
            <a:ext cx="404178"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srgbClr val="000000"/>
              </a:buClr>
              <a:buSzPts val="1800"/>
              <a:buFont typeface="Calibri"/>
              <a:buNone/>
              <a:tabLst/>
              <a:defRPr/>
            </a:pPr>
            <a:r>
              <a:rPr kumimoji="1" lang="en-US" altLang="ja-JP" sz="935"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rPr>
              <a:t>(%)</a:t>
            </a:r>
            <a:endParaRPr kumimoji="1" lang="ja-JP" altLang="en-US" sz="935"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Calibri"/>
              <a:sym typeface="Calibri"/>
            </a:endParaRPr>
          </a:p>
        </p:txBody>
      </p:sp>
      <p:sp>
        <p:nvSpPr>
          <p:cNvPr id="10" name="タイトル 5">
            <a:extLst>
              <a:ext uri="{FF2B5EF4-FFF2-40B4-BE49-F238E27FC236}">
                <a16:creationId xmlns:a16="http://schemas.microsoft.com/office/drawing/2014/main" id="{D72AB629-0CF4-3ABE-4C28-11ED155FF197}"/>
              </a:ext>
            </a:extLst>
          </p:cNvPr>
          <p:cNvSpPr txBox="1">
            <a:spLocks/>
          </p:cNvSpPr>
          <p:nvPr/>
        </p:nvSpPr>
        <p:spPr>
          <a:xfrm>
            <a:off x="2849981" y="5552056"/>
            <a:ext cx="4991852" cy="367731"/>
          </a:xfrm>
          <a:prstGeom prst="rect">
            <a:avLst/>
          </a:prstGeom>
          <a:noFill/>
          <a:ln>
            <a:noFill/>
          </a:ln>
        </p:spPr>
        <p:txBody>
          <a:bodyPr spcFirstLastPara="1" wrap="square" lIns="53450" tIns="26718" rIns="53450" bIns="26718"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1532"/>
              </a:lnSpc>
              <a:spcBef>
                <a:spcPts val="0"/>
              </a:spcBef>
              <a:spcAft>
                <a:spcPts val="0"/>
              </a:spcAft>
              <a:buClr>
                <a:srgbClr val="000000"/>
              </a:buClr>
              <a:buSzPts val="1800"/>
              <a:buFont typeface="Calibri"/>
              <a:buNone/>
              <a:tabLst/>
              <a:defRPr/>
            </a:pPr>
            <a:r>
              <a:rPr kumimoji="1" lang="ja-JP" altLang="en-US" sz="935" b="0" i="0" u="none" strike="noStrike" kern="0" cap="none" spc="0" normalizeH="0" baseline="0" noProof="0">
                <a:ln>
                  <a:noFill/>
                </a:ln>
                <a:solidFill>
                  <a:srgbClr val="000000">
                    <a:lumMod val="65000"/>
                    <a:lumOff val="35000"/>
                  </a:srgbClr>
                </a:solidFill>
                <a:effectLst/>
                <a:uLnTx/>
                <a:uFillTx/>
                <a:latin typeface="Yu Gothic Medium"/>
                <a:ea typeface="Yu Gothic Medium"/>
                <a:cs typeface="Calibri"/>
                <a:sym typeface="Calibri"/>
              </a:rPr>
              <a:t>注：平成</a:t>
            </a:r>
            <a:r>
              <a:rPr kumimoji="1" lang="en-US" altLang="ja-JP" sz="935" b="0" i="0" u="none" strike="noStrike" kern="0" cap="none" spc="0" normalizeH="0" baseline="0" noProof="0">
                <a:ln>
                  <a:noFill/>
                </a:ln>
                <a:solidFill>
                  <a:srgbClr val="000000">
                    <a:lumMod val="65000"/>
                    <a:lumOff val="35000"/>
                  </a:srgbClr>
                </a:solidFill>
                <a:effectLst/>
                <a:uLnTx/>
                <a:uFillTx/>
                <a:latin typeface="Yu Gothic Medium"/>
                <a:ea typeface="Yu Gothic Medium"/>
                <a:cs typeface="Calibri"/>
                <a:sym typeface="Calibri"/>
              </a:rPr>
              <a:t>23</a:t>
            </a:r>
            <a:r>
              <a:rPr kumimoji="1" lang="ja-JP" altLang="en-US" sz="935" b="0" i="0" u="none" strike="noStrike" kern="0" cap="none" spc="0" normalizeH="0" baseline="0" noProof="0">
                <a:ln>
                  <a:noFill/>
                </a:ln>
                <a:solidFill>
                  <a:srgbClr val="000000">
                    <a:lumMod val="65000"/>
                    <a:lumOff val="35000"/>
                  </a:srgbClr>
                </a:solidFill>
                <a:effectLst/>
                <a:uLnTx/>
                <a:uFillTx/>
                <a:latin typeface="Yu Gothic Medium"/>
                <a:ea typeface="Yu Gothic Medium"/>
                <a:cs typeface="Calibri"/>
                <a:sym typeface="Calibri"/>
              </a:rPr>
              <a:t>年度の［］内の割合は、岩手県、宮城県及び福島県を除く全国の結果。</a:t>
            </a:r>
            <a:endParaRPr kumimoji="0" lang="en-US" sz="935" b="0" i="0" u="none" strike="noStrike" kern="0" cap="none" spc="0" normalizeH="0" baseline="0" noProof="0">
              <a:ln>
                <a:noFill/>
              </a:ln>
              <a:solidFill>
                <a:srgbClr val="000000"/>
              </a:solidFill>
              <a:effectLst/>
              <a:uLnTx/>
              <a:uFillTx/>
              <a:latin typeface="Yu Gothic Medium"/>
              <a:ea typeface="Yu Gothic Medium"/>
              <a:cs typeface="Calibri"/>
              <a:sym typeface="Calibri"/>
            </a:endParaRPr>
          </a:p>
        </p:txBody>
      </p:sp>
      <p:sp>
        <p:nvSpPr>
          <p:cNvPr id="4" name="テキスト ボックス 3">
            <a:extLst>
              <a:ext uri="{FF2B5EF4-FFF2-40B4-BE49-F238E27FC236}">
                <a16:creationId xmlns:a16="http://schemas.microsoft.com/office/drawing/2014/main" id="{78EDB793-F05A-1B3B-6FF7-5BA78DBCC43B}"/>
              </a:ext>
            </a:extLst>
          </p:cNvPr>
          <p:cNvSpPr txBox="1"/>
          <p:nvPr/>
        </p:nvSpPr>
        <p:spPr>
          <a:xfrm>
            <a:off x="514074" y="6094416"/>
            <a:ext cx="10045330" cy="539692"/>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「令和</a:t>
            </a:r>
            <a:r>
              <a:rPr kumimoji="0" lang="en-US" altLang="ja-JP"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6</a:t>
            </a:r>
            <a:r>
              <a:rPr kumimoji="0" lang="ja-JP" altLang="en-US"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年度雇用均等基本調査 結果概要」よりこども家庭庁作成</a:t>
            </a:r>
            <a:endParaRPr kumimoji="0" lang="ja-JP" altLang="en-US" sz="818" b="0" i="0" u="none" strike="noStrike" kern="0" cap="none" spc="0" normalizeH="0" baseline="0" noProof="0">
              <a:ln>
                <a:noFill/>
              </a:ln>
              <a:solidFill>
                <a:srgbClr val="000000"/>
              </a:solidFill>
              <a:effectLst/>
              <a:uLnTx/>
              <a:uFillTx/>
              <a:latin typeface="Arial"/>
              <a:ea typeface="游ゴシック" panose="020B0400000000000000" pitchFamily="50" charset="-128"/>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rPr>
              <a:t> </a:t>
            </a:r>
            <a:r>
              <a:rPr kumimoji="0" lang="en" altLang="ja-JP" sz="1052" b="1" i="0" u="none" strike="noStrike" kern="0" cap="none" spc="0" normalizeH="0" baseline="0" noProof="0">
                <a:ln>
                  <a:noFill/>
                </a:ln>
                <a:solidFill>
                  <a:srgbClr val="FFFFFF">
                    <a:lumMod val="50000"/>
                  </a:srgbClr>
                </a:solidFill>
                <a:effectLst/>
                <a:uLnTx/>
                <a:uFillTx/>
                <a:latin typeface="Yu Gothic"/>
                <a:ea typeface="Yu Gothic"/>
                <a:cs typeface="Arial"/>
                <a:sym typeface="Arial"/>
                <a:hlinkClick r:id="rId5">
                  <a:extLst>
                    <a:ext uri="{A12FA001-AC4F-418D-AE19-62706E023703}">
                      <ahyp:hlinkClr xmlns:ahyp="http://schemas.microsoft.com/office/drawing/2018/hyperlinkcolor" val="tx"/>
                    </a:ext>
                  </a:extLst>
                </a:hlinkClick>
              </a:rPr>
              <a:t>https://www.mhlw.go.jp/toukei/list/dl/71-r06/06.pdf</a:t>
            </a:r>
            <a:endParaRPr kumimoji="0" lang="en" altLang="ja-JP"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hlinkClick r:id="rId5"/>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endParaRPr kumimoji="0" lang="en" altLang="ja-JP" sz="1052" b="1" i="0" u="none" strike="noStrike" kern="0" cap="none" spc="0" normalizeH="0" baseline="0" noProof="0">
              <a:ln>
                <a:noFill/>
              </a:ln>
              <a:solidFill>
                <a:srgbClr val="FFFFFF">
                  <a:lumMod val="50000"/>
                </a:srgbClr>
              </a:solidFill>
              <a:effectLst/>
              <a:uLnTx/>
              <a:uFillTx/>
              <a:latin typeface="Yu Gothic" panose="020B0400000000000000" pitchFamily="34" charset="-128"/>
              <a:ea typeface="Yu Gothic" panose="020B0400000000000000" pitchFamily="34" charset="-128"/>
              <a:cs typeface="Arial"/>
              <a:sym typeface="Arial"/>
            </a:endParaRPr>
          </a:p>
        </p:txBody>
      </p:sp>
      <p:pic>
        <p:nvPicPr>
          <p:cNvPr id="6" name="図 5">
            <a:extLst>
              <a:ext uri="{FF2B5EF4-FFF2-40B4-BE49-F238E27FC236}">
                <a16:creationId xmlns:a16="http://schemas.microsoft.com/office/drawing/2014/main" id="{D191AF26-B94D-D94B-18EE-D8B2C5A9F8DA}"/>
              </a:ext>
            </a:extLst>
          </p:cNvPr>
          <p:cNvPicPr>
            <a:picLocks noChangeAspect="1"/>
          </p:cNvPicPr>
          <p:nvPr/>
        </p:nvPicPr>
        <p:blipFill>
          <a:blip r:embed="rId6"/>
          <a:stretch>
            <a:fillRect/>
          </a:stretch>
        </p:blipFill>
        <p:spPr>
          <a:xfrm>
            <a:off x="9502587" y="6806069"/>
            <a:ext cx="650917" cy="260547"/>
          </a:xfrm>
          <a:prstGeom prst="rect">
            <a:avLst/>
          </a:prstGeom>
        </p:spPr>
      </p:pic>
    </p:spTree>
    <p:extLst>
      <p:ext uri="{BB962C8B-B14F-4D97-AF65-F5344CB8AC3E}">
        <p14:creationId xmlns:p14="http://schemas.microsoft.com/office/powerpoint/2010/main" val="72347023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4AF2D-BB8B-4735-2F35-47C3AF125DF9}"/>
            </a:ext>
          </a:extLst>
        </p:cNvPr>
        <p:cNvGrpSpPr/>
        <p:nvPr/>
      </p:nvGrpSpPr>
      <p:grpSpPr>
        <a:xfrm>
          <a:off x="0" y="0"/>
          <a:ext cx="0" cy="0"/>
          <a:chOff x="0" y="0"/>
          <a:chExt cx="0" cy="0"/>
        </a:xfrm>
      </p:grpSpPr>
      <p:sp>
        <p:nvSpPr>
          <p:cNvPr id="16" name="角丸四角形 15">
            <a:extLst>
              <a:ext uri="{FF2B5EF4-FFF2-40B4-BE49-F238E27FC236}">
                <a16:creationId xmlns:a16="http://schemas.microsoft.com/office/drawing/2014/main" id="{89BF345D-D5DF-7EFB-8D9F-146DC4085F4F}"/>
              </a:ext>
            </a:extLst>
          </p:cNvPr>
          <p:cNvSpPr/>
          <p:nvPr/>
        </p:nvSpPr>
        <p:spPr>
          <a:xfrm>
            <a:off x="1008457" y="1497193"/>
            <a:ext cx="8550151" cy="4592277"/>
          </a:xfrm>
          <a:prstGeom prst="rect">
            <a:avLst/>
          </a:prstGeom>
          <a:solidFill>
            <a:srgbClr val="F1E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sym typeface="Arial"/>
            </a:endParaRPr>
          </a:p>
        </p:txBody>
      </p:sp>
      <p:sp>
        <p:nvSpPr>
          <p:cNvPr id="5" name="タイトル 5">
            <a:extLst>
              <a:ext uri="{FF2B5EF4-FFF2-40B4-BE49-F238E27FC236}">
                <a16:creationId xmlns:a16="http://schemas.microsoft.com/office/drawing/2014/main" id="{2E25DF6A-3C9E-194A-7030-79A8659FF5F6}"/>
              </a:ext>
            </a:extLst>
          </p:cNvPr>
          <p:cNvSpPr txBox="1">
            <a:spLocks/>
          </p:cNvSpPr>
          <p:nvPr/>
        </p:nvSpPr>
        <p:spPr>
          <a:xfrm>
            <a:off x="950561" y="963423"/>
            <a:ext cx="8790690"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prstClr val="black"/>
              </a:buClr>
              <a:buSzPts val="1800"/>
              <a:buFont typeface="Calibri"/>
              <a:buNone/>
              <a:tabLst/>
              <a:defRPr/>
            </a:pPr>
            <a:r>
              <a:rPr kumimoji="1"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Calibri"/>
                <a:sym typeface="Calibri"/>
              </a:rPr>
              <a:t>家事・育児等への考え方（自分が</a:t>
            </a:r>
            <a:r>
              <a:rPr kumimoji="1" lang="ja-JP" altLang="en-US" sz="1871" b="1" i="0" u="none" strike="noStrike" kern="0" cap="none" spc="0" normalizeH="0" baseline="0" noProof="0">
                <a:ln>
                  <a:noFill/>
                </a:ln>
                <a:solidFill>
                  <a:srgbClr val="3F3F3F"/>
                </a:solidFill>
                <a:effectLst/>
                <a:uLnTx/>
                <a:uFillTx/>
                <a:latin typeface="Yu Gothic"/>
                <a:ea typeface="Yu Gothic"/>
                <a:cs typeface="Calibri"/>
                <a:sym typeface="Calibri"/>
              </a:rPr>
              <a:t>率先</a:t>
            </a:r>
            <a:r>
              <a:rPr kumimoji="1"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Calibri"/>
                <a:sym typeface="Calibri"/>
              </a:rPr>
              <a:t>してするべきことである）</a:t>
            </a:r>
          </a:p>
        </p:txBody>
      </p:sp>
      <p:sp>
        <p:nvSpPr>
          <p:cNvPr id="11" name="正方形/長方形 10">
            <a:extLst>
              <a:ext uri="{FF2B5EF4-FFF2-40B4-BE49-F238E27FC236}">
                <a16:creationId xmlns:a16="http://schemas.microsoft.com/office/drawing/2014/main" id="{463B0AA9-6217-34D9-01D2-936009CE66D7}"/>
              </a:ext>
            </a:extLst>
          </p:cNvPr>
          <p:cNvSpPr/>
          <p:nvPr/>
        </p:nvSpPr>
        <p:spPr>
          <a:xfrm>
            <a:off x="2049264" y="2139250"/>
            <a:ext cx="1618622" cy="127690"/>
          </a:xfrm>
          <a:prstGeom prst="rect">
            <a:avLst/>
          </a:prstGeom>
          <a:solidFill>
            <a:srgbClr val="F1E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1" lang="ja-JP" altLang="en-US" sz="818"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sym typeface="Arial"/>
            </a:endParaRPr>
          </a:p>
        </p:txBody>
      </p:sp>
      <p:pic>
        <p:nvPicPr>
          <p:cNvPr id="3" name="図 2" descr="ダイアグラム&#10;&#10;AI 生成コンテンツは誤りを含む可能性があります。">
            <a:extLst>
              <a:ext uri="{FF2B5EF4-FFF2-40B4-BE49-F238E27FC236}">
                <a16:creationId xmlns:a16="http://schemas.microsoft.com/office/drawing/2014/main" id="{128BFA06-97D1-62BA-725D-416D364156F9}"/>
              </a:ext>
            </a:extLst>
          </p:cNvPr>
          <p:cNvPicPr>
            <a:picLocks noChangeAspect="1"/>
          </p:cNvPicPr>
          <p:nvPr/>
        </p:nvPicPr>
        <p:blipFill>
          <a:blip r:embed="rId3"/>
          <a:stretch>
            <a:fillRect/>
          </a:stretch>
        </p:blipFill>
        <p:spPr>
          <a:xfrm>
            <a:off x="1532705" y="1706624"/>
            <a:ext cx="7626402" cy="3712656"/>
          </a:xfrm>
          <a:prstGeom prst="rect">
            <a:avLst/>
          </a:prstGeom>
          <a:ln>
            <a:noFill/>
          </a:ln>
        </p:spPr>
      </p:pic>
      <p:sp>
        <p:nvSpPr>
          <p:cNvPr id="10" name="タイトル 5">
            <a:extLst>
              <a:ext uri="{FF2B5EF4-FFF2-40B4-BE49-F238E27FC236}">
                <a16:creationId xmlns:a16="http://schemas.microsoft.com/office/drawing/2014/main" id="{F212909F-48F0-5B67-3943-49D87E11A135}"/>
              </a:ext>
            </a:extLst>
          </p:cNvPr>
          <p:cNvSpPr txBox="1">
            <a:spLocks/>
          </p:cNvSpPr>
          <p:nvPr/>
        </p:nvSpPr>
        <p:spPr>
          <a:xfrm>
            <a:off x="1963155" y="5160159"/>
            <a:ext cx="7784519" cy="1050638"/>
          </a:xfrm>
          <a:prstGeom prst="rect">
            <a:avLst/>
          </a:prstGeom>
          <a:noFill/>
          <a:ln>
            <a:noFill/>
          </a:ln>
        </p:spPr>
        <p:txBody>
          <a:bodyPr spcFirstLastPara="1" wrap="square" lIns="53450" tIns="26718" rIns="53450" bIns="26718"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57769" marR="0" lvl="0" indent="-157769" algn="l" defTabSz="534558" rtl="0" eaLnBrk="1" fontAlgn="auto" latinLnBrk="0" hangingPunct="1">
              <a:lnSpc>
                <a:spcPts val="1532"/>
              </a:lnSpc>
              <a:spcBef>
                <a:spcPts val="0"/>
              </a:spcBef>
              <a:spcAft>
                <a:spcPts val="0"/>
              </a:spcAft>
              <a:buClr>
                <a:prstClr val="black"/>
              </a:buClr>
              <a:buSzPct val="86000"/>
              <a:buFont typeface="+mj-lt"/>
              <a:buAutoNum type="arabicPeriod"/>
              <a:tabLst/>
              <a:defRPr/>
            </a:pPr>
            <a:r>
              <a:rPr kumimoji="1" lang="ja-JP" altLang="en-US" sz="935" b="0" i="0" u="none" strike="noStrike" kern="0" cap="none" spc="0" normalizeH="0" baseline="0" noProof="0">
                <a:ln>
                  <a:noFill/>
                </a:ln>
                <a:solidFill>
                  <a:prstClr val="black">
                    <a:lumMod val="85000"/>
                    <a:lumOff val="15000"/>
                  </a:prstClr>
                </a:solidFill>
                <a:effectLst/>
                <a:uLnTx/>
                <a:uFillTx/>
                <a:latin typeface="Yu Gothic Medium"/>
                <a:ea typeface="Yu Gothic Medium"/>
                <a:cs typeface="Calibri"/>
                <a:sym typeface="Calibri"/>
              </a:rPr>
              <a:t>「令和４年度 新しいライフスタイル、新しい働き方を踏まえた男女共同参画推進に関する調査」（令和４年度内閣府委託調査）より作成。</a:t>
            </a:r>
            <a:endParaRPr kumimoji="0" lang="ja-JP" altLang="en-US" sz="935" b="0" i="0" u="none" strike="noStrike" kern="0" cap="none" spc="0" normalizeH="0" baseline="0" noProof="0">
              <a:ln>
                <a:noFill/>
              </a:ln>
              <a:solidFill>
                <a:prstClr val="black">
                  <a:lumMod val="85000"/>
                  <a:lumOff val="15000"/>
                </a:prstClr>
              </a:solidFill>
              <a:effectLst/>
              <a:uLnTx/>
              <a:uFillTx/>
              <a:latin typeface="Yu Gothic Medium"/>
              <a:ea typeface="Yu Gothic Medium"/>
              <a:cs typeface="Calibri"/>
              <a:sym typeface="Calibri"/>
            </a:endParaRPr>
          </a:p>
          <a:p>
            <a:pPr marL="157769" marR="0" lvl="0" indent="-157769" algn="l" defTabSz="534558" rtl="0" eaLnBrk="1" fontAlgn="auto" latinLnBrk="0" hangingPunct="1">
              <a:lnSpc>
                <a:spcPts val="1532"/>
              </a:lnSpc>
              <a:spcBef>
                <a:spcPts val="0"/>
              </a:spcBef>
              <a:spcAft>
                <a:spcPts val="0"/>
              </a:spcAft>
              <a:buClr>
                <a:prstClr val="black"/>
              </a:buClr>
              <a:buSzPct val="86000"/>
              <a:buFont typeface="+mj-lt"/>
              <a:buAutoNum type="arabicPeriod"/>
              <a:tabLst/>
              <a:defRPr/>
            </a:pPr>
            <a:r>
              <a:rPr kumimoji="1" lang="ja-JP" altLang="en-US" sz="935" b="0" i="0" u="none" strike="noStrike" kern="0" cap="none" spc="0" normalizeH="0" baseline="0" noProof="0">
                <a:ln>
                  <a:noFill/>
                </a:ln>
                <a:solidFill>
                  <a:prstClr val="black">
                    <a:lumMod val="85000"/>
                    <a:lumOff val="15000"/>
                  </a:prstClr>
                </a:solidFill>
                <a:effectLst/>
                <a:uLnTx/>
                <a:uFillTx/>
                <a:latin typeface="Yu Gothic Medium"/>
                <a:ea typeface="Yu Gothic Medium"/>
                <a:cs typeface="Calibri"/>
                <a:sym typeface="Calibri"/>
              </a:rPr>
              <a:t>「そう思う」「どちらかといえばそう思う」の累計値。</a:t>
            </a:r>
            <a:endParaRPr kumimoji="0" lang="ja-JP" altLang="en-US" sz="935" b="0" i="0" u="none" strike="noStrike" kern="0" cap="none" spc="0" normalizeH="0" baseline="0" noProof="0">
              <a:ln>
                <a:noFill/>
              </a:ln>
              <a:solidFill>
                <a:prstClr val="black">
                  <a:lumMod val="85000"/>
                  <a:lumOff val="15000"/>
                </a:prstClr>
              </a:solidFill>
              <a:effectLst/>
              <a:uLnTx/>
              <a:uFillTx/>
              <a:latin typeface="Yu Gothic Medium"/>
              <a:ea typeface="Yu Gothic Medium"/>
              <a:cs typeface="Calibri"/>
              <a:sym typeface="Calibri"/>
            </a:endParaRPr>
          </a:p>
        </p:txBody>
      </p:sp>
      <p:sp>
        <p:nvSpPr>
          <p:cNvPr id="14" name="タイトル 5">
            <a:extLst>
              <a:ext uri="{FF2B5EF4-FFF2-40B4-BE49-F238E27FC236}">
                <a16:creationId xmlns:a16="http://schemas.microsoft.com/office/drawing/2014/main" id="{970D7666-EA81-45AB-1E35-6B4FE3C9A644}"/>
              </a:ext>
            </a:extLst>
          </p:cNvPr>
          <p:cNvSpPr txBox="1">
            <a:spLocks/>
          </p:cNvSpPr>
          <p:nvPr/>
        </p:nvSpPr>
        <p:spPr>
          <a:xfrm>
            <a:off x="1311719" y="5415678"/>
            <a:ext cx="728037" cy="539811"/>
          </a:xfrm>
          <a:prstGeom prst="rect">
            <a:avLst/>
          </a:prstGeom>
          <a:noFill/>
          <a:ln>
            <a:noFill/>
          </a:ln>
        </p:spPr>
        <p:txBody>
          <a:bodyPr spcFirstLastPara="1" wrap="square" lIns="53450" tIns="26718" rIns="53450" bIns="26718"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534558" rtl="0" eaLnBrk="1" fontAlgn="auto" latinLnBrk="0" hangingPunct="1">
              <a:lnSpc>
                <a:spcPts val="2923"/>
              </a:lnSpc>
              <a:spcBef>
                <a:spcPts val="0"/>
              </a:spcBef>
              <a:spcAft>
                <a:spcPts val="0"/>
              </a:spcAft>
              <a:buClr>
                <a:prstClr val="black"/>
              </a:buClr>
              <a:buSzPts val="1800"/>
              <a:buFont typeface="Calibri"/>
              <a:buNone/>
              <a:tabLst/>
              <a:defRPr/>
            </a:pPr>
            <a:r>
              <a:rPr kumimoji="1" lang="ja-JP" altLang="en-US" sz="1169" b="1" i="0" u="none" strike="noStrike" kern="0" cap="none" spc="0" normalizeH="0" baseline="0" noProof="0">
                <a:ln>
                  <a:noFill/>
                </a:ln>
                <a:solidFill>
                  <a:prstClr val="black">
                    <a:lumMod val="75000"/>
                    <a:lumOff val="25000"/>
                  </a:prstClr>
                </a:solidFill>
                <a:effectLst/>
                <a:uLnTx/>
                <a:uFillTx/>
                <a:latin typeface="Yu Gothic"/>
                <a:ea typeface="Yu Gothic"/>
                <a:cs typeface="Calibri"/>
                <a:sym typeface="Calibri"/>
              </a:rPr>
              <a:t>（備考）</a:t>
            </a:r>
          </a:p>
        </p:txBody>
      </p:sp>
      <p:sp>
        <p:nvSpPr>
          <p:cNvPr id="4" name="テキスト ボックス 3">
            <a:extLst>
              <a:ext uri="{FF2B5EF4-FFF2-40B4-BE49-F238E27FC236}">
                <a16:creationId xmlns:a16="http://schemas.microsoft.com/office/drawing/2014/main" id="{0870E24A-48BE-B9A5-4CA1-82839F21D190}"/>
              </a:ext>
            </a:extLst>
          </p:cNvPr>
          <p:cNvSpPr txBox="1"/>
          <p:nvPr/>
        </p:nvSpPr>
        <p:spPr>
          <a:xfrm>
            <a:off x="1008457" y="6277421"/>
            <a:ext cx="8046042" cy="377789"/>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052" b="1" i="0" u="none" strike="noStrike" kern="0" cap="none" spc="0" normalizeH="0" baseline="0" noProof="0">
                <a:ln>
                  <a:noFill/>
                </a:ln>
                <a:solidFill>
                  <a:prstClr val="white">
                    <a:lumMod val="50000"/>
                  </a:prstClr>
                </a:solidFill>
                <a:effectLst/>
                <a:uLnTx/>
                <a:uFillTx/>
                <a:latin typeface="Yu Gothic"/>
                <a:ea typeface="Yu Gothic"/>
                <a:cs typeface="Arial"/>
                <a:sym typeface="Arial"/>
              </a:rPr>
              <a:t>「令和５年度版男女共同参画白書」よりこども家庭庁作成</a:t>
            </a:r>
            <a:endParaRPr kumimoji="0" lang="ja-JP" altLang="en-US" sz="818" b="0" i="0" u="none" strike="noStrike" kern="0" cap="none" spc="0" normalizeH="0" baseline="0" noProof="0">
              <a:ln>
                <a:noFill/>
              </a:ln>
              <a:solidFill>
                <a:srgbClr val="000000"/>
              </a:solidFill>
              <a:effectLst/>
              <a:uLnTx/>
              <a:uFillTx/>
              <a:latin typeface="Arial"/>
              <a:ea typeface="游ゴシック" panose="020B0400000000000000" pitchFamily="50" charset="-128"/>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en" altLang="ja-JP" sz="1052" b="1" i="0" u="sng" strike="noStrike" kern="0" cap="none" spc="0" normalizeH="0" baseline="0" noProof="0">
                <a:ln>
                  <a:noFill/>
                </a:ln>
                <a:solidFill>
                  <a:prstClr val="white">
                    <a:lumMod val="50000"/>
                  </a:prstClr>
                </a:solidFill>
                <a:effectLst/>
                <a:uLnTx/>
                <a:uFillTx/>
                <a:latin typeface="Yu Gothic"/>
                <a:ea typeface="Yu Gothic"/>
                <a:cs typeface="Arial"/>
                <a:sym typeface="Arial"/>
              </a:rPr>
              <a:t>https://www.gender.go.jp/about_danjo/whitepaper/r05/zentai/pdf/r05_print.pdf</a:t>
            </a:r>
            <a:endParaRPr kumimoji="0" lang="en" sz="818" b="0" i="0" u="none" strike="noStrike" kern="0" cap="none" spc="0" normalizeH="0" baseline="0" noProof="0">
              <a:ln>
                <a:noFill/>
              </a:ln>
              <a:solidFill>
                <a:prstClr val="white">
                  <a:lumMod val="50000"/>
                </a:prstClr>
              </a:solidFill>
              <a:effectLst/>
              <a:uLnTx/>
              <a:uFillTx/>
              <a:latin typeface="Yu Gothic"/>
              <a:ea typeface="Yu Gothic"/>
              <a:cs typeface="Arial"/>
              <a:sym typeface="Arial"/>
            </a:endParaRPr>
          </a:p>
        </p:txBody>
      </p:sp>
      <p:pic>
        <p:nvPicPr>
          <p:cNvPr id="2" name="図 1">
            <a:extLst>
              <a:ext uri="{FF2B5EF4-FFF2-40B4-BE49-F238E27FC236}">
                <a16:creationId xmlns:a16="http://schemas.microsoft.com/office/drawing/2014/main" id="{5F0CC558-C732-042F-CAF6-B39CF8B1DCC9}"/>
              </a:ext>
            </a:extLst>
          </p:cNvPr>
          <p:cNvPicPr>
            <a:picLocks noChangeAspect="1"/>
          </p:cNvPicPr>
          <p:nvPr/>
        </p:nvPicPr>
        <p:blipFill>
          <a:blip r:embed="rId4"/>
          <a:stretch>
            <a:fillRect/>
          </a:stretch>
        </p:blipFill>
        <p:spPr>
          <a:xfrm>
            <a:off x="9502587" y="6806069"/>
            <a:ext cx="650917" cy="260547"/>
          </a:xfrm>
          <a:prstGeom prst="rect">
            <a:avLst/>
          </a:prstGeom>
        </p:spPr>
      </p:pic>
    </p:spTree>
    <p:extLst>
      <p:ext uri="{BB962C8B-B14F-4D97-AF65-F5344CB8AC3E}">
        <p14:creationId xmlns:p14="http://schemas.microsoft.com/office/powerpoint/2010/main" val="77196637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7413E8B-0FF5-4BA0-DAF5-0BF4AD31B1C2}"/>
              </a:ext>
            </a:extLst>
          </p:cNvPr>
          <p:cNvSpPr txBox="1"/>
          <p:nvPr/>
        </p:nvSpPr>
        <p:spPr>
          <a:xfrm>
            <a:off x="896309" y="6689089"/>
            <a:ext cx="8899191"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prstClr val="black"/>
                </a:solidFill>
                <a:effectLst/>
                <a:uLnTx/>
                <a:uFillTx/>
                <a:latin typeface="+mn-ea"/>
                <a:cs typeface="+mn-cs"/>
              </a:rPr>
              <a:t>【</a:t>
            </a:r>
            <a:r>
              <a:rPr lang="ja-JP" altLang="en-US" sz="1400" b="1">
                <a:solidFill>
                  <a:prstClr val="black"/>
                </a:solidFill>
                <a:latin typeface="+mn-ea"/>
              </a:rPr>
              <a:t>監修</a:t>
            </a:r>
            <a:r>
              <a:rPr kumimoji="0" lang="en-US" altLang="ja-JP" sz="1400" b="1" i="0" u="none" strike="noStrike" kern="1200" cap="none" spc="0" normalizeH="0" baseline="0" noProof="0">
                <a:ln>
                  <a:noFill/>
                </a:ln>
                <a:solidFill>
                  <a:prstClr val="black"/>
                </a:solidFill>
                <a:effectLst/>
                <a:uLnTx/>
                <a:uFillTx/>
                <a:latin typeface="+mn-ea"/>
                <a:cs typeface="+mn-cs"/>
              </a:rPr>
              <a:t>】</a:t>
            </a:r>
            <a:r>
              <a:rPr kumimoji="0" lang="ja-JP" altLang="en-US" sz="1400" b="1" i="0" u="none" strike="noStrike" kern="1200" cap="none" spc="0" normalizeH="0" baseline="0" noProof="0">
                <a:ln>
                  <a:noFill/>
                </a:ln>
                <a:solidFill>
                  <a:prstClr val="black"/>
                </a:solidFill>
                <a:effectLst/>
                <a:uLnTx/>
                <a:uFillTx/>
                <a:latin typeface="+mn-ea"/>
                <a:cs typeface="+mn-cs"/>
              </a:rPr>
              <a:t>国立研究開発法人　国立成育医療研究センター</a:t>
            </a:r>
            <a:endParaRPr kumimoji="1" lang="ja-JP" altLang="en-US" sz="1400" b="1" i="0" u="none" strike="noStrike" kern="1200" cap="none" spc="0" normalizeH="0" baseline="0" noProof="0">
              <a:ln>
                <a:noFill/>
              </a:ln>
              <a:solidFill>
                <a:prstClr val="black"/>
              </a:solidFill>
              <a:effectLst/>
              <a:uLnTx/>
              <a:uFillTx/>
              <a:latin typeface="+mn-ea"/>
              <a:cs typeface="+mn-cs"/>
            </a:endParaRPr>
          </a:p>
        </p:txBody>
      </p:sp>
      <p:pic>
        <p:nvPicPr>
          <p:cNvPr id="4" name="図 3">
            <a:extLst>
              <a:ext uri="{FF2B5EF4-FFF2-40B4-BE49-F238E27FC236}">
                <a16:creationId xmlns:a16="http://schemas.microsoft.com/office/drawing/2014/main" id="{321A36F4-1B73-BD32-C38A-30E14EAC9D20}"/>
              </a:ext>
            </a:extLst>
          </p:cNvPr>
          <p:cNvPicPr>
            <a:picLocks noChangeAspect="1"/>
          </p:cNvPicPr>
          <p:nvPr/>
        </p:nvPicPr>
        <p:blipFill>
          <a:blip r:embed="rId3"/>
          <a:stretch>
            <a:fillRect/>
          </a:stretch>
        </p:blipFill>
        <p:spPr>
          <a:xfrm>
            <a:off x="2750247" y="5401148"/>
            <a:ext cx="2475912" cy="991051"/>
          </a:xfrm>
          <a:prstGeom prst="rect">
            <a:avLst/>
          </a:prstGeom>
        </p:spPr>
      </p:pic>
      <p:pic>
        <p:nvPicPr>
          <p:cNvPr id="6" name="図 5" descr="グラフィカル ユーザー インターフェイス, テキスト&#10;&#10;AI 生成コンテンツは誤りを含む可能性があります。">
            <a:extLst>
              <a:ext uri="{FF2B5EF4-FFF2-40B4-BE49-F238E27FC236}">
                <a16:creationId xmlns:a16="http://schemas.microsoft.com/office/drawing/2014/main" id="{A2126DA8-DACC-329C-61E2-D2180FDE4D92}"/>
              </a:ext>
            </a:extLst>
          </p:cNvPr>
          <p:cNvPicPr>
            <a:picLocks noChangeAspect="1"/>
          </p:cNvPicPr>
          <p:nvPr/>
        </p:nvPicPr>
        <p:blipFill>
          <a:blip r:embed="rId4"/>
          <a:stretch>
            <a:fillRect/>
          </a:stretch>
        </p:blipFill>
        <p:spPr>
          <a:xfrm>
            <a:off x="5041096" y="5505267"/>
            <a:ext cx="3214688" cy="1162050"/>
          </a:xfrm>
          <a:prstGeom prst="rect">
            <a:avLst/>
          </a:prstGeom>
        </p:spPr>
      </p:pic>
    </p:spTree>
    <p:extLst>
      <p:ext uri="{BB962C8B-B14F-4D97-AF65-F5344CB8AC3E}">
        <p14:creationId xmlns:p14="http://schemas.microsoft.com/office/powerpoint/2010/main" val="668760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5EE65-B79F-E3E9-24D6-15068D9AD3F6}"/>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4F9B19D7-9A70-5C46-B66E-C738A5F343FD}"/>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4" cy="7559675"/>
          </a:xfrm>
          <a:prstGeom prst="rect">
            <a:avLst/>
          </a:prstGeom>
        </p:spPr>
      </p:pic>
      <p:sp>
        <p:nvSpPr>
          <p:cNvPr id="4" name="Google Shape;96;p2">
            <a:extLst>
              <a:ext uri="{FF2B5EF4-FFF2-40B4-BE49-F238E27FC236}">
                <a16:creationId xmlns:a16="http://schemas.microsoft.com/office/drawing/2014/main" id="{94B58E24-8003-1CBF-B08C-788EC728F71E}"/>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a:ea typeface="Yu Gothic"/>
                <a:cs typeface="Arial"/>
                <a:sym typeface="Arial"/>
              </a:rPr>
              <a:t>　発信上の注意（正しい情報を伝えるために）</a:t>
            </a: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（プレコンサポーターについて）</a:t>
            </a:r>
            <a:endParaRPr kumimoji="0" lang="ja-JP" altLang="en-US" sz="2105" b="1" i="0" u="none" strike="noStrike" kern="0" cap="none" spc="0" normalizeH="0" baseline="0" noProof="0">
              <a:ln>
                <a:noFill/>
              </a:ln>
              <a:solidFill>
                <a:srgbClr val="000000">
                  <a:lumMod val="50000"/>
                  <a:lumOff val="50000"/>
                </a:srgbClr>
              </a:solidFill>
              <a:effectLst/>
              <a:uLnTx/>
              <a:uFillTx/>
              <a:latin typeface="Yu Gothic"/>
              <a:ea typeface="Yu Gothic"/>
              <a:cs typeface="Arial"/>
              <a:sym typeface="Arial"/>
            </a:endParaRPr>
          </a:p>
        </p:txBody>
      </p:sp>
      <p:sp>
        <p:nvSpPr>
          <p:cNvPr id="6" name="Google Shape;382;p43">
            <a:extLst>
              <a:ext uri="{FF2B5EF4-FFF2-40B4-BE49-F238E27FC236}">
                <a16:creationId xmlns:a16="http://schemas.microsoft.com/office/drawing/2014/main" id="{77D0CCE5-5C2E-CEA0-3A52-9BF69FEF8723}"/>
              </a:ext>
            </a:extLst>
          </p:cNvPr>
          <p:cNvSpPr/>
          <p:nvPr/>
        </p:nvSpPr>
        <p:spPr>
          <a:xfrm>
            <a:off x="680947" y="3506518"/>
            <a:ext cx="2301675" cy="336242"/>
          </a:xfrm>
          <a:prstGeom prst="roundRect">
            <a:avLst>
              <a:gd name="adj" fmla="val 21160"/>
            </a:avLst>
          </a:prstGeom>
          <a:noFill/>
          <a:ln>
            <a:noFill/>
          </a:ln>
        </p:spPr>
        <p:txBody>
          <a:bodyPr spcFirstLastPara="1" wrap="square" lIns="147328"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5CC3D1"/>
                </a:solidFill>
                <a:effectLst/>
                <a:uLnTx/>
                <a:uFillTx/>
                <a:latin typeface="Yu Gothic"/>
                <a:ea typeface="Yu Gothic"/>
                <a:cs typeface="Kosugi"/>
                <a:sym typeface="Kosugi"/>
              </a:rPr>
              <a:t>表現チェック</a:t>
            </a:r>
            <a:endParaRPr kumimoji="0" lang="en-US" altLang="ja-JP" sz="1871" b="1" i="0" u="none" strike="noStrike" kern="0" cap="none" spc="0" normalizeH="0" baseline="0" noProof="0">
              <a:ln>
                <a:noFill/>
              </a:ln>
              <a:solidFill>
                <a:srgbClr val="5CC3D1"/>
              </a:solidFill>
              <a:effectLst/>
              <a:uLnTx/>
              <a:uFillTx/>
              <a:latin typeface="Yu Gothic"/>
              <a:ea typeface="Yu Gothic"/>
              <a:cs typeface="Kosugi"/>
              <a:sym typeface="Arial"/>
            </a:endParaRPr>
          </a:p>
        </p:txBody>
      </p:sp>
      <p:sp>
        <p:nvSpPr>
          <p:cNvPr id="7" name="Google Shape;382;p43">
            <a:extLst>
              <a:ext uri="{FF2B5EF4-FFF2-40B4-BE49-F238E27FC236}">
                <a16:creationId xmlns:a16="http://schemas.microsoft.com/office/drawing/2014/main" id="{CFB0AA1E-1005-9761-4DDC-6B86922B3FA1}"/>
              </a:ext>
            </a:extLst>
          </p:cNvPr>
          <p:cNvSpPr/>
          <p:nvPr/>
        </p:nvSpPr>
        <p:spPr>
          <a:xfrm>
            <a:off x="680947" y="5614032"/>
            <a:ext cx="2301675" cy="491773"/>
          </a:xfrm>
          <a:prstGeom prst="roundRect">
            <a:avLst>
              <a:gd name="adj" fmla="val 21160"/>
            </a:avLst>
          </a:prstGeom>
          <a:noFill/>
          <a:ln>
            <a:noFill/>
          </a:ln>
        </p:spPr>
        <p:txBody>
          <a:bodyPr spcFirstLastPara="1" wrap="square" lIns="147328" tIns="53450" rIns="53450" bIns="53450" anchor="ctr" anchorCtr="0">
            <a:noAutofit/>
          </a:bodyPr>
          <a:lstStyle/>
          <a:p>
            <a:pPr marL="0" marR="0" lvl="0" indent="0" algn="ctr" defTabSz="534558" rtl="0" eaLnBrk="1" fontAlgn="auto" latinLnBrk="0" hangingPunct="1">
              <a:lnSpc>
                <a:spcPct val="115000"/>
              </a:lnSpc>
              <a:spcBef>
                <a:spcPts val="0"/>
              </a:spcBef>
              <a:spcAft>
                <a:spcPts val="0"/>
              </a:spcAft>
              <a:buClr>
                <a:srgbClr val="000000"/>
              </a:buClr>
              <a:buSzTx/>
              <a:buFontTx/>
              <a:buNone/>
              <a:tabLst/>
              <a:defRPr/>
            </a:pPr>
            <a:r>
              <a:rPr kumimoji="0" lang="ja-JP" altLang="en-US" sz="1637" b="1" i="0" u="none" strike="noStrike" kern="0" cap="none" spc="0" normalizeH="0" baseline="0" noProof="0">
                <a:ln>
                  <a:noFill/>
                </a:ln>
                <a:solidFill>
                  <a:srgbClr val="5CC3D1"/>
                </a:solidFill>
                <a:effectLst/>
                <a:uLnTx/>
                <a:uFillTx/>
                <a:latin typeface="Yu Gothic"/>
                <a:ea typeface="Yu Gothic"/>
                <a:cs typeface="Kosugi"/>
                <a:sym typeface="Kosugi"/>
              </a:rPr>
              <a:t>エビデンスチェック</a:t>
            </a:r>
            <a:br>
              <a:rPr kumimoji="0" lang="en-US" altLang="ja-JP" sz="1871" b="1" i="0" u="none" strike="noStrike" kern="0" cap="none" spc="0" normalizeH="0" baseline="0" noProof="0">
                <a:ln>
                  <a:noFill/>
                </a:ln>
                <a:solidFill>
                  <a:srgbClr val="5CC3D1"/>
                </a:solidFill>
                <a:effectLst/>
                <a:uLnTx/>
                <a:uFillTx/>
                <a:latin typeface="Yu Gothic"/>
                <a:ea typeface="Yu Gothic"/>
                <a:cs typeface="Kosugi"/>
                <a:sym typeface="Arial"/>
              </a:rPr>
            </a:br>
            <a:r>
              <a:rPr kumimoji="0" lang="ja-JP" altLang="en-US" sz="1403" b="1" i="0" u="none" strike="noStrike" kern="0" cap="none" spc="0" normalizeH="0" baseline="0" noProof="0">
                <a:ln>
                  <a:noFill/>
                </a:ln>
                <a:solidFill>
                  <a:srgbClr val="5CC3D1"/>
                </a:solidFill>
                <a:effectLst/>
                <a:uLnTx/>
                <a:uFillTx/>
                <a:latin typeface="Yu Gothic"/>
                <a:ea typeface="Yu Gothic"/>
                <a:cs typeface="Kosugi"/>
                <a:sym typeface="Kosugi"/>
              </a:rPr>
              <a:t>（根拠と正確性の担保）</a:t>
            </a:r>
          </a:p>
        </p:txBody>
      </p:sp>
      <p:sp>
        <p:nvSpPr>
          <p:cNvPr id="8" name="テキスト ボックス 7">
            <a:extLst>
              <a:ext uri="{FF2B5EF4-FFF2-40B4-BE49-F238E27FC236}">
                <a16:creationId xmlns:a16="http://schemas.microsoft.com/office/drawing/2014/main" id="{D090E4AC-D2C8-886B-AB2B-716DB22CBC02}"/>
              </a:ext>
            </a:extLst>
          </p:cNvPr>
          <p:cNvSpPr txBox="1"/>
          <p:nvPr/>
        </p:nvSpPr>
        <p:spPr>
          <a:xfrm>
            <a:off x="823618" y="1480961"/>
            <a:ext cx="8979659" cy="485767"/>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プレコンセプションケアに関して、誤った理解や不適切な情報の拡散を防ぐため、</a:t>
            </a:r>
            <a:b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br>
            <a:r>
              <a:rPr kumimoji="0" lang="ja-JP" altLang="en-US" sz="1403"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発信をする際には、リスクマネジメントの観点から下記を参考にしてください</a:t>
            </a:r>
          </a:p>
        </p:txBody>
      </p:sp>
      <p:cxnSp>
        <p:nvCxnSpPr>
          <p:cNvPr id="29" name="直線コネクタ 28">
            <a:extLst>
              <a:ext uri="{FF2B5EF4-FFF2-40B4-BE49-F238E27FC236}">
                <a16:creationId xmlns:a16="http://schemas.microsoft.com/office/drawing/2014/main" id="{97651A0E-9599-A299-805C-5A8D3F774169}"/>
              </a:ext>
            </a:extLst>
          </p:cNvPr>
          <p:cNvCxnSpPr>
            <a:cxnSpLocks/>
          </p:cNvCxnSpPr>
          <p:nvPr/>
        </p:nvCxnSpPr>
        <p:spPr>
          <a:xfrm>
            <a:off x="632776" y="2061540"/>
            <a:ext cx="9380241" cy="0"/>
          </a:xfrm>
          <a:prstGeom prst="line">
            <a:avLst/>
          </a:prstGeom>
          <a:ln w="412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08E4B7CA-EB55-A1C6-1DC7-795AFD738FBE}"/>
              </a:ext>
            </a:extLst>
          </p:cNvPr>
          <p:cNvCxnSpPr>
            <a:cxnSpLocks/>
          </p:cNvCxnSpPr>
          <p:nvPr/>
        </p:nvCxnSpPr>
        <p:spPr>
          <a:xfrm>
            <a:off x="652682" y="5154096"/>
            <a:ext cx="9380241" cy="0"/>
          </a:xfrm>
          <a:prstGeom prst="line">
            <a:avLst/>
          </a:prstGeom>
          <a:ln w="412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テキスト ボックス 6">
            <a:extLst>
              <a:ext uri="{FF2B5EF4-FFF2-40B4-BE49-F238E27FC236}">
                <a16:creationId xmlns:a16="http://schemas.microsoft.com/office/drawing/2014/main" id="{28B3DBDC-5758-2ED0-22FD-CC1F76566F98}"/>
              </a:ext>
            </a:extLst>
          </p:cNvPr>
          <p:cNvSpPr txBox="1"/>
          <p:nvPr/>
        </p:nvSpPr>
        <p:spPr>
          <a:xfrm>
            <a:off x="3945415" y="2311798"/>
            <a:ext cx="5226351" cy="251857"/>
          </a:xfrm>
          <a:prstGeom prst="rect">
            <a:avLst/>
          </a:prstGeom>
          <a:noFill/>
        </p:spPr>
        <p:txBody>
          <a:bodyPr wrap="non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価値判断や押しつけは避け、当事者が主体的に選択できる表現にする</a:t>
            </a:r>
            <a:endParaRPr kumimoji="0" lang="en-US" altLang="ja-JP" sz="1286" b="1" i="0" u="none" strike="noStrike" kern="0" cap="none" spc="0" normalizeH="0" baseline="0" noProof="0">
              <a:ln>
                <a:noFill/>
              </a:ln>
              <a:solidFill>
                <a:srgbClr val="000000">
                  <a:lumMod val="75000"/>
                  <a:lumOff val="25000"/>
                </a:srgbClr>
              </a:solidFill>
              <a:effectLst/>
              <a:uLnTx/>
              <a:uFillTx/>
              <a:latin typeface="Yu Gothic" panose="020B0400000000000000" pitchFamily="34" charset="-128"/>
              <a:ea typeface="Yu Gothic" panose="020B0400000000000000" pitchFamily="34" charset="-128"/>
              <a:cs typeface="Arial"/>
              <a:sym typeface="Arial"/>
            </a:endParaRPr>
          </a:p>
        </p:txBody>
      </p:sp>
      <p:grpSp>
        <p:nvGrpSpPr>
          <p:cNvPr id="32" name="Group 16">
            <a:extLst>
              <a:ext uri="{FF2B5EF4-FFF2-40B4-BE49-F238E27FC236}">
                <a16:creationId xmlns:a16="http://schemas.microsoft.com/office/drawing/2014/main" id="{283AF91C-8599-8B8D-C9A6-A81E7D13F0EE}"/>
              </a:ext>
            </a:extLst>
          </p:cNvPr>
          <p:cNvGrpSpPr/>
          <p:nvPr/>
        </p:nvGrpSpPr>
        <p:grpSpPr>
          <a:xfrm>
            <a:off x="3532242" y="2245351"/>
            <a:ext cx="303242" cy="309906"/>
            <a:chOff x="4571098" y="2306465"/>
            <a:chExt cx="866775" cy="885825"/>
          </a:xfrm>
        </p:grpSpPr>
        <p:sp>
          <p:nvSpPr>
            <p:cNvPr id="33" name="Rectangle 9">
              <a:extLst>
                <a:ext uri="{FF2B5EF4-FFF2-40B4-BE49-F238E27FC236}">
                  <a16:creationId xmlns:a16="http://schemas.microsoft.com/office/drawing/2014/main" id="{0CF9F848-B6E9-703A-173C-BDC2F0C5DA37}"/>
                </a:ext>
              </a:extLst>
            </p:cNvPr>
            <p:cNvSpPr/>
            <p:nvPr/>
          </p:nvSpPr>
          <p:spPr>
            <a:xfrm>
              <a:off x="4631826" y="2454867"/>
              <a:ext cx="602137" cy="602137"/>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0" lang="en-US" sz="818"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4" name="Picture 15" descr="アイコン&#10;&#10;AI 生成コンテンツは誤りを含む可能性があります。">
              <a:extLst>
                <a:ext uri="{FF2B5EF4-FFF2-40B4-BE49-F238E27FC236}">
                  <a16:creationId xmlns:a16="http://schemas.microsoft.com/office/drawing/2014/main" id="{4F7FA216-504E-ADEF-8474-65D305C67CAF}"/>
                </a:ext>
              </a:extLst>
            </p:cNvPr>
            <p:cNvPicPr>
              <a:picLocks noChangeAspect="1"/>
            </p:cNvPicPr>
            <p:nvPr/>
          </p:nvPicPr>
          <p:blipFill>
            <a:blip r:embed="rId4"/>
            <a:stretch>
              <a:fillRect/>
            </a:stretch>
          </p:blipFill>
          <p:spPr>
            <a:xfrm>
              <a:off x="4571098" y="2306465"/>
              <a:ext cx="866775" cy="885825"/>
            </a:xfrm>
            <a:prstGeom prst="rect">
              <a:avLst/>
            </a:prstGeom>
          </p:spPr>
        </p:pic>
      </p:grpSp>
      <p:sp>
        <p:nvSpPr>
          <p:cNvPr id="35" name="テキスト ボックス 6">
            <a:extLst>
              <a:ext uri="{FF2B5EF4-FFF2-40B4-BE49-F238E27FC236}">
                <a16:creationId xmlns:a16="http://schemas.microsoft.com/office/drawing/2014/main" id="{5B7E0A9F-81F2-A003-7C1A-90D2218D00A5}"/>
              </a:ext>
            </a:extLst>
          </p:cNvPr>
          <p:cNvSpPr txBox="1"/>
          <p:nvPr/>
        </p:nvSpPr>
        <p:spPr>
          <a:xfrm>
            <a:off x="3945415" y="2680397"/>
            <a:ext cx="4896132" cy="251857"/>
          </a:xfrm>
          <a:prstGeom prst="rect">
            <a:avLst/>
          </a:prstGeom>
          <a:noFill/>
        </p:spPr>
        <p:txBody>
          <a:bodyPr wrap="non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全ての人の尊厳に配慮し、いかなる偏見も助長しない表現にする</a:t>
            </a:r>
            <a:endParaRPr kumimoji="0" lang="en-US" sz="1286" b="0"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endParaRPr>
          </a:p>
        </p:txBody>
      </p:sp>
      <p:sp>
        <p:nvSpPr>
          <p:cNvPr id="36" name="テキスト ボックス 6">
            <a:extLst>
              <a:ext uri="{FF2B5EF4-FFF2-40B4-BE49-F238E27FC236}">
                <a16:creationId xmlns:a16="http://schemas.microsoft.com/office/drawing/2014/main" id="{495D48D6-72E2-594A-C0EA-9129C167C553}"/>
              </a:ext>
            </a:extLst>
          </p:cNvPr>
          <p:cNvSpPr txBox="1"/>
          <p:nvPr/>
        </p:nvSpPr>
        <p:spPr>
          <a:xfrm>
            <a:off x="3945415" y="3048996"/>
            <a:ext cx="3079930" cy="251857"/>
          </a:xfrm>
          <a:prstGeom prst="rect">
            <a:avLst/>
          </a:prstGeom>
          <a:noFill/>
        </p:spPr>
        <p:txBody>
          <a:bodyPr wrap="non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ハラスメント・差別的な表現は排除する</a:t>
            </a:r>
          </a:p>
        </p:txBody>
      </p:sp>
      <p:sp>
        <p:nvSpPr>
          <p:cNvPr id="37" name="テキスト ボックス 6">
            <a:extLst>
              <a:ext uri="{FF2B5EF4-FFF2-40B4-BE49-F238E27FC236}">
                <a16:creationId xmlns:a16="http://schemas.microsoft.com/office/drawing/2014/main" id="{0A6928FF-6360-87BA-E17D-476AA8EEFCF6}"/>
              </a:ext>
            </a:extLst>
          </p:cNvPr>
          <p:cNvSpPr txBox="1"/>
          <p:nvPr/>
        </p:nvSpPr>
        <p:spPr>
          <a:xfrm>
            <a:off x="3945415" y="4721323"/>
            <a:ext cx="1593946" cy="251857"/>
          </a:xfrm>
          <a:prstGeom prst="rect">
            <a:avLst/>
          </a:prstGeom>
          <a:noFill/>
        </p:spPr>
        <p:txBody>
          <a:bodyPr wrap="non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公序良俗に配慮する</a:t>
            </a:r>
            <a:endParaRPr kumimoji="0" lang="en-US" sz="1286" b="0" i="0" u="none" strike="noStrike" kern="0" cap="none" spc="0" normalizeH="0" baseline="0" noProof="0">
              <a:ln>
                <a:noFill/>
              </a:ln>
              <a:solidFill>
                <a:srgbClr val="000000">
                  <a:lumMod val="75000"/>
                  <a:lumOff val="25000"/>
                </a:srgbClr>
              </a:solidFill>
              <a:effectLst/>
              <a:uLnTx/>
              <a:uFillTx/>
              <a:latin typeface="Arial"/>
              <a:ea typeface="+mn-ea"/>
              <a:cs typeface="Arial"/>
              <a:sym typeface="Arial"/>
            </a:endParaRPr>
          </a:p>
        </p:txBody>
      </p:sp>
      <p:sp>
        <p:nvSpPr>
          <p:cNvPr id="38" name="テキスト ボックス 6">
            <a:extLst>
              <a:ext uri="{FF2B5EF4-FFF2-40B4-BE49-F238E27FC236}">
                <a16:creationId xmlns:a16="http://schemas.microsoft.com/office/drawing/2014/main" id="{658D487A-0D8D-C222-6554-699C696280F0}"/>
              </a:ext>
            </a:extLst>
          </p:cNvPr>
          <p:cNvSpPr txBox="1"/>
          <p:nvPr/>
        </p:nvSpPr>
        <p:spPr>
          <a:xfrm>
            <a:off x="3945415" y="3786194"/>
            <a:ext cx="5632667" cy="449731"/>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著作権・肖像権の侵害を避け、フリー素材やAI生成コンテンツであっても、</a:t>
            </a:r>
            <a:endParaRPr kumimoji="0" lang="en-US" altLang="ja-JP" sz="1286" b="0" i="0" u="none" strike="noStrike" kern="0" cap="none" spc="0" normalizeH="0" baseline="0" noProof="0">
              <a:ln>
                <a:noFill/>
              </a:ln>
              <a:solidFill>
                <a:srgbClr val="000000">
                  <a:lumMod val="75000"/>
                  <a:lumOff val="25000"/>
                </a:srgbClr>
              </a:solidFill>
              <a:effectLst/>
              <a:uLnTx/>
              <a:uFillTx/>
              <a:latin typeface="Arial"/>
              <a:ea typeface="Yu Gothic"/>
              <a:cs typeface="Arial"/>
              <a:sym typeface="Arial"/>
            </a:endParaRPr>
          </a:p>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利用規約を遵守する</a:t>
            </a:r>
            <a:endParaRPr kumimoji="0" lang="en-US" sz="1286" b="0" i="0" u="none" strike="noStrike" kern="0" cap="none" spc="0" normalizeH="0" baseline="0" noProof="0">
              <a:ln>
                <a:noFill/>
              </a:ln>
              <a:solidFill>
                <a:srgbClr val="000000">
                  <a:lumMod val="75000"/>
                  <a:lumOff val="25000"/>
                </a:srgbClr>
              </a:solidFill>
              <a:effectLst/>
              <a:uLnTx/>
              <a:uFillTx/>
              <a:latin typeface="Arial"/>
              <a:ea typeface="+mn-ea"/>
              <a:cs typeface="Arial"/>
              <a:sym typeface="Arial"/>
            </a:endParaRPr>
          </a:p>
        </p:txBody>
      </p:sp>
      <p:sp>
        <p:nvSpPr>
          <p:cNvPr id="39" name="テキスト ボックス 6">
            <a:extLst>
              <a:ext uri="{FF2B5EF4-FFF2-40B4-BE49-F238E27FC236}">
                <a16:creationId xmlns:a16="http://schemas.microsoft.com/office/drawing/2014/main" id="{72633A10-EDBB-4F39-B32D-0A4A01A61C6A}"/>
              </a:ext>
            </a:extLst>
          </p:cNvPr>
          <p:cNvSpPr txBox="1"/>
          <p:nvPr/>
        </p:nvSpPr>
        <p:spPr>
          <a:xfrm>
            <a:off x="3945415" y="6120597"/>
            <a:ext cx="5880944" cy="251857"/>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必要時、法務部門や広報部門等の第三者によるチェックを行う</a:t>
            </a:r>
          </a:p>
        </p:txBody>
      </p:sp>
      <p:sp>
        <p:nvSpPr>
          <p:cNvPr id="40" name="テキスト ボックス 6">
            <a:extLst>
              <a:ext uri="{FF2B5EF4-FFF2-40B4-BE49-F238E27FC236}">
                <a16:creationId xmlns:a16="http://schemas.microsoft.com/office/drawing/2014/main" id="{296CF84C-FDA1-C2B7-15CF-CBE94CAD6020}"/>
              </a:ext>
            </a:extLst>
          </p:cNvPr>
          <p:cNvSpPr txBox="1"/>
          <p:nvPr/>
        </p:nvSpPr>
        <p:spPr>
          <a:xfrm>
            <a:off x="3945415" y="5404353"/>
            <a:ext cx="5886788" cy="251857"/>
          </a:xfrm>
          <a:prstGeom prst="rect">
            <a:avLst/>
          </a:prstGeom>
          <a:noFill/>
        </p:spPr>
        <p:txBody>
          <a:bodyPr wrap="non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データや引用元がある場合は、出典を明確に記載し、情報の正確性を担保する</a:t>
            </a:r>
            <a:endParaRPr kumimoji="0" lang="en-US" sz="1286" b="0" i="0" u="none" strike="noStrike" kern="0" cap="none" spc="0" normalizeH="0" baseline="0" noProof="0">
              <a:ln>
                <a:noFill/>
              </a:ln>
              <a:solidFill>
                <a:srgbClr val="000000">
                  <a:lumMod val="75000"/>
                  <a:lumOff val="25000"/>
                </a:srgbClr>
              </a:solidFill>
              <a:effectLst/>
              <a:uLnTx/>
              <a:uFillTx/>
              <a:latin typeface="Arial"/>
              <a:ea typeface="+mn-ea"/>
              <a:cs typeface="Arial"/>
              <a:sym typeface="Arial"/>
            </a:endParaRPr>
          </a:p>
        </p:txBody>
      </p:sp>
      <p:sp>
        <p:nvSpPr>
          <p:cNvPr id="41" name="テキスト ボックス 6">
            <a:extLst>
              <a:ext uri="{FF2B5EF4-FFF2-40B4-BE49-F238E27FC236}">
                <a16:creationId xmlns:a16="http://schemas.microsoft.com/office/drawing/2014/main" id="{742A61EA-EB1D-0BE7-B05A-623C2BDAA9BC}"/>
              </a:ext>
            </a:extLst>
          </p:cNvPr>
          <p:cNvSpPr txBox="1"/>
          <p:nvPr/>
        </p:nvSpPr>
        <p:spPr>
          <a:xfrm>
            <a:off x="3945415" y="4352724"/>
            <a:ext cx="5632667" cy="251857"/>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Arial"/>
                <a:ea typeface="Yu Gothic"/>
                <a:cs typeface="Arial"/>
                <a:sym typeface="Arial"/>
              </a:rPr>
              <a:t>主観による誇大な表現や、根拠のない発信等をしない</a:t>
            </a:r>
            <a:endParaRPr kumimoji="0" lang="en-US" sz="1286" b="1" i="0" u="none" strike="noStrike" kern="0" cap="none" spc="0" normalizeH="0" baseline="0" noProof="0">
              <a:ln>
                <a:noFill/>
              </a:ln>
              <a:solidFill>
                <a:srgbClr val="000000">
                  <a:lumMod val="75000"/>
                  <a:lumOff val="25000"/>
                </a:srgbClr>
              </a:solidFill>
              <a:effectLst/>
              <a:uLnTx/>
              <a:uFillTx/>
              <a:latin typeface="Arial"/>
              <a:ea typeface="+mn-ea"/>
              <a:cs typeface="Arial"/>
              <a:sym typeface="Arial"/>
            </a:endParaRPr>
          </a:p>
        </p:txBody>
      </p:sp>
      <p:sp>
        <p:nvSpPr>
          <p:cNvPr id="42" name="テキスト ボックス 6">
            <a:extLst>
              <a:ext uri="{FF2B5EF4-FFF2-40B4-BE49-F238E27FC236}">
                <a16:creationId xmlns:a16="http://schemas.microsoft.com/office/drawing/2014/main" id="{B4498336-990E-C02D-AE84-2EC703863928}"/>
              </a:ext>
            </a:extLst>
          </p:cNvPr>
          <p:cNvSpPr txBox="1"/>
          <p:nvPr/>
        </p:nvSpPr>
        <p:spPr>
          <a:xfrm>
            <a:off x="3945415" y="5762475"/>
            <a:ext cx="5880944" cy="251857"/>
          </a:xfrm>
          <a:prstGeom prst="rect">
            <a:avLst/>
          </a:prstGeom>
          <a:noFill/>
        </p:spPr>
        <p:txBody>
          <a:bodyPr wrap="squar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医療や保健に関する専門的な情報等は、専門家によるチェックに努める</a:t>
            </a:r>
            <a:endParaRPr kumimoji="0" lang="en-US" sz="1286" b="0" i="0" u="none" strike="noStrike" kern="0" cap="none" spc="0" normalizeH="0" baseline="0" noProof="0">
              <a:ln>
                <a:noFill/>
              </a:ln>
              <a:solidFill>
                <a:srgbClr val="000000">
                  <a:lumMod val="75000"/>
                  <a:lumOff val="25000"/>
                </a:srgbClr>
              </a:solidFill>
              <a:effectLst/>
              <a:uLnTx/>
              <a:uFillTx/>
              <a:latin typeface="Arial"/>
              <a:ea typeface="+mn-ea"/>
              <a:cs typeface="Arial"/>
              <a:sym typeface="Arial"/>
            </a:endParaRPr>
          </a:p>
        </p:txBody>
      </p:sp>
      <p:sp>
        <p:nvSpPr>
          <p:cNvPr id="43" name="テキスト ボックス 6">
            <a:extLst>
              <a:ext uri="{FF2B5EF4-FFF2-40B4-BE49-F238E27FC236}">
                <a16:creationId xmlns:a16="http://schemas.microsoft.com/office/drawing/2014/main" id="{822402B9-886C-80FC-D0F2-EB2AC8AA48A8}"/>
              </a:ext>
            </a:extLst>
          </p:cNvPr>
          <p:cNvSpPr txBox="1"/>
          <p:nvPr/>
        </p:nvSpPr>
        <p:spPr>
          <a:xfrm>
            <a:off x="3945415" y="3417595"/>
            <a:ext cx="4731023" cy="251857"/>
          </a:xfrm>
          <a:prstGeom prst="rect">
            <a:avLst/>
          </a:prstGeom>
          <a:noFill/>
        </p:spPr>
        <p:txBody>
          <a:bodyPr wrap="none" lIns="53459" tIns="26730" rIns="53459" bIns="26730" rtlCol="0" anchor="t">
            <a:spAutoFit/>
          </a:bodyPr>
          <a:lstStyle/>
          <a:p>
            <a:pPr marL="0" marR="0" lvl="0" indent="0" algn="l" defTabSz="534558" rtl="0" eaLnBrk="1" fontAlgn="auto" latinLnBrk="0" hangingPunct="1">
              <a:lnSpc>
                <a:spcPct val="100000"/>
              </a:lnSpc>
              <a:spcBef>
                <a:spcPts val="0"/>
              </a:spcBef>
              <a:spcAft>
                <a:spcPts val="0"/>
              </a:spcAft>
              <a:buClr>
                <a:srgbClr val="000000"/>
              </a:buClr>
              <a:buSzTx/>
              <a:buFontTx/>
              <a:buNone/>
              <a:tabLst/>
              <a:defRPr/>
            </a:pPr>
            <a:r>
              <a:rPr kumimoji="0" lang="ja-JP" altLang="en-US" sz="1286" b="1" i="0" u="none" strike="noStrike" kern="0" cap="none" spc="0" normalizeH="0" baseline="0" noProof="0">
                <a:ln>
                  <a:noFill/>
                </a:ln>
                <a:solidFill>
                  <a:srgbClr val="000000">
                    <a:lumMod val="75000"/>
                    <a:lumOff val="25000"/>
                  </a:srgbClr>
                </a:solidFill>
                <a:effectLst/>
                <a:uLnTx/>
                <a:uFillTx/>
                <a:latin typeface="Yu Gothic"/>
                <a:ea typeface="Yu Gothic"/>
                <a:cs typeface="Arial"/>
                <a:sym typeface="Arial"/>
              </a:rPr>
              <a:t>ジェンダー・多様性・インクルージョン（包摂性）へ配慮する</a:t>
            </a:r>
            <a:endParaRPr kumimoji="0" lang="ja-JP" altLang="en-US" sz="1286" b="0" i="0" u="none" strike="noStrike" kern="0" cap="none" spc="0" normalizeH="0" baseline="0" noProof="0">
              <a:ln>
                <a:noFill/>
              </a:ln>
              <a:solidFill>
                <a:srgbClr val="000000">
                  <a:lumMod val="75000"/>
                  <a:lumOff val="25000"/>
                </a:srgbClr>
              </a:solidFill>
              <a:effectLst/>
              <a:uLnTx/>
              <a:uFillTx/>
              <a:latin typeface="Arial"/>
              <a:ea typeface="游ゴシック" panose="020B0400000000000000" pitchFamily="50" charset="-128"/>
              <a:cs typeface="Arial"/>
              <a:sym typeface="Arial"/>
            </a:endParaRPr>
          </a:p>
        </p:txBody>
      </p:sp>
      <p:grpSp>
        <p:nvGrpSpPr>
          <p:cNvPr id="44" name="Group 16">
            <a:extLst>
              <a:ext uri="{FF2B5EF4-FFF2-40B4-BE49-F238E27FC236}">
                <a16:creationId xmlns:a16="http://schemas.microsoft.com/office/drawing/2014/main" id="{BFD9BAE2-D0C0-E219-81CD-4EB2EDB8C89D}"/>
              </a:ext>
            </a:extLst>
          </p:cNvPr>
          <p:cNvGrpSpPr/>
          <p:nvPr/>
        </p:nvGrpSpPr>
        <p:grpSpPr>
          <a:xfrm>
            <a:off x="3532242" y="2631475"/>
            <a:ext cx="303242" cy="309906"/>
            <a:chOff x="4571098" y="2306465"/>
            <a:chExt cx="866775" cy="885825"/>
          </a:xfrm>
        </p:grpSpPr>
        <p:sp>
          <p:nvSpPr>
            <p:cNvPr id="45" name="Rectangle 9">
              <a:extLst>
                <a:ext uri="{FF2B5EF4-FFF2-40B4-BE49-F238E27FC236}">
                  <a16:creationId xmlns:a16="http://schemas.microsoft.com/office/drawing/2014/main" id="{89DE0D10-264B-C0B9-0254-87FD64829364}"/>
                </a:ext>
              </a:extLst>
            </p:cNvPr>
            <p:cNvSpPr/>
            <p:nvPr/>
          </p:nvSpPr>
          <p:spPr>
            <a:xfrm>
              <a:off x="4631826" y="2454867"/>
              <a:ext cx="602137" cy="602137"/>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0" lang="en-US" sz="818"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6" name="Picture 15" descr="アイコン&#10;&#10;AI 生成コンテンツは誤りを含む可能性があります。">
              <a:extLst>
                <a:ext uri="{FF2B5EF4-FFF2-40B4-BE49-F238E27FC236}">
                  <a16:creationId xmlns:a16="http://schemas.microsoft.com/office/drawing/2014/main" id="{8E2BB146-1FD4-F0AE-D5B2-5BDDEE69D20F}"/>
                </a:ext>
              </a:extLst>
            </p:cNvPr>
            <p:cNvPicPr>
              <a:picLocks noChangeAspect="1"/>
            </p:cNvPicPr>
            <p:nvPr/>
          </p:nvPicPr>
          <p:blipFill>
            <a:blip r:embed="rId4"/>
            <a:stretch>
              <a:fillRect/>
            </a:stretch>
          </p:blipFill>
          <p:spPr>
            <a:xfrm>
              <a:off x="4571098" y="2306465"/>
              <a:ext cx="866775" cy="885825"/>
            </a:xfrm>
            <a:prstGeom prst="rect">
              <a:avLst/>
            </a:prstGeom>
          </p:spPr>
        </p:pic>
      </p:grpSp>
      <p:grpSp>
        <p:nvGrpSpPr>
          <p:cNvPr id="47" name="Group 16">
            <a:extLst>
              <a:ext uri="{FF2B5EF4-FFF2-40B4-BE49-F238E27FC236}">
                <a16:creationId xmlns:a16="http://schemas.microsoft.com/office/drawing/2014/main" id="{4101528C-8064-E872-5217-1242AD143BD1}"/>
              </a:ext>
            </a:extLst>
          </p:cNvPr>
          <p:cNvGrpSpPr/>
          <p:nvPr/>
        </p:nvGrpSpPr>
        <p:grpSpPr>
          <a:xfrm>
            <a:off x="3532242" y="3829898"/>
            <a:ext cx="303242" cy="309906"/>
            <a:chOff x="4571098" y="2306465"/>
            <a:chExt cx="866775" cy="885825"/>
          </a:xfrm>
        </p:grpSpPr>
        <p:sp>
          <p:nvSpPr>
            <p:cNvPr id="48" name="Rectangle 9">
              <a:extLst>
                <a:ext uri="{FF2B5EF4-FFF2-40B4-BE49-F238E27FC236}">
                  <a16:creationId xmlns:a16="http://schemas.microsoft.com/office/drawing/2014/main" id="{213FA274-C892-4EE8-9E30-B5B5736ABF31}"/>
                </a:ext>
              </a:extLst>
            </p:cNvPr>
            <p:cNvSpPr/>
            <p:nvPr/>
          </p:nvSpPr>
          <p:spPr>
            <a:xfrm>
              <a:off x="4631826" y="2454867"/>
              <a:ext cx="602137" cy="602137"/>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0" lang="en-US" sz="818"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9" name="Picture 15" descr="アイコン&#10;&#10;AI 生成コンテンツは誤りを含む可能性があります。">
              <a:extLst>
                <a:ext uri="{FF2B5EF4-FFF2-40B4-BE49-F238E27FC236}">
                  <a16:creationId xmlns:a16="http://schemas.microsoft.com/office/drawing/2014/main" id="{87ED82B4-E3BB-F01B-E96F-6C9F034138DE}"/>
                </a:ext>
              </a:extLst>
            </p:cNvPr>
            <p:cNvPicPr>
              <a:picLocks noChangeAspect="1"/>
            </p:cNvPicPr>
            <p:nvPr/>
          </p:nvPicPr>
          <p:blipFill>
            <a:blip r:embed="rId4"/>
            <a:stretch>
              <a:fillRect/>
            </a:stretch>
          </p:blipFill>
          <p:spPr>
            <a:xfrm>
              <a:off x="4571098" y="2306465"/>
              <a:ext cx="866775" cy="885825"/>
            </a:xfrm>
            <a:prstGeom prst="rect">
              <a:avLst/>
            </a:prstGeom>
          </p:spPr>
        </p:pic>
      </p:grpSp>
      <p:grpSp>
        <p:nvGrpSpPr>
          <p:cNvPr id="50" name="Group 16">
            <a:extLst>
              <a:ext uri="{FF2B5EF4-FFF2-40B4-BE49-F238E27FC236}">
                <a16:creationId xmlns:a16="http://schemas.microsoft.com/office/drawing/2014/main" id="{35A38E21-2870-CFD0-3B30-0A63551B3FF5}"/>
              </a:ext>
            </a:extLst>
          </p:cNvPr>
          <p:cNvGrpSpPr/>
          <p:nvPr/>
        </p:nvGrpSpPr>
        <p:grpSpPr>
          <a:xfrm>
            <a:off x="3532242" y="4298469"/>
            <a:ext cx="303242" cy="309906"/>
            <a:chOff x="4571098" y="2306465"/>
            <a:chExt cx="866775" cy="885825"/>
          </a:xfrm>
        </p:grpSpPr>
        <p:sp>
          <p:nvSpPr>
            <p:cNvPr id="51" name="Rectangle 9">
              <a:extLst>
                <a:ext uri="{FF2B5EF4-FFF2-40B4-BE49-F238E27FC236}">
                  <a16:creationId xmlns:a16="http://schemas.microsoft.com/office/drawing/2014/main" id="{88A780B5-1611-8549-043A-6E9FF0212BC4}"/>
                </a:ext>
              </a:extLst>
            </p:cNvPr>
            <p:cNvSpPr/>
            <p:nvPr/>
          </p:nvSpPr>
          <p:spPr>
            <a:xfrm>
              <a:off x="4631826" y="2454867"/>
              <a:ext cx="602137" cy="602137"/>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0" lang="en-US" sz="818"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2" name="Picture 15" descr="アイコン&#10;&#10;AI 生成コンテンツは誤りを含む可能性があります。">
              <a:extLst>
                <a:ext uri="{FF2B5EF4-FFF2-40B4-BE49-F238E27FC236}">
                  <a16:creationId xmlns:a16="http://schemas.microsoft.com/office/drawing/2014/main" id="{988B257B-D4C2-3F2B-7FCD-6BFC7318FAEB}"/>
                </a:ext>
              </a:extLst>
            </p:cNvPr>
            <p:cNvPicPr>
              <a:picLocks noChangeAspect="1"/>
            </p:cNvPicPr>
            <p:nvPr/>
          </p:nvPicPr>
          <p:blipFill>
            <a:blip r:embed="rId4"/>
            <a:stretch>
              <a:fillRect/>
            </a:stretch>
          </p:blipFill>
          <p:spPr>
            <a:xfrm>
              <a:off x="4571098" y="2306465"/>
              <a:ext cx="866775" cy="885825"/>
            </a:xfrm>
            <a:prstGeom prst="rect">
              <a:avLst/>
            </a:prstGeom>
          </p:spPr>
        </p:pic>
      </p:grpSp>
      <p:grpSp>
        <p:nvGrpSpPr>
          <p:cNvPr id="53" name="Group 16">
            <a:extLst>
              <a:ext uri="{FF2B5EF4-FFF2-40B4-BE49-F238E27FC236}">
                <a16:creationId xmlns:a16="http://schemas.microsoft.com/office/drawing/2014/main" id="{C001122F-E845-2B32-5703-5B535EF424E0}"/>
              </a:ext>
            </a:extLst>
          </p:cNvPr>
          <p:cNvGrpSpPr/>
          <p:nvPr/>
        </p:nvGrpSpPr>
        <p:grpSpPr>
          <a:xfrm>
            <a:off x="3532242" y="4678972"/>
            <a:ext cx="303242" cy="309906"/>
            <a:chOff x="4571098" y="2306465"/>
            <a:chExt cx="866775" cy="885825"/>
          </a:xfrm>
        </p:grpSpPr>
        <p:sp>
          <p:nvSpPr>
            <p:cNvPr id="54" name="Rectangle 9">
              <a:extLst>
                <a:ext uri="{FF2B5EF4-FFF2-40B4-BE49-F238E27FC236}">
                  <a16:creationId xmlns:a16="http://schemas.microsoft.com/office/drawing/2014/main" id="{3DEB54CB-1217-8B92-4471-76E6524D6081}"/>
                </a:ext>
              </a:extLst>
            </p:cNvPr>
            <p:cNvSpPr/>
            <p:nvPr/>
          </p:nvSpPr>
          <p:spPr>
            <a:xfrm>
              <a:off x="4631826" y="2454867"/>
              <a:ext cx="602137" cy="602137"/>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0" lang="en-US" sz="818"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5" name="Picture 15" descr="アイコン&#10;&#10;AI 生成コンテンツは誤りを含む可能性があります。">
              <a:extLst>
                <a:ext uri="{FF2B5EF4-FFF2-40B4-BE49-F238E27FC236}">
                  <a16:creationId xmlns:a16="http://schemas.microsoft.com/office/drawing/2014/main" id="{F3092846-5273-2EA8-3C08-ED4BFBDA60B9}"/>
                </a:ext>
              </a:extLst>
            </p:cNvPr>
            <p:cNvPicPr>
              <a:picLocks noChangeAspect="1"/>
            </p:cNvPicPr>
            <p:nvPr/>
          </p:nvPicPr>
          <p:blipFill>
            <a:blip r:embed="rId4"/>
            <a:stretch>
              <a:fillRect/>
            </a:stretch>
          </p:blipFill>
          <p:spPr>
            <a:xfrm>
              <a:off x="4571098" y="2306465"/>
              <a:ext cx="866775" cy="885825"/>
            </a:xfrm>
            <a:prstGeom prst="rect">
              <a:avLst/>
            </a:prstGeom>
          </p:spPr>
        </p:pic>
      </p:grpSp>
      <p:grpSp>
        <p:nvGrpSpPr>
          <p:cNvPr id="56" name="Group 16">
            <a:extLst>
              <a:ext uri="{FF2B5EF4-FFF2-40B4-BE49-F238E27FC236}">
                <a16:creationId xmlns:a16="http://schemas.microsoft.com/office/drawing/2014/main" id="{8A8B11E1-A42A-EC0D-0411-5A5BADD50C4E}"/>
              </a:ext>
            </a:extLst>
          </p:cNvPr>
          <p:cNvGrpSpPr/>
          <p:nvPr/>
        </p:nvGrpSpPr>
        <p:grpSpPr>
          <a:xfrm>
            <a:off x="3532242" y="3019999"/>
            <a:ext cx="303242" cy="309906"/>
            <a:chOff x="4571098" y="2306465"/>
            <a:chExt cx="866775" cy="885825"/>
          </a:xfrm>
        </p:grpSpPr>
        <p:sp>
          <p:nvSpPr>
            <p:cNvPr id="57" name="Rectangle 9">
              <a:extLst>
                <a:ext uri="{FF2B5EF4-FFF2-40B4-BE49-F238E27FC236}">
                  <a16:creationId xmlns:a16="http://schemas.microsoft.com/office/drawing/2014/main" id="{B4F7B2D8-210B-8BA5-04F2-B50BDFAECF19}"/>
                </a:ext>
              </a:extLst>
            </p:cNvPr>
            <p:cNvSpPr/>
            <p:nvPr/>
          </p:nvSpPr>
          <p:spPr>
            <a:xfrm>
              <a:off x="4631826" y="2454867"/>
              <a:ext cx="602137" cy="602137"/>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0" lang="en-US" sz="818"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8" name="Picture 15" descr="アイコン&#10;&#10;AI 生成コンテンツは誤りを含む可能性があります。">
              <a:extLst>
                <a:ext uri="{FF2B5EF4-FFF2-40B4-BE49-F238E27FC236}">
                  <a16:creationId xmlns:a16="http://schemas.microsoft.com/office/drawing/2014/main" id="{7E37C805-4DE1-ED59-E783-E29B54126C1F}"/>
                </a:ext>
              </a:extLst>
            </p:cNvPr>
            <p:cNvPicPr>
              <a:picLocks noChangeAspect="1"/>
            </p:cNvPicPr>
            <p:nvPr/>
          </p:nvPicPr>
          <p:blipFill>
            <a:blip r:embed="rId4"/>
            <a:stretch>
              <a:fillRect/>
            </a:stretch>
          </p:blipFill>
          <p:spPr>
            <a:xfrm>
              <a:off x="4571098" y="2306465"/>
              <a:ext cx="866775" cy="885825"/>
            </a:xfrm>
            <a:prstGeom prst="rect">
              <a:avLst/>
            </a:prstGeom>
          </p:spPr>
        </p:pic>
      </p:grpSp>
      <p:grpSp>
        <p:nvGrpSpPr>
          <p:cNvPr id="59" name="Group 16">
            <a:extLst>
              <a:ext uri="{FF2B5EF4-FFF2-40B4-BE49-F238E27FC236}">
                <a16:creationId xmlns:a16="http://schemas.microsoft.com/office/drawing/2014/main" id="{797A354A-1A70-E2D0-9D49-D3F587E1F9BA}"/>
              </a:ext>
            </a:extLst>
          </p:cNvPr>
          <p:cNvGrpSpPr/>
          <p:nvPr/>
        </p:nvGrpSpPr>
        <p:grpSpPr>
          <a:xfrm>
            <a:off x="3532242" y="3389822"/>
            <a:ext cx="303242" cy="309906"/>
            <a:chOff x="4571098" y="2306465"/>
            <a:chExt cx="866775" cy="885825"/>
          </a:xfrm>
        </p:grpSpPr>
        <p:sp>
          <p:nvSpPr>
            <p:cNvPr id="60" name="Rectangle 9">
              <a:extLst>
                <a:ext uri="{FF2B5EF4-FFF2-40B4-BE49-F238E27FC236}">
                  <a16:creationId xmlns:a16="http://schemas.microsoft.com/office/drawing/2014/main" id="{C2DC8FB1-F2B6-A2D4-E9FB-176398942E9C}"/>
                </a:ext>
              </a:extLst>
            </p:cNvPr>
            <p:cNvSpPr/>
            <p:nvPr/>
          </p:nvSpPr>
          <p:spPr>
            <a:xfrm>
              <a:off x="4631826" y="2454867"/>
              <a:ext cx="602137" cy="602137"/>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0" lang="en-US" sz="818"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1" name="Picture 15" descr="アイコン&#10;&#10;AI 生成コンテンツは誤りを含む可能性があります。">
              <a:extLst>
                <a:ext uri="{FF2B5EF4-FFF2-40B4-BE49-F238E27FC236}">
                  <a16:creationId xmlns:a16="http://schemas.microsoft.com/office/drawing/2014/main" id="{25C8BB98-7C75-128D-B168-422AF2026592}"/>
                </a:ext>
              </a:extLst>
            </p:cNvPr>
            <p:cNvPicPr>
              <a:picLocks noChangeAspect="1"/>
            </p:cNvPicPr>
            <p:nvPr/>
          </p:nvPicPr>
          <p:blipFill>
            <a:blip r:embed="rId4"/>
            <a:stretch>
              <a:fillRect/>
            </a:stretch>
          </p:blipFill>
          <p:spPr>
            <a:xfrm>
              <a:off x="4571098" y="2306465"/>
              <a:ext cx="866775" cy="885825"/>
            </a:xfrm>
            <a:prstGeom prst="rect">
              <a:avLst/>
            </a:prstGeom>
          </p:spPr>
        </p:pic>
      </p:grpSp>
      <p:grpSp>
        <p:nvGrpSpPr>
          <p:cNvPr id="62" name="Group 16">
            <a:extLst>
              <a:ext uri="{FF2B5EF4-FFF2-40B4-BE49-F238E27FC236}">
                <a16:creationId xmlns:a16="http://schemas.microsoft.com/office/drawing/2014/main" id="{AEB4CAC5-407E-9BE2-F90E-3D02745457B8}"/>
              </a:ext>
            </a:extLst>
          </p:cNvPr>
          <p:cNvGrpSpPr/>
          <p:nvPr/>
        </p:nvGrpSpPr>
        <p:grpSpPr>
          <a:xfrm>
            <a:off x="3532238" y="5361041"/>
            <a:ext cx="303242" cy="309906"/>
            <a:chOff x="4571098" y="2306465"/>
            <a:chExt cx="866775" cy="885825"/>
          </a:xfrm>
        </p:grpSpPr>
        <p:sp>
          <p:nvSpPr>
            <p:cNvPr id="63" name="Rectangle 9">
              <a:extLst>
                <a:ext uri="{FF2B5EF4-FFF2-40B4-BE49-F238E27FC236}">
                  <a16:creationId xmlns:a16="http://schemas.microsoft.com/office/drawing/2014/main" id="{FF19ADE7-CC04-19A1-FB6C-ACAE0895B5D8}"/>
                </a:ext>
              </a:extLst>
            </p:cNvPr>
            <p:cNvSpPr/>
            <p:nvPr/>
          </p:nvSpPr>
          <p:spPr>
            <a:xfrm>
              <a:off x="4631826" y="2454867"/>
              <a:ext cx="602137" cy="602137"/>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0" lang="en-US" sz="818"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4" name="Picture 15" descr="アイコン&#10;&#10;AI 生成コンテンツは誤りを含む可能性があります。">
              <a:extLst>
                <a:ext uri="{FF2B5EF4-FFF2-40B4-BE49-F238E27FC236}">
                  <a16:creationId xmlns:a16="http://schemas.microsoft.com/office/drawing/2014/main" id="{A4886648-410F-EF69-9A63-2F9A25DA1F16}"/>
                </a:ext>
              </a:extLst>
            </p:cNvPr>
            <p:cNvPicPr>
              <a:picLocks noChangeAspect="1"/>
            </p:cNvPicPr>
            <p:nvPr/>
          </p:nvPicPr>
          <p:blipFill>
            <a:blip r:embed="rId4"/>
            <a:stretch>
              <a:fillRect/>
            </a:stretch>
          </p:blipFill>
          <p:spPr>
            <a:xfrm>
              <a:off x="4571098" y="2306465"/>
              <a:ext cx="866775" cy="885825"/>
            </a:xfrm>
            <a:prstGeom prst="rect">
              <a:avLst/>
            </a:prstGeom>
          </p:spPr>
        </p:pic>
      </p:grpSp>
      <p:grpSp>
        <p:nvGrpSpPr>
          <p:cNvPr id="65" name="Group 16">
            <a:extLst>
              <a:ext uri="{FF2B5EF4-FFF2-40B4-BE49-F238E27FC236}">
                <a16:creationId xmlns:a16="http://schemas.microsoft.com/office/drawing/2014/main" id="{77802CAB-9B55-4774-BAC4-98C1F70089A7}"/>
              </a:ext>
            </a:extLst>
          </p:cNvPr>
          <p:cNvGrpSpPr/>
          <p:nvPr/>
        </p:nvGrpSpPr>
        <p:grpSpPr>
          <a:xfrm>
            <a:off x="3532238" y="5733478"/>
            <a:ext cx="303242" cy="309906"/>
            <a:chOff x="4571098" y="2306465"/>
            <a:chExt cx="866775" cy="885825"/>
          </a:xfrm>
        </p:grpSpPr>
        <p:sp>
          <p:nvSpPr>
            <p:cNvPr id="66" name="Rectangle 9">
              <a:extLst>
                <a:ext uri="{FF2B5EF4-FFF2-40B4-BE49-F238E27FC236}">
                  <a16:creationId xmlns:a16="http://schemas.microsoft.com/office/drawing/2014/main" id="{70155EE4-4920-E3EA-B14F-CEA04B8007B4}"/>
                </a:ext>
              </a:extLst>
            </p:cNvPr>
            <p:cNvSpPr/>
            <p:nvPr/>
          </p:nvSpPr>
          <p:spPr>
            <a:xfrm>
              <a:off x="4631826" y="2454867"/>
              <a:ext cx="602137" cy="602137"/>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0" lang="en-US" sz="818"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7" name="Picture 15" descr="アイコン&#10;&#10;AI 生成コンテンツは誤りを含む可能性があります。">
              <a:extLst>
                <a:ext uri="{FF2B5EF4-FFF2-40B4-BE49-F238E27FC236}">
                  <a16:creationId xmlns:a16="http://schemas.microsoft.com/office/drawing/2014/main" id="{84463679-3D24-B5E9-696F-BEF009CE4262}"/>
                </a:ext>
              </a:extLst>
            </p:cNvPr>
            <p:cNvPicPr>
              <a:picLocks noChangeAspect="1"/>
            </p:cNvPicPr>
            <p:nvPr/>
          </p:nvPicPr>
          <p:blipFill>
            <a:blip r:embed="rId4"/>
            <a:stretch>
              <a:fillRect/>
            </a:stretch>
          </p:blipFill>
          <p:spPr>
            <a:xfrm>
              <a:off x="4571098" y="2306465"/>
              <a:ext cx="866775" cy="885825"/>
            </a:xfrm>
            <a:prstGeom prst="rect">
              <a:avLst/>
            </a:prstGeom>
          </p:spPr>
        </p:pic>
      </p:grpSp>
      <p:grpSp>
        <p:nvGrpSpPr>
          <p:cNvPr id="68" name="Group 16">
            <a:extLst>
              <a:ext uri="{FF2B5EF4-FFF2-40B4-BE49-F238E27FC236}">
                <a16:creationId xmlns:a16="http://schemas.microsoft.com/office/drawing/2014/main" id="{310987DC-E70A-9DB4-E79B-F04A72B73004}"/>
              </a:ext>
            </a:extLst>
          </p:cNvPr>
          <p:cNvGrpSpPr/>
          <p:nvPr/>
        </p:nvGrpSpPr>
        <p:grpSpPr>
          <a:xfrm>
            <a:off x="3532238" y="6074185"/>
            <a:ext cx="303242" cy="309906"/>
            <a:chOff x="4571098" y="2306465"/>
            <a:chExt cx="866775" cy="885825"/>
          </a:xfrm>
        </p:grpSpPr>
        <p:sp>
          <p:nvSpPr>
            <p:cNvPr id="69" name="Rectangle 9">
              <a:extLst>
                <a:ext uri="{FF2B5EF4-FFF2-40B4-BE49-F238E27FC236}">
                  <a16:creationId xmlns:a16="http://schemas.microsoft.com/office/drawing/2014/main" id="{F6CF896B-22EC-58DC-30BF-328663D8D3AD}"/>
                </a:ext>
              </a:extLst>
            </p:cNvPr>
            <p:cNvSpPr/>
            <p:nvPr/>
          </p:nvSpPr>
          <p:spPr>
            <a:xfrm>
              <a:off x="4631826" y="2454867"/>
              <a:ext cx="602137" cy="602137"/>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4558" rtl="0" eaLnBrk="1" fontAlgn="auto" latinLnBrk="0" hangingPunct="1">
                <a:lnSpc>
                  <a:spcPct val="100000"/>
                </a:lnSpc>
                <a:spcBef>
                  <a:spcPts val="0"/>
                </a:spcBef>
                <a:spcAft>
                  <a:spcPts val="0"/>
                </a:spcAft>
                <a:buClr>
                  <a:srgbClr val="000000"/>
                </a:buClr>
                <a:buSzTx/>
                <a:buFontTx/>
                <a:buNone/>
                <a:tabLst/>
                <a:defRPr/>
              </a:pPr>
              <a:endParaRPr kumimoji="0" lang="en-US" sz="818"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0" name="Picture 15" descr="アイコン&#10;&#10;AI 生成コンテンツは誤りを含む可能性があります。">
              <a:extLst>
                <a:ext uri="{FF2B5EF4-FFF2-40B4-BE49-F238E27FC236}">
                  <a16:creationId xmlns:a16="http://schemas.microsoft.com/office/drawing/2014/main" id="{C83D0EDF-0D0D-EF0D-699B-9F3915B11511}"/>
                </a:ext>
              </a:extLst>
            </p:cNvPr>
            <p:cNvPicPr>
              <a:picLocks noChangeAspect="1"/>
            </p:cNvPicPr>
            <p:nvPr/>
          </p:nvPicPr>
          <p:blipFill>
            <a:blip r:embed="rId4"/>
            <a:stretch>
              <a:fillRect/>
            </a:stretch>
          </p:blipFill>
          <p:spPr>
            <a:xfrm>
              <a:off x="4571098" y="2306465"/>
              <a:ext cx="866775" cy="885825"/>
            </a:xfrm>
            <a:prstGeom prst="rect">
              <a:avLst/>
            </a:prstGeom>
          </p:spPr>
        </p:pic>
      </p:grpSp>
      <p:pic>
        <p:nvPicPr>
          <p:cNvPr id="2" name="図 1">
            <a:extLst>
              <a:ext uri="{FF2B5EF4-FFF2-40B4-BE49-F238E27FC236}">
                <a16:creationId xmlns:a16="http://schemas.microsoft.com/office/drawing/2014/main" id="{A10DB5B0-BCB2-F56A-F363-EAD045DD6398}"/>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584471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56654-5F46-9779-4356-3642599EC2AC}"/>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687CC353-49FE-37D3-A134-56EBC36F37A3}"/>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4" cy="7559675"/>
          </a:xfrm>
          <a:prstGeom prst="rect">
            <a:avLst/>
          </a:prstGeom>
        </p:spPr>
      </p:pic>
      <p:sp>
        <p:nvSpPr>
          <p:cNvPr id="2" name="正方形/長方形 1">
            <a:extLst>
              <a:ext uri="{FF2B5EF4-FFF2-40B4-BE49-F238E27FC236}">
                <a16:creationId xmlns:a16="http://schemas.microsoft.com/office/drawing/2014/main" id="{93247053-1617-91E7-142C-C6B8D638516E}"/>
              </a:ext>
            </a:extLst>
          </p:cNvPr>
          <p:cNvSpPr/>
          <p:nvPr/>
        </p:nvSpPr>
        <p:spPr>
          <a:xfrm>
            <a:off x="501935" y="2025631"/>
            <a:ext cx="9687941" cy="50424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ホームベース 30">
            <a:extLst>
              <a:ext uri="{FF2B5EF4-FFF2-40B4-BE49-F238E27FC236}">
                <a16:creationId xmlns:a16="http://schemas.microsoft.com/office/drawing/2014/main" id="{F0F8FA2A-FBEE-7877-1381-0EC87FAFBE11}"/>
              </a:ext>
            </a:extLst>
          </p:cNvPr>
          <p:cNvSpPr/>
          <p:nvPr/>
        </p:nvSpPr>
        <p:spPr>
          <a:xfrm>
            <a:off x="508742" y="1835852"/>
            <a:ext cx="4707702" cy="245424"/>
          </a:xfrm>
          <a:prstGeom prst="homePlate">
            <a:avLst/>
          </a:prstGeom>
          <a:solidFill>
            <a:srgbClr val="FF9900"/>
          </a:solidFill>
          <a:ln w="25400" cap="flat" cmpd="sng" algn="ctr">
            <a:solidFill>
              <a:srgbClr val="FF9900"/>
            </a:solidFill>
            <a:prstDash val="solid"/>
          </a:ln>
          <a:effectLst/>
        </p:spPr>
        <p:txBody>
          <a:bodyPr rtlCol="0" anchor="ctr"/>
          <a:lstStyle/>
          <a:p>
            <a:pPr marL="0" marR="0" lvl="0" indent="0" algn="ctr" defTabSz="503643" eaLnBrk="1" fontAlgn="base" latinLnBrk="0" hangingPunct="1">
              <a:lnSpc>
                <a:spcPct val="130000"/>
              </a:lnSpc>
              <a:spcBef>
                <a:spcPct val="0"/>
              </a:spcBef>
              <a:spcAft>
                <a:spcPts val="678"/>
              </a:spcAft>
              <a:buClrTx/>
              <a:buSzTx/>
              <a:buFontTx/>
              <a:buNone/>
              <a:tabLst/>
              <a:defRPr/>
            </a:pPr>
            <a:r>
              <a:rPr kumimoji="1" lang="en-US" altLang="ja-JP" sz="1108" b="1" i="0" u="none" strike="noStrike" kern="0" cap="none" spc="204" normalizeH="0" baseline="0" noProof="0">
                <a:ln>
                  <a:noFill/>
                </a:ln>
                <a:solidFill>
                  <a:prstClr val="white"/>
                </a:solidFill>
                <a:effectLst/>
                <a:uLnTx/>
                <a:uFillTx/>
                <a:latin typeface="HGｺﾞｼｯｸM" panose="020B0609000000000000" pitchFamily="49" charset="-128"/>
                <a:ea typeface="HGｺﾞｼｯｸM" panose="020B0609000000000000" pitchFamily="49" charset="-128"/>
                <a:cs typeface="Noto Sans CJK JP DemiLight" charset="-128"/>
              </a:rPr>
              <a:t>Web</a:t>
            </a:r>
            <a:r>
              <a:rPr kumimoji="1" lang="ja-JP" altLang="en-US" sz="1108" b="1" i="0" u="none" strike="noStrike" kern="0" cap="none" spc="204" normalizeH="0" baseline="0" noProof="0">
                <a:ln>
                  <a:noFill/>
                </a:ln>
                <a:solidFill>
                  <a:prstClr val="white"/>
                </a:solidFill>
                <a:effectLst/>
                <a:uLnTx/>
                <a:uFillTx/>
                <a:latin typeface="HGｺﾞｼｯｸM" panose="020B0609000000000000" pitchFamily="49" charset="-128"/>
                <a:ea typeface="HGｺﾞｼｯｸM" panose="020B0609000000000000" pitchFamily="49" charset="-128"/>
                <a:cs typeface="Noto Sans CJK JP DemiLight" charset="-128"/>
              </a:rPr>
              <a:t>サイト「はじめよう </a:t>
            </a:r>
            <a:r>
              <a:rPr kumimoji="1" lang="ja-JP" altLang="en-US" sz="1108" b="1" kern="0" spc="204">
                <a:solidFill>
                  <a:prstClr val="white"/>
                </a:solidFill>
                <a:latin typeface="HGｺﾞｼｯｸM" panose="020B0609000000000000" pitchFamily="49" charset="-128"/>
                <a:ea typeface="HGｺﾞｼｯｸM" panose="020B0609000000000000" pitchFamily="49" charset="-128"/>
                <a:cs typeface="Noto Sans CJK JP DemiLight" charset="-128"/>
              </a:rPr>
              <a:t>プレコンセプションケアの開設</a:t>
            </a:r>
            <a:r>
              <a:rPr kumimoji="1" lang="ja-JP" altLang="en-US" sz="1108" b="1" i="0" u="none" strike="noStrike" kern="0" cap="none" spc="204" normalizeH="0" baseline="0" noProof="0">
                <a:ln>
                  <a:noFill/>
                </a:ln>
                <a:solidFill>
                  <a:prstClr val="white"/>
                </a:solidFill>
                <a:effectLst/>
                <a:uLnTx/>
                <a:uFillTx/>
                <a:latin typeface="HGｺﾞｼｯｸM" panose="020B0609000000000000" pitchFamily="49" charset="-128"/>
                <a:ea typeface="HGｺﾞｼｯｸM" panose="020B0609000000000000" pitchFamily="49" charset="-128"/>
                <a:cs typeface="Noto Sans CJK JP DemiLight" charset="-128"/>
              </a:rPr>
              <a:t>」</a:t>
            </a:r>
          </a:p>
        </p:txBody>
      </p:sp>
      <p:sp>
        <p:nvSpPr>
          <p:cNvPr id="10" name="ホームベース 30">
            <a:extLst>
              <a:ext uri="{FF2B5EF4-FFF2-40B4-BE49-F238E27FC236}">
                <a16:creationId xmlns:a16="http://schemas.microsoft.com/office/drawing/2014/main" id="{391CE729-6DB2-2BFE-6F24-708AA479918E}"/>
              </a:ext>
            </a:extLst>
          </p:cNvPr>
          <p:cNvSpPr/>
          <p:nvPr/>
        </p:nvSpPr>
        <p:spPr>
          <a:xfrm>
            <a:off x="517936" y="4303118"/>
            <a:ext cx="4164001" cy="269866"/>
          </a:xfrm>
          <a:prstGeom prst="homePlate">
            <a:avLst/>
          </a:prstGeom>
          <a:solidFill>
            <a:srgbClr val="FF9900"/>
          </a:solidFill>
          <a:ln w="25400" cap="flat" cmpd="sng" algn="ctr">
            <a:solidFill>
              <a:srgbClr val="FF9900"/>
            </a:solidFill>
            <a:prstDash val="solid"/>
          </a:ln>
          <a:effectLst/>
        </p:spPr>
        <p:txBody>
          <a:bodyPr rtlCol="0" anchor="ctr"/>
          <a:lstStyle/>
          <a:p>
            <a:pPr marL="0" marR="0" lvl="0" indent="0" algn="ctr" defTabSz="503643" eaLnBrk="1" fontAlgn="base" latinLnBrk="0" hangingPunct="1">
              <a:lnSpc>
                <a:spcPct val="130000"/>
              </a:lnSpc>
              <a:spcBef>
                <a:spcPct val="0"/>
              </a:spcBef>
              <a:spcAft>
                <a:spcPts val="678"/>
              </a:spcAft>
              <a:buClrTx/>
              <a:buSzTx/>
              <a:buFontTx/>
              <a:buNone/>
              <a:tabLst/>
              <a:defRPr/>
            </a:pPr>
            <a:r>
              <a:rPr kumimoji="1" lang="en-US" altLang="ja-JP" sz="1108" b="1" kern="0" spc="204">
                <a:solidFill>
                  <a:prstClr val="white"/>
                </a:solidFill>
                <a:latin typeface="HGｺﾞｼｯｸM" panose="020B0609000000000000" pitchFamily="49" charset="-128"/>
                <a:ea typeface="HGｺﾞｼｯｸM" panose="020B0609000000000000" pitchFamily="49" charset="-128"/>
                <a:cs typeface="Noto Sans CJK JP DemiLight" charset="-128"/>
              </a:rPr>
              <a:t>Instagram</a:t>
            </a:r>
            <a:r>
              <a:rPr kumimoji="1" lang="ja-JP" altLang="en-US" sz="1108" b="1" kern="0" spc="204">
                <a:solidFill>
                  <a:prstClr val="white"/>
                </a:solidFill>
                <a:latin typeface="HGｺﾞｼｯｸM" panose="020B0609000000000000" pitchFamily="49" charset="-128"/>
                <a:ea typeface="HGｺﾞｼｯｸM" panose="020B0609000000000000" pitchFamily="49" charset="-128"/>
                <a:cs typeface="Noto Sans CJK JP DemiLight" charset="-128"/>
              </a:rPr>
              <a:t>・</a:t>
            </a:r>
            <a:r>
              <a:rPr kumimoji="1" lang="en-US" altLang="ja-JP" sz="1108" b="1" kern="0" spc="204" err="1">
                <a:solidFill>
                  <a:prstClr val="white"/>
                </a:solidFill>
                <a:latin typeface="HGｺﾞｼｯｸM" panose="020B0609000000000000" pitchFamily="49" charset="-128"/>
                <a:ea typeface="HGｺﾞｼｯｸM" panose="020B0609000000000000" pitchFamily="49" charset="-128"/>
                <a:cs typeface="Noto Sans CJK JP DemiLight" charset="-128"/>
              </a:rPr>
              <a:t>Youtube</a:t>
            </a:r>
            <a:r>
              <a:rPr kumimoji="1" lang="ja-JP" altLang="en-US" sz="1108" b="1" kern="0" spc="204">
                <a:solidFill>
                  <a:prstClr val="white"/>
                </a:solidFill>
                <a:latin typeface="HGｺﾞｼｯｸM" panose="020B0609000000000000" pitchFamily="49" charset="-128"/>
                <a:ea typeface="HGｺﾞｼｯｸM" panose="020B0609000000000000" pitchFamily="49" charset="-128"/>
                <a:cs typeface="Noto Sans CJK JP DemiLight" charset="-128"/>
              </a:rPr>
              <a:t>のアカウントを開設</a:t>
            </a:r>
            <a:endParaRPr kumimoji="1" lang="ja-JP" altLang="en-US" sz="1108" b="1" i="0" u="none" strike="noStrike" kern="0" cap="none" spc="204" normalizeH="0" baseline="0" noProof="0">
              <a:ln>
                <a:noFill/>
              </a:ln>
              <a:solidFill>
                <a:prstClr val="white"/>
              </a:solidFill>
              <a:effectLst/>
              <a:uLnTx/>
              <a:uFillTx/>
              <a:latin typeface="HGｺﾞｼｯｸM" panose="020B0609000000000000" pitchFamily="49" charset="-128"/>
              <a:ea typeface="HGｺﾞｼｯｸM" panose="020B0609000000000000" pitchFamily="49" charset="-128"/>
              <a:cs typeface="Noto Sans CJK JP DemiLight" charset="-128"/>
            </a:endParaRPr>
          </a:p>
        </p:txBody>
      </p:sp>
      <p:sp>
        <p:nvSpPr>
          <p:cNvPr id="11" name="正方形/長方形 10">
            <a:extLst>
              <a:ext uri="{FF2B5EF4-FFF2-40B4-BE49-F238E27FC236}">
                <a16:creationId xmlns:a16="http://schemas.microsoft.com/office/drawing/2014/main" id="{1FD2E2C1-EBBA-48E6-34ED-45A5319B1935}"/>
              </a:ext>
            </a:extLst>
          </p:cNvPr>
          <p:cNvSpPr/>
          <p:nvPr/>
        </p:nvSpPr>
        <p:spPr bwMode="auto">
          <a:xfrm>
            <a:off x="533937" y="2121164"/>
            <a:ext cx="4707702" cy="744585"/>
          </a:xfrm>
          <a:prstGeom prst="rect">
            <a:avLst/>
          </a:prstGeom>
          <a:noFill/>
          <a:ln w="19050" cap="flat" cmpd="sng" algn="ctr">
            <a:noFill/>
            <a:prstDash val="solid"/>
            <a:round/>
            <a:headEnd type="none" w="med" len="med"/>
            <a:tailEnd type="none" w="med" len="med"/>
          </a:ln>
          <a:effectLst/>
        </p:spPr>
        <p:txBody>
          <a:bodyPr vert="horz" wrap="square" lIns="33231" tIns="49846" rIns="33231" bIns="33231" numCol="1" rtlCol="0" anchor="t" anchorCtr="0" compatLnSpc="1">
            <a:prstTxWarp prst="textNoShape">
              <a:avLst/>
            </a:prstTxWarp>
            <a:noAutofit/>
          </a:bodyPr>
          <a:lstStyle/>
          <a:p>
            <a:pPr marL="171450" indent="-171450" defTabSz="844078" fontAlgn="base">
              <a:spcAft>
                <a:spcPct val="0"/>
              </a:spcAft>
              <a:buClr>
                <a:srgbClr val="9966FF"/>
              </a:buClr>
              <a:buFont typeface="Wingdings" panose="05000000000000000000" pitchFamily="2" charset="2"/>
              <a:buChar char="l"/>
              <a:defRPr/>
            </a:pP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令和７年９月</a:t>
            </a:r>
            <a:r>
              <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12</a:t>
            </a: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日に、</a:t>
            </a:r>
            <a:r>
              <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Web</a:t>
            </a: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サイト「はじめよう</a:t>
            </a:r>
            <a:r>
              <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 </a:t>
            </a: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プレコンセプションケア」を開設しました。今後、記事やマンガ、</a:t>
            </a:r>
            <a:r>
              <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Q&amp;A</a:t>
            </a: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などのコンテンツを順次充実させていきます</a:t>
            </a:r>
            <a:endPar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defTabSz="844078" fontAlgn="base">
              <a:spcAft>
                <a:spcPct val="0"/>
              </a:spcAft>
              <a:buClr>
                <a:srgbClr val="F3A884"/>
              </a:buClr>
              <a:defRPr/>
            </a:pP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　</a:t>
            </a:r>
          </a:p>
        </p:txBody>
      </p:sp>
      <p:sp>
        <p:nvSpPr>
          <p:cNvPr id="12" name="正方形/長方形 11">
            <a:extLst>
              <a:ext uri="{FF2B5EF4-FFF2-40B4-BE49-F238E27FC236}">
                <a16:creationId xmlns:a16="http://schemas.microsoft.com/office/drawing/2014/main" id="{A806B61F-B898-B89C-D17C-1374A74A04DB}"/>
              </a:ext>
            </a:extLst>
          </p:cNvPr>
          <p:cNvSpPr/>
          <p:nvPr/>
        </p:nvSpPr>
        <p:spPr>
          <a:xfrm>
            <a:off x="501936" y="1830845"/>
            <a:ext cx="4771735" cy="2322007"/>
          </a:xfrm>
          <a:prstGeom prst="rect">
            <a:avLst/>
          </a:prstGeom>
          <a:noFill/>
          <a:ln w="25400" cap="flat" cmpd="sng" algn="ctr">
            <a:solidFill>
              <a:srgbClr val="FF9900"/>
            </a:solidFill>
            <a:prstDash val="solid"/>
          </a:ln>
          <a:effectLst/>
        </p:spPr>
        <p:txBody>
          <a:bodyPr rtlCol="0" anchor="ctr"/>
          <a:lstStyle/>
          <a:p>
            <a:pPr marL="0" marR="0" lvl="0" indent="0" defTabSz="663935" eaLnBrk="1" fontAlgn="base" latinLnBrk="0" hangingPunct="1">
              <a:lnSpc>
                <a:spcPct val="100000"/>
              </a:lnSpc>
              <a:spcBef>
                <a:spcPct val="0"/>
              </a:spcBef>
              <a:spcAft>
                <a:spcPct val="0"/>
              </a:spcAft>
              <a:buClrTx/>
              <a:buSzTx/>
              <a:buFontTx/>
              <a:buNone/>
              <a:tabLst/>
              <a:defRPr/>
            </a:pPr>
            <a:endParaRPr kumimoji="1" lang="ja-JP" altLang="en-US" sz="1292"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13" name="図 12" descr="タイムライン&#10;&#10;AI 生成コンテンツは誤りを含む可能性があります。">
            <a:extLst>
              <a:ext uri="{FF2B5EF4-FFF2-40B4-BE49-F238E27FC236}">
                <a16:creationId xmlns:a16="http://schemas.microsoft.com/office/drawing/2014/main" id="{FBB50C93-E2BF-690D-97C8-305DD6E2835B}"/>
              </a:ext>
            </a:extLst>
          </p:cNvPr>
          <p:cNvPicPr>
            <a:picLocks noChangeAspect="1"/>
          </p:cNvPicPr>
          <p:nvPr/>
        </p:nvPicPr>
        <p:blipFill>
          <a:blip r:embed="rId4"/>
          <a:stretch>
            <a:fillRect/>
          </a:stretch>
        </p:blipFill>
        <p:spPr>
          <a:xfrm>
            <a:off x="5868521" y="1634617"/>
            <a:ext cx="3845128" cy="3809517"/>
          </a:xfrm>
          <a:prstGeom prst="rect">
            <a:avLst/>
          </a:prstGeom>
        </p:spPr>
      </p:pic>
      <p:sp>
        <p:nvSpPr>
          <p:cNvPr id="14" name="正方形/長方形 13">
            <a:extLst>
              <a:ext uri="{FF2B5EF4-FFF2-40B4-BE49-F238E27FC236}">
                <a16:creationId xmlns:a16="http://schemas.microsoft.com/office/drawing/2014/main" id="{7CB8AA0D-D512-F5A3-9D07-B504B9C8D36C}"/>
              </a:ext>
            </a:extLst>
          </p:cNvPr>
          <p:cNvSpPr/>
          <p:nvPr/>
        </p:nvSpPr>
        <p:spPr bwMode="auto">
          <a:xfrm>
            <a:off x="720639" y="6553338"/>
            <a:ext cx="2331906" cy="277655"/>
          </a:xfrm>
          <a:prstGeom prst="rect">
            <a:avLst/>
          </a:prstGeom>
          <a:noFill/>
          <a:ln w="19050" cap="flat" cmpd="sng" algn="ctr">
            <a:noFill/>
            <a:prstDash val="solid"/>
            <a:round/>
            <a:headEnd type="none" w="med" len="med"/>
            <a:tailEnd type="none" w="med" len="med"/>
          </a:ln>
          <a:effectLst/>
        </p:spPr>
        <p:txBody>
          <a:bodyPr vert="horz" wrap="square" lIns="33231" tIns="49846" rIns="33231" bIns="33231" numCol="1" rtlCol="0" anchor="t" anchorCtr="0" compatLnSpc="1">
            <a:prstTxWarp prst="textNoShape">
              <a:avLst/>
            </a:prstTxWarp>
            <a:noAutofit/>
          </a:bodyPr>
          <a:lstStyle/>
          <a:p>
            <a:pPr defTabSz="844078" fontAlgn="base">
              <a:spcAft>
                <a:spcPct val="0"/>
              </a:spcAft>
              <a:buClr>
                <a:srgbClr val="9966FF"/>
              </a:buClr>
              <a:defRPr/>
            </a:pPr>
            <a:r>
              <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rPr>
              <a:t>URL:</a:t>
            </a:r>
            <a:r>
              <a:rPr lang="ja-JP" altLang="en-US" sz="800">
                <a:hlinkClick r:id="rId5"/>
              </a:rPr>
              <a:t>はじめよう プレコンセプションケア</a:t>
            </a:r>
            <a:r>
              <a:rPr lang="en-US" altLang="ja-JP" sz="800">
                <a:hlinkClick r:id="rId5"/>
              </a:rPr>
              <a:t>@</a:t>
            </a:r>
            <a:r>
              <a:rPr lang="ja-JP" altLang="en-US" sz="800">
                <a:hlinkClick r:id="rId5"/>
              </a:rPr>
              <a:t>こども家庭庁</a:t>
            </a:r>
            <a:r>
              <a:rPr lang="en-US" altLang="ja-JP" sz="800">
                <a:hlinkClick r:id="rId5"/>
              </a:rPr>
              <a:t>(@precon_cfa_jp) • Instagram</a:t>
            </a:r>
            <a:r>
              <a:rPr lang="ja-JP" altLang="en-US" sz="800">
                <a:hlinkClick r:id="rId5"/>
              </a:rPr>
              <a:t>写真と動画</a:t>
            </a: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defTabSz="844078" fontAlgn="base">
              <a:spcAft>
                <a:spcPct val="0"/>
              </a:spcAft>
              <a:buClr>
                <a:srgbClr val="9966FF"/>
              </a:buClr>
              <a:defRPr/>
            </a:pPr>
            <a:endParaRPr kumimoji="1" lang="ja-JP" altLang="en-US"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p:txBody>
      </p:sp>
      <p:sp>
        <p:nvSpPr>
          <p:cNvPr id="15" name="正方形/長方形 14">
            <a:extLst>
              <a:ext uri="{FF2B5EF4-FFF2-40B4-BE49-F238E27FC236}">
                <a16:creationId xmlns:a16="http://schemas.microsoft.com/office/drawing/2014/main" id="{A90D225B-8773-B7EE-6C2B-72773ED6C046}"/>
              </a:ext>
            </a:extLst>
          </p:cNvPr>
          <p:cNvSpPr/>
          <p:nvPr/>
        </p:nvSpPr>
        <p:spPr bwMode="auto">
          <a:xfrm>
            <a:off x="3257259" y="6553338"/>
            <a:ext cx="2517465" cy="277655"/>
          </a:xfrm>
          <a:prstGeom prst="rect">
            <a:avLst/>
          </a:prstGeom>
          <a:noFill/>
          <a:ln w="19050" cap="flat" cmpd="sng" algn="ctr">
            <a:noFill/>
            <a:prstDash val="solid"/>
            <a:round/>
            <a:headEnd type="none" w="med" len="med"/>
            <a:tailEnd type="none" w="med" len="med"/>
          </a:ln>
          <a:effectLst/>
        </p:spPr>
        <p:txBody>
          <a:bodyPr vert="horz" wrap="square" lIns="33231" tIns="49846" rIns="33231" bIns="33231" numCol="1" rtlCol="0" anchor="t" anchorCtr="0" compatLnSpc="1">
            <a:prstTxWarp prst="textNoShape">
              <a:avLst/>
            </a:prstTxWarp>
            <a:noAutofit/>
          </a:bodyPr>
          <a:lstStyle/>
          <a:p>
            <a:pPr defTabSz="844078" fontAlgn="base">
              <a:spcAft>
                <a:spcPct val="0"/>
              </a:spcAft>
              <a:buClr>
                <a:srgbClr val="9966FF"/>
              </a:buClr>
              <a:defRPr/>
            </a:pPr>
            <a:r>
              <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rPr>
              <a:t>URL: </a:t>
            </a:r>
            <a:r>
              <a:rPr lang="ja-JP" altLang="en-US" sz="800">
                <a:hlinkClick r:id="rId6"/>
              </a:rPr>
              <a:t>はじめよう プレコンセプションケア </a:t>
            </a:r>
            <a:r>
              <a:rPr lang="en-US" altLang="ja-JP" sz="800">
                <a:hlinkClick r:id="rId6"/>
              </a:rPr>
              <a:t>- YouTube</a:t>
            </a: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defTabSz="844078" fontAlgn="base">
              <a:spcAft>
                <a:spcPct val="0"/>
              </a:spcAft>
              <a:buClr>
                <a:srgbClr val="9966FF"/>
              </a:buClr>
              <a:defRPr/>
            </a:pPr>
            <a:endParaRPr kumimoji="1" lang="ja-JP" altLang="en-US"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p:txBody>
      </p:sp>
      <p:sp>
        <p:nvSpPr>
          <p:cNvPr id="16" name="Rectangle 6">
            <a:extLst>
              <a:ext uri="{FF2B5EF4-FFF2-40B4-BE49-F238E27FC236}">
                <a16:creationId xmlns:a16="http://schemas.microsoft.com/office/drawing/2014/main" id="{13C6049C-8F6D-71AB-2911-B56D3E64598E}"/>
              </a:ext>
            </a:extLst>
          </p:cNvPr>
          <p:cNvSpPr>
            <a:spLocks noChangeArrowheads="1"/>
          </p:cNvSpPr>
          <p:nvPr/>
        </p:nvSpPr>
        <p:spPr bwMode="auto">
          <a:xfrm>
            <a:off x="508742" y="4300521"/>
            <a:ext cx="5265982" cy="2586311"/>
          </a:xfrm>
          <a:prstGeom prst="rect">
            <a:avLst/>
          </a:prstGeom>
          <a:noFill/>
          <a:ln w="25400" cap="flat" cmpd="sng" algn="ctr">
            <a:solidFill>
              <a:srgbClr val="FF9900"/>
            </a:solidFill>
            <a:prstDash val="solid"/>
            <a:headEnd/>
            <a:tailEnd/>
          </a:ln>
          <a:effectLst/>
        </p:spPr>
        <p:txBody>
          <a:bodyPr lIns="82285" tIns="41142" rIns="82285" bIns="41142" anchor="t"/>
          <a:lstStyle/>
          <a:p>
            <a:pPr marL="0" marR="0" lvl="0" indent="0" algn="r" defTabSz="779168" eaLnBrk="1" fontAlgn="auto" latinLnBrk="0" hangingPunct="1">
              <a:lnSpc>
                <a:spcPct val="100000"/>
              </a:lnSpc>
              <a:spcBef>
                <a:spcPts val="0"/>
              </a:spcBef>
              <a:spcAft>
                <a:spcPts val="0"/>
              </a:spcAft>
              <a:buClrTx/>
              <a:buSzTx/>
              <a:buFontTx/>
              <a:buNone/>
              <a:tabLst/>
              <a:defRPr/>
            </a:pPr>
            <a:endParaRPr kumimoji="0" lang="ja-JP" altLang="en-US" sz="937"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7" name="正方形/長方形 16">
            <a:extLst>
              <a:ext uri="{FF2B5EF4-FFF2-40B4-BE49-F238E27FC236}">
                <a16:creationId xmlns:a16="http://schemas.microsoft.com/office/drawing/2014/main" id="{E8E1E9F3-3EEB-0ECB-1297-EFB6CDE97F80}"/>
              </a:ext>
            </a:extLst>
          </p:cNvPr>
          <p:cNvSpPr/>
          <p:nvPr/>
        </p:nvSpPr>
        <p:spPr bwMode="auto">
          <a:xfrm>
            <a:off x="571931" y="4641391"/>
            <a:ext cx="5147444" cy="710451"/>
          </a:xfrm>
          <a:prstGeom prst="rect">
            <a:avLst/>
          </a:prstGeom>
          <a:noFill/>
          <a:ln w="19050" cap="flat" cmpd="sng" algn="ctr">
            <a:noFill/>
            <a:prstDash val="solid"/>
            <a:round/>
            <a:headEnd type="none" w="med" len="med"/>
            <a:tailEnd type="none" w="med" len="med"/>
          </a:ln>
          <a:effectLst/>
        </p:spPr>
        <p:txBody>
          <a:bodyPr vert="horz" wrap="square" lIns="33231" tIns="49846" rIns="33231" bIns="33231" numCol="1" rtlCol="0" anchor="t" anchorCtr="0" compatLnSpc="1">
            <a:prstTxWarp prst="textNoShape">
              <a:avLst/>
            </a:prstTxWarp>
            <a:noAutofit/>
          </a:bodyPr>
          <a:lstStyle/>
          <a:p>
            <a:pPr marL="171450" indent="-171450" defTabSz="844078" fontAlgn="base">
              <a:spcAft>
                <a:spcPct val="0"/>
              </a:spcAft>
              <a:buClr>
                <a:srgbClr val="9966FF"/>
              </a:buClr>
              <a:buFont typeface="Wingdings" panose="05000000000000000000" pitchFamily="2" charset="2"/>
              <a:buChar char="l"/>
              <a:defRPr/>
            </a:pPr>
            <a:r>
              <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Instagram</a:t>
            </a: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や</a:t>
            </a:r>
            <a:r>
              <a:rPr kumimoji="1" lang="en-US" altLang="ja-JP" sz="1200" kern="100" err="1">
                <a:solidFill>
                  <a:prstClr val="black"/>
                </a:solidFill>
                <a:latin typeface="游明朝" panose="02020400000000000000" pitchFamily="18" charset="-128"/>
                <a:ea typeface="Meiryo UI" panose="020B0604030504040204" pitchFamily="50" charset="-128"/>
                <a:cs typeface="Arial" panose="020B0604020202020204" pitchFamily="34" charset="0"/>
              </a:rPr>
              <a:t>Youtube</a:t>
            </a:r>
            <a:r>
              <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rPr>
              <a:t>の専用アカウントも開設しましたので、フォローやチャンネル登録をお願いいたします</a:t>
            </a:r>
            <a:endPar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defTabSz="844078" fontAlgn="base">
              <a:spcAft>
                <a:spcPct val="0"/>
              </a:spcAft>
              <a:buClr>
                <a:srgbClr val="9966FF"/>
              </a:buClr>
              <a:defRPr/>
            </a:pPr>
            <a:endPar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defTabSz="844078" fontAlgn="base">
              <a:spcAft>
                <a:spcPct val="0"/>
              </a:spcAft>
              <a:buClr>
                <a:srgbClr val="9966FF"/>
              </a:buClr>
              <a:defRPr/>
            </a:pPr>
            <a:endParaRPr kumimoji="1" lang="ja-JP" altLang="en-US" sz="12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p:txBody>
      </p:sp>
      <p:pic>
        <p:nvPicPr>
          <p:cNvPr id="18" name="Picture 2" descr="Instagram">
            <a:extLst>
              <a:ext uri="{FF2B5EF4-FFF2-40B4-BE49-F238E27FC236}">
                <a16:creationId xmlns:a16="http://schemas.microsoft.com/office/drawing/2014/main" id="{333814BA-70A3-ED9F-112D-C7B1EF3E31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888" y="5147003"/>
            <a:ext cx="594263" cy="5942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YouTube">
            <a:extLst>
              <a:ext uri="{FF2B5EF4-FFF2-40B4-BE49-F238E27FC236}">
                <a16:creationId xmlns:a16="http://schemas.microsoft.com/office/drawing/2014/main" id="{CFD62A9E-6686-0CD4-722D-ECF92D0124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7259" y="5054507"/>
            <a:ext cx="594263" cy="594263"/>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a:extLst>
              <a:ext uri="{FF2B5EF4-FFF2-40B4-BE49-F238E27FC236}">
                <a16:creationId xmlns:a16="http://schemas.microsoft.com/office/drawing/2014/main" id="{0658E05F-5717-6F90-64EB-940DA634711C}"/>
              </a:ext>
            </a:extLst>
          </p:cNvPr>
          <p:cNvSpPr/>
          <p:nvPr/>
        </p:nvSpPr>
        <p:spPr bwMode="auto">
          <a:xfrm>
            <a:off x="1792966" y="3930573"/>
            <a:ext cx="2331906" cy="277655"/>
          </a:xfrm>
          <a:prstGeom prst="rect">
            <a:avLst/>
          </a:prstGeom>
          <a:noFill/>
          <a:ln w="19050" cap="flat" cmpd="sng" algn="ctr">
            <a:noFill/>
            <a:prstDash val="solid"/>
            <a:round/>
            <a:headEnd type="none" w="med" len="med"/>
            <a:tailEnd type="none" w="med" len="med"/>
          </a:ln>
          <a:effectLst/>
        </p:spPr>
        <p:txBody>
          <a:bodyPr vert="horz" wrap="square" lIns="33231" tIns="49846" rIns="33231" bIns="33231" numCol="1" rtlCol="0" anchor="t" anchorCtr="0" compatLnSpc="1">
            <a:prstTxWarp prst="textNoShape">
              <a:avLst/>
            </a:prstTxWarp>
            <a:noAutofit/>
          </a:bodyPr>
          <a:lstStyle/>
          <a:p>
            <a:pPr defTabSz="844078" fontAlgn="base">
              <a:spcAft>
                <a:spcPct val="0"/>
              </a:spcAft>
              <a:buClr>
                <a:srgbClr val="9966FF"/>
              </a:buClr>
              <a:defRPr/>
            </a:pPr>
            <a:r>
              <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rPr>
              <a:t>URL:</a:t>
            </a:r>
            <a:r>
              <a:rPr lang="ja-JP" altLang="en-US" sz="800">
                <a:hlinkClick r:id="rId9"/>
              </a:rPr>
              <a:t>はじめよう プレコンセプションケア</a:t>
            </a: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marL="171450" indent="-171450" defTabSz="844078" fontAlgn="base">
              <a:spcAft>
                <a:spcPct val="0"/>
              </a:spcAft>
              <a:buClr>
                <a:srgbClr val="9966FF"/>
              </a:buClr>
              <a:buFont typeface="Wingdings" panose="05000000000000000000" pitchFamily="2" charset="2"/>
              <a:buChar char="l"/>
              <a:defRPr/>
            </a:pPr>
            <a:endParaRPr kumimoji="1" lang="en-US" altLang="ja-JP"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a:p>
            <a:pPr defTabSz="844078" fontAlgn="base">
              <a:spcAft>
                <a:spcPct val="0"/>
              </a:spcAft>
              <a:buClr>
                <a:srgbClr val="9966FF"/>
              </a:buClr>
              <a:defRPr/>
            </a:pPr>
            <a:endParaRPr kumimoji="1" lang="ja-JP" altLang="en-US" sz="800" kern="100">
              <a:solidFill>
                <a:prstClr val="black"/>
              </a:solidFill>
              <a:latin typeface="游明朝" panose="02020400000000000000" pitchFamily="18" charset="-128"/>
              <a:ea typeface="Meiryo UI" panose="020B0604030504040204" pitchFamily="50" charset="-128"/>
              <a:cs typeface="Arial" panose="020B0604020202020204" pitchFamily="34" charset="0"/>
            </a:endParaRPr>
          </a:p>
        </p:txBody>
      </p:sp>
      <p:pic>
        <p:nvPicPr>
          <p:cNvPr id="21" name="図 20"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592C73FE-6C12-3D71-53FA-B3933DE6138E}"/>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a:fillRect/>
          </a:stretch>
        </p:blipFill>
        <p:spPr bwMode="auto">
          <a:xfrm>
            <a:off x="6459149" y="5523805"/>
            <a:ext cx="946300" cy="1503737"/>
          </a:xfrm>
          <a:prstGeom prst="rect">
            <a:avLst/>
          </a:prstGeom>
          <a:ln>
            <a:solidFill>
              <a:sysClr val="windowText" lastClr="000000">
                <a:lumMod val="50000"/>
                <a:lumOff val="50000"/>
              </a:sysClr>
            </a:solidFill>
          </a:ln>
          <a:extLst>
            <a:ext uri="{53640926-AAD7-44D8-BBD7-CCE9431645EC}">
              <a14:shadowObscured xmlns:a14="http://schemas.microsoft.com/office/drawing/2010/main"/>
            </a:ext>
          </a:extLst>
        </p:spPr>
      </p:pic>
      <p:pic>
        <p:nvPicPr>
          <p:cNvPr id="22" name="図 21"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67111337-4B0E-B2FB-C32F-98D967A799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6654" y="5519077"/>
            <a:ext cx="1013260" cy="1503737"/>
          </a:xfrm>
          <a:prstGeom prst="rect">
            <a:avLst/>
          </a:prstGeom>
          <a:ln>
            <a:solidFill>
              <a:sysClr val="windowText" lastClr="000000">
                <a:lumMod val="50000"/>
                <a:lumOff val="50000"/>
              </a:sysClr>
            </a:solidFill>
          </a:ln>
        </p:spPr>
      </p:pic>
      <p:pic>
        <p:nvPicPr>
          <p:cNvPr id="23" name="図 22" descr="ダイアグラム&#10;&#10;AI 生成コンテンツは誤りを含む可能性があります。">
            <a:extLst>
              <a:ext uri="{FF2B5EF4-FFF2-40B4-BE49-F238E27FC236}">
                <a16:creationId xmlns:a16="http://schemas.microsoft.com/office/drawing/2014/main" id="{F6A9B772-8606-4B1B-7002-7F9124275EA1}"/>
              </a:ext>
            </a:extLst>
          </p:cNvPr>
          <p:cNvPicPr>
            <a:picLocks noChangeAspect="1"/>
          </p:cNvPicPr>
          <p:nvPr/>
        </p:nvPicPr>
        <p:blipFill rotWithShape="1">
          <a:blip r:embed="rId12">
            <a:extLst>
              <a:ext uri="{28A0092B-C50C-407E-A947-70E740481C1C}">
                <a14:useLocalDpi xmlns:a14="http://schemas.microsoft.com/office/drawing/2010/main" val="0"/>
              </a:ext>
            </a:extLst>
          </a:blip>
          <a:srcRect r="-505"/>
          <a:stretch>
            <a:fillRect/>
          </a:stretch>
        </p:blipFill>
        <p:spPr bwMode="auto">
          <a:xfrm>
            <a:off x="8881119" y="5519077"/>
            <a:ext cx="1007681" cy="1503737"/>
          </a:xfrm>
          <a:prstGeom prst="rect">
            <a:avLst/>
          </a:prstGeom>
          <a:ln w="9525" cap="flat" cmpd="sng" algn="ctr">
            <a:solidFill>
              <a:sysClr val="windowText" lastClr="000000">
                <a:lumMod val="50000"/>
                <a:lumOff val="50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24" name="図 23" descr="QR コード&#10;&#10;AI 生成コンテンツは誤りを含む可能性があります。">
            <a:extLst>
              <a:ext uri="{FF2B5EF4-FFF2-40B4-BE49-F238E27FC236}">
                <a16:creationId xmlns:a16="http://schemas.microsoft.com/office/drawing/2014/main" id="{BD1AFA13-08E6-6544-837A-5CFCF8B3E6FE}"/>
              </a:ext>
            </a:extLst>
          </p:cNvPr>
          <p:cNvPicPr>
            <a:picLocks noChangeAspect="1"/>
          </p:cNvPicPr>
          <p:nvPr/>
        </p:nvPicPr>
        <p:blipFill>
          <a:blip r:embed="rId13"/>
          <a:stretch>
            <a:fillRect/>
          </a:stretch>
        </p:blipFill>
        <p:spPr>
          <a:xfrm>
            <a:off x="2173642" y="2549249"/>
            <a:ext cx="1377901" cy="1377901"/>
          </a:xfrm>
          <a:prstGeom prst="rect">
            <a:avLst/>
          </a:prstGeom>
        </p:spPr>
      </p:pic>
      <p:pic>
        <p:nvPicPr>
          <p:cNvPr id="25" name="図 24" descr="QR コード&#10;&#10;AI 生成コンテンツは誤りを含む可能性があります。">
            <a:extLst>
              <a:ext uri="{FF2B5EF4-FFF2-40B4-BE49-F238E27FC236}">
                <a16:creationId xmlns:a16="http://schemas.microsoft.com/office/drawing/2014/main" id="{C16BD426-60E5-7E57-CAD4-0C1B3C35B223}"/>
              </a:ext>
            </a:extLst>
          </p:cNvPr>
          <p:cNvPicPr>
            <a:picLocks noChangeAspect="1"/>
          </p:cNvPicPr>
          <p:nvPr/>
        </p:nvPicPr>
        <p:blipFill>
          <a:blip r:embed="rId14"/>
          <a:stretch>
            <a:fillRect/>
          </a:stretch>
        </p:blipFill>
        <p:spPr>
          <a:xfrm>
            <a:off x="4037732" y="5130647"/>
            <a:ext cx="1393196" cy="1393196"/>
          </a:xfrm>
          <a:prstGeom prst="rect">
            <a:avLst/>
          </a:prstGeom>
        </p:spPr>
      </p:pic>
      <p:pic>
        <p:nvPicPr>
          <p:cNvPr id="26" name="図 25" descr="QR コード&#10;&#10;AI 生成コンテンツは誤りを含む可能性があります。">
            <a:extLst>
              <a:ext uri="{FF2B5EF4-FFF2-40B4-BE49-F238E27FC236}">
                <a16:creationId xmlns:a16="http://schemas.microsoft.com/office/drawing/2014/main" id="{966DDD26-4DB8-4BB9-9D23-FB887B5F8852}"/>
              </a:ext>
            </a:extLst>
          </p:cNvPr>
          <p:cNvPicPr>
            <a:picLocks noChangeAspect="1"/>
          </p:cNvPicPr>
          <p:nvPr/>
        </p:nvPicPr>
        <p:blipFill>
          <a:blip r:embed="rId15"/>
          <a:stretch>
            <a:fillRect/>
          </a:stretch>
        </p:blipFill>
        <p:spPr>
          <a:xfrm>
            <a:off x="1496718" y="5130647"/>
            <a:ext cx="1393196" cy="1393196"/>
          </a:xfrm>
          <a:prstGeom prst="rect">
            <a:avLst/>
          </a:prstGeom>
        </p:spPr>
      </p:pic>
      <p:sp>
        <p:nvSpPr>
          <p:cNvPr id="4" name="Google Shape;96;p2">
            <a:extLst>
              <a:ext uri="{FF2B5EF4-FFF2-40B4-BE49-F238E27FC236}">
                <a16:creationId xmlns:a16="http://schemas.microsoft.com/office/drawing/2014/main" id="{3D5827AB-444F-DFE9-A846-924E8CE63C61}"/>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534558"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0" cap="none" spc="0" normalizeH="0" baseline="0" noProof="0">
                <a:ln>
                  <a:noFill/>
                </a:ln>
                <a:solidFill>
                  <a:srgbClr val="000000">
                    <a:lumMod val="50000"/>
                    <a:lumOff val="50000"/>
                  </a:srgbClr>
                </a:solidFill>
                <a:effectLst/>
                <a:uLnTx/>
                <a:uFillTx/>
                <a:latin typeface="Yu Gothic" panose="020B0400000000000000" pitchFamily="34" charset="-128"/>
                <a:ea typeface="Yu Gothic" panose="020B0400000000000000" pitchFamily="34" charset="-128"/>
                <a:cs typeface="Arial"/>
                <a:sym typeface="Arial"/>
              </a:rPr>
              <a:t>　プレコンセプションケアに関する情報は？</a:t>
            </a:r>
          </a:p>
        </p:txBody>
      </p:sp>
      <p:pic>
        <p:nvPicPr>
          <p:cNvPr id="3" name="図 2">
            <a:extLst>
              <a:ext uri="{FF2B5EF4-FFF2-40B4-BE49-F238E27FC236}">
                <a16:creationId xmlns:a16="http://schemas.microsoft.com/office/drawing/2014/main" id="{D11DCAFB-47A6-C347-C89A-07E93D51E86D}"/>
              </a:ext>
            </a:extLst>
          </p:cNvPr>
          <p:cNvPicPr>
            <a:picLocks noChangeAspect="1"/>
          </p:cNvPicPr>
          <p:nvPr/>
        </p:nvPicPr>
        <p:blipFill>
          <a:blip r:embed="rId16"/>
          <a:stretch>
            <a:fillRect/>
          </a:stretch>
        </p:blipFill>
        <p:spPr>
          <a:xfrm>
            <a:off x="9502587" y="564963"/>
            <a:ext cx="650917" cy="260547"/>
          </a:xfrm>
          <a:prstGeom prst="rect">
            <a:avLst/>
          </a:prstGeom>
        </p:spPr>
      </p:pic>
    </p:spTree>
    <p:extLst>
      <p:ext uri="{BB962C8B-B14F-4D97-AF65-F5344CB8AC3E}">
        <p14:creationId xmlns:p14="http://schemas.microsoft.com/office/powerpoint/2010/main" val="2681648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背景パターン&#10;&#10;AI 生成コンテンツは誤りを含む可能性があります。">
            <a:extLst>
              <a:ext uri="{FF2B5EF4-FFF2-40B4-BE49-F238E27FC236}">
                <a16:creationId xmlns:a16="http://schemas.microsoft.com/office/drawing/2014/main" id="{F59654F2-EBE4-CF1E-76B5-D3B903B5AF68}"/>
              </a:ext>
            </a:extLst>
          </p:cNvPr>
          <p:cNvPicPr>
            <a:picLocks noGrp="1" noRot="1" noChangeAspect="1" noMove="1" noResize="1" noEditPoints="1" noAdjustHandles="1" noChangeArrowheads="1" noChangeShapeType="1" noCrop="1"/>
          </p:cNvPicPr>
          <p:nvPr/>
        </p:nvPicPr>
        <p:blipFill>
          <a:blip r:embed="rId3"/>
          <a:stretch>
            <a:fillRect/>
          </a:stretch>
        </p:blipFill>
        <p:spPr>
          <a:xfrm>
            <a:off x="-3" y="-8401"/>
            <a:ext cx="10691813" cy="7568076"/>
          </a:xfrm>
          <a:prstGeom prst="rect">
            <a:avLst/>
          </a:prstGeom>
        </p:spPr>
      </p:pic>
      <p:sp>
        <p:nvSpPr>
          <p:cNvPr id="5" name="テキスト ボックス 4">
            <a:extLst>
              <a:ext uri="{FF2B5EF4-FFF2-40B4-BE49-F238E27FC236}">
                <a16:creationId xmlns:a16="http://schemas.microsoft.com/office/drawing/2014/main" id="{59DFB488-0F1B-57D0-511C-F14B3F1FC577}"/>
              </a:ext>
            </a:extLst>
          </p:cNvPr>
          <p:cNvSpPr txBox="1"/>
          <p:nvPr/>
        </p:nvSpPr>
        <p:spPr>
          <a:xfrm>
            <a:off x="1356849" y="3082688"/>
            <a:ext cx="7957971" cy="830997"/>
          </a:xfrm>
          <a:prstGeom prst="rect">
            <a:avLst/>
          </a:prstGeom>
          <a:noFill/>
        </p:spPr>
        <p:txBody>
          <a:bodyPr wrap="square">
            <a:spAutoFit/>
          </a:bodyPr>
          <a:lstStyle/>
          <a:p>
            <a:pPr algn="ctr"/>
            <a:r>
              <a:rPr lang="ja-JP" altLang="en-US" sz="4800" b="1">
                <a:solidFill>
                  <a:schemeClr val="bg1"/>
                </a:solidFill>
                <a:latin typeface="+mn-ea"/>
                <a:cs typeface="Rounded Mplus 1c" panose="020B0502020203020207" pitchFamily="34" charset="-128"/>
              </a:rPr>
              <a:t>いまの自分を知ろう</a:t>
            </a:r>
          </a:p>
        </p:txBody>
      </p:sp>
      <p:pic>
        <p:nvPicPr>
          <p:cNvPr id="2" name="図 1">
            <a:extLst>
              <a:ext uri="{FF2B5EF4-FFF2-40B4-BE49-F238E27FC236}">
                <a16:creationId xmlns:a16="http://schemas.microsoft.com/office/drawing/2014/main" id="{9AC2904C-BFF5-D79D-9AC5-8C84E919F209}"/>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14512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9DE3F-48A0-E399-A567-1F0168BA6B6D}"/>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B0C333AC-9701-A2E1-EB7D-E3A05C7213C0}"/>
              </a:ext>
            </a:extLst>
          </p:cNvPr>
          <p:cNvPicPr>
            <a:picLocks noChangeAspect="1"/>
          </p:cNvPicPr>
          <p:nvPr/>
        </p:nvPicPr>
        <p:blipFill>
          <a:blip r:embed="rId3"/>
          <a:stretch>
            <a:fillRect/>
          </a:stretch>
        </p:blipFill>
        <p:spPr>
          <a:xfrm>
            <a:off x="-7264" y="0"/>
            <a:ext cx="10706344" cy="7559675"/>
          </a:xfrm>
          <a:prstGeom prst="rect">
            <a:avLst/>
          </a:prstGeom>
        </p:spPr>
      </p:pic>
      <p:pic>
        <p:nvPicPr>
          <p:cNvPr id="3" name="図 2" descr="図形&#10;&#10;AI 生成コンテンツは誤りを含む可能性があります。">
            <a:extLst>
              <a:ext uri="{FF2B5EF4-FFF2-40B4-BE49-F238E27FC236}">
                <a16:creationId xmlns:a16="http://schemas.microsoft.com/office/drawing/2014/main" id="{4D63347F-35A0-B42E-42BB-FD1CD8D96157}"/>
              </a:ext>
            </a:extLst>
          </p:cNvPr>
          <p:cNvPicPr>
            <a:picLocks noGrp="1" noRot="1" noChangeAspect="1" noMove="1" noResize="1" noEditPoints="1" noAdjustHandles="1" noChangeArrowheads="1" noChangeShapeType="1" noCrop="1"/>
          </p:cNvPicPr>
          <p:nvPr/>
        </p:nvPicPr>
        <p:blipFill>
          <a:blip r:embed="rId4"/>
          <a:stretch>
            <a:fillRect/>
          </a:stretch>
        </p:blipFill>
        <p:spPr>
          <a:xfrm>
            <a:off x="-7264" y="16625"/>
            <a:ext cx="10744564" cy="7586662"/>
          </a:xfrm>
          <a:prstGeom prst="rect">
            <a:avLst/>
          </a:prstGeom>
        </p:spPr>
      </p:pic>
      <p:sp>
        <p:nvSpPr>
          <p:cNvPr id="2" name="テキスト ボックス 1">
            <a:extLst>
              <a:ext uri="{FF2B5EF4-FFF2-40B4-BE49-F238E27FC236}">
                <a16:creationId xmlns:a16="http://schemas.microsoft.com/office/drawing/2014/main" id="{ECF01C07-8575-E6B4-F83B-3C4B8B6D18E4}"/>
              </a:ext>
            </a:extLst>
          </p:cNvPr>
          <p:cNvSpPr txBox="1"/>
          <p:nvPr/>
        </p:nvSpPr>
        <p:spPr>
          <a:xfrm>
            <a:off x="2272696" y="957699"/>
            <a:ext cx="6902233" cy="646331"/>
          </a:xfrm>
          <a:prstGeom prst="rect">
            <a:avLst/>
          </a:prstGeom>
          <a:noFill/>
        </p:spPr>
        <p:txBody>
          <a:bodyPr wrap="square">
            <a:spAutoFit/>
          </a:bodyPr>
          <a:lstStyle/>
          <a:p>
            <a:r>
              <a:rPr lang="ja-JP" altLang="en-US" sz="3600" b="1">
                <a:solidFill>
                  <a:schemeClr val="bg1"/>
                </a:solidFill>
                <a:latin typeface="+mn-ea"/>
                <a:cs typeface="Rounded Mplus 1c" panose="020B0502020203020207" pitchFamily="34" charset="-128"/>
              </a:rPr>
              <a:t>プレコンセプションケアとは</a:t>
            </a:r>
          </a:p>
        </p:txBody>
      </p:sp>
      <p:sp>
        <p:nvSpPr>
          <p:cNvPr id="24" name="Google Shape;379;p43">
            <a:extLst>
              <a:ext uri="{FF2B5EF4-FFF2-40B4-BE49-F238E27FC236}">
                <a16:creationId xmlns:a16="http://schemas.microsoft.com/office/drawing/2014/main" id="{9ACC22A9-E9A0-3E7E-B234-07C8BEFD3727}"/>
              </a:ext>
            </a:extLst>
          </p:cNvPr>
          <p:cNvSpPr txBox="1"/>
          <p:nvPr/>
        </p:nvSpPr>
        <p:spPr>
          <a:xfrm>
            <a:off x="4798809" y="2916496"/>
            <a:ext cx="3717474" cy="621728"/>
          </a:xfrm>
          <a:prstGeom prst="rect">
            <a:avLst/>
          </a:prstGeom>
          <a:noFill/>
          <a:ln>
            <a:noFill/>
          </a:ln>
        </p:spPr>
        <p:txBody>
          <a:bodyPr spcFirstLastPara="1" wrap="square" lIns="53450" tIns="53450" rIns="53450" bIns="53450" anchor="ctr" anchorCtr="0">
            <a:noAutofit/>
          </a:bodyPr>
          <a:lstStyle/>
          <a:p>
            <a:pPr lvl="0"/>
            <a:r>
              <a:rPr lang="ja-JP" altLang="en-US" sz="2806" b="1">
                <a:solidFill>
                  <a:schemeClr val="tx1">
                    <a:lumMod val="75000"/>
                    <a:lumOff val="25000"/>
                  </a:schemeClr>
                </a:solidFill>
                <a:latin typeface="Yu Gothic" panose="020B0400000000000000" pitchFamily="34" charset="-128"/>
                <a:ea typeface="Yu Gothic" panose="020B0400000000000000" pitchFamily="34" charset="-128"/>
                <a:cs typeface="Calibri"/>
                <a:sym typeface="Calibri"/>
              </a:rPr>
              <a:t>受胎・妊娠</a:t>
            </a:r>
          </a:p>
        </p:txBody>
      </p:sp>
      <p:sp>
        <p:nvSpPr>
          <p:cNvPr id="25" name="Google Shape;382;p43">
            <a:extLst>
              <a:ext uri="{FF2B5EF4-FFF2-40B4-BE49-F238E27FC236}">
                <a16:creationId xmlns:a16="http://schemas.microsoft.com/office/drawing/2014/main" id="{FB858518-0512-F591-FC66-D5E91C050FBA}"/>
              </a:ext>
            </a:extLst>
          </p:cNvPr>
          <p:cNvSpPr/>
          <p:nvPr/>
        </p:nvSpPr>
        <p:spPr>
          <a:xfrm>
            <a:off x="788831" y="2674884"/>
            <a:ext cx="3618360" cy="1104953"/>
          </a:xfrm>
          <a:prstGeom prst="roundRect">
            <a:avLst>
              <a:gd name="adj" fmla="val 16667"/>
            </a:avLst>
          </a:prstGeom>
          <a:solidFill>
            <a:srgbClr val="5DC2D0"/>
          </a:solidFill>
          <a:ln>
            <a:solidFill>
              <a:srgbClr val="5CC3D2"/>
            </a:solidFill>
          </a:ln>
        </p:spPr>
        <p:txBody>
          <a:bodyPr spcFirstLastPara="1" wrap="square" lIns="53450" tIns="53450" rIns="53450" bIns="53450" anchor="ctr" anchorCtr="0">
            <a:noAutofit/>
          </a:bodyPr>
          <a:lstStyle/>
          <a:p>
            <a:pPr lvl="0" algn="ctr"/>
            <a:r>
              <a:rPr lang="en-US" altLang="ja-JP" sz="2572" b="1">
                <a:solidFill>
                  <a:schemeClr val="bg1"/>
                </a:solidFill>
                <a:latin typeface="Yu Gothic" panose="020B0400000000000000" pitchFamily="34" charset="-128"/>
                <a:ea typeface="Yu Gothic" panose="020B0400000000000000" pitchFamily="34" charset="-128"/>
                <a:cs typeface="Calibri"/>
                <a:sym typeface="Calibri"/>
              </a:rPr>
              <a:t>Conception</a:t>
            </a:r>
            <a:endParaRPr sz="2572" b="1">
              <a:solidFill>
                <a:schemeClr val="bg1"/>
              </a:solidFill>
              <a:latin typeface="Yu Gothic" panose="020B0400000000000000" pitchFamily="34" charset="-128"/>
              <a:ea typeface="Yu Gothic" panose="020B0400000000000000" pitchFamily="34" charset="-128"/>
            </a:endParaRPr>
          </a:p>
        </p:txBody>
      </p:sp>
      <p:sp>
        <p:nvSpPr>
          <p:cNvPr id="26" name="Google Shape;382;p43">
            <a:extLst>
              <a:ext uri="{FF2B5EF4-FFF2-40B4-BE49-F238E27FC236}">
                <a16:creationId xmlns:a16="http://schemas.microsoft.com/office/drawing/2014/main" id="{BFB6EAD3-D225-AEB0-E823-A55BDFE69ECE}"/>
              </a:ext>
            </a:extLst>
          </p:cNvPr>
          <p:cNvSpPr/>
          <p:nvPr/>
        </p:nvSpPr>
        <p:spPr>
          <a:xfrm>
            <a:off x="788831" y="4925532"/>
            <a:ext cx="3618360" cy="1104953"/>
          </a:xfrm>
          <a:prstGeom prst="roundRect">
            <a:avLst>
              <a:gd name="adj" fmla="val 16667"/>
            </a:avLst>
          </a:prstGeom>
          <a:solidFill>
            <a:srgbClr val="5DC2D0"/>
          </a:solidFill>
          <a:ln>
            <a:solidFill>
              <a:srgbClr val="5CC3D2"/>
            </a:solidFill>
          </a:ln>
        </p:spPr>
        <p:txBody>
          <a:bodyPr spcFirstLastPara="1" wrap="square" lIns="53450" tIns="53450" rIns="53450" bIns="53450" anchor="ctr" anchorCtr="0">
            <a:noAutofit/>
          </a:bodyPr>
          <a:lstStyle/>
          <a:p>
            <a:pPr lvl="0" algn="ctr"/>
            <a:r>
              <a:rPr lang="en-US" altLang="ja-JP" sz="2572" b="1" u="sng">
                <a:solidFill>
                  <a:srgbClr val="FFC000"/>
                </a:solidFill>
                <a:latin typeface="Yu Gothic" panose="020B0400000000000000" pitchFamily="34" charset="-128"/>
                <a:ea typeface="Yu Gothic" panose="020B0400000000000000" pitchFamily="34" charset="-128"/>
                <a:cs typeface="Calibri"/>
                <a:sym typeface="Calibri"/>
              </a:rPr>
              <a:t>Pre</a:t>
            </a:r>
            <a:r>
              <a:rPr lang="en-US" altLang="ja-JP" sz="2572" b="1">
                <a:solidFill>
                  <a:schemeClr val="bg1"/>
                </a:solidFill>
                <a:latin typeface="Yu Gothic" panose="020B0400000000000000" pitchFamily="34" charset="-128"/>
                <a:ea typeface="Yu Gothic" panose="020B0400000000000000" pitchFamily="34" charset="-128"/>
                <a:cs typeface="Calibri"/>
                <a:sym typeface="Calibri"/>
              </a:rPr>
              <a:t>conception</a:t>
            </a:r>
            <a:endParaRPr sz="2572" b="1">
              <a:solidFill>
                <a:schemeClr val="bg1"/>
              </a:solidFill>
              <a:latin typeface="Yu Gothic" panose="020B0400000000000000" pitchFamily="34" charset="-128"/>
              <a:ea typeface="Yu Gothic" panose="020B0400000000000000" pitchFamily="34" charset="-128"/>
            </a:endParaRPr>
          </a:p>
        </p:txBody>
      </p:sp>
      <p:sp>
        <p:nvSpPr>
          <p:cNvPr id="27" name="Google Shape;379;p43">
            <a:extLst>
              <a:ext uri="{FF2B5EF4-FFF2-40B4-BE49-F238E27FC236}">
                <a16:creationId xmlns:a16="http://schemas.microsoft.com/office/drawing/2014/main" id="{5BB30BE7-17D9-B1C1-3F1B-261BCEE8BB6A}"/>
              </a:ext>
            </a:extLst>
          </p:cNvPr>
          <p:cNvSpPr txBox="1"/>
          <p:nvPr/>
        </p:nvSpPr>
        <p:spPr>
          <a:xfrm>
            <a:off x="4798809" y="5167144"/>
            <a:ext cx="4557075" cy="621728"/>
          </a:xfrm>
          <a:prstGeom prst="rect">
            <a:avLst/>
          </a:prstGeom>
          <a:noFill/>
          <a:ln>
            <a:noFill/>
          </a:ln>
        </p:spPr>
        <p:txBody>
          <a:bodyPr spcFirstLastPara="1" wrap="square" lIns="53450" tIns="53450" rIns="53450" bIns="53450" anchor="ctr" anchorCtr="0">
            <a:noAutofit/>
          </a:bodyPr>
          <a:lstStyle/>
          <a:p>
            <a:pPr lvl="0"/>
            <a:r>
              <a:rPr lang="en-US" altLang="ja-JP" sz="2806" b="1" u="sng" noProof="1">
                <a:solidFill>
                  <a:srgbClr val="FAA013"/>
                </a:solidFill>
                <a:highlight>
                  <a:srgbClr val="FFFDD3"/>
                </a:highlight>
                <a:latin typeface="Yu Gothic"/>
                <a:ea typeface="Yu Gothic"/>
                <a:cs typeface="Calibri"/>
                <a:sym typeface="Calibri"/>
              </a:rPr>
              <a:t>妊娠前</a:t>
            </a:r>
            <a:endParaRPr lang="en-US" altLang="ja-JP" sz="2806" b="1" u="sng" noProof="1">
              <a:solidFill>
                <a:srgbClr val="FAA013"/>
              </a:solidFill>
              <a:highlight>
                <a:srgbClr val="FFFDD3"/>
              </a:highlight>
              <a:latin typeface="Yu Gothic"/>
              <a:ea typeface="Yu Gothic"/>
              <a:cs typeface="Calibri"/>
            </a:endParaRPr>
          </a:p>
        </p:txBody>
      </p:sp>
      <p:pic>
        <p:nvPicPr>
          <p:cNvPr id="4" name="図 3">
            <a:extLst>
              <a:ext uri="{FF2B5EF4-FFF2-40B4-BE49-F238E27FC236}">
                <a16:creationId xmlns:a16="http://schemas.microsoft.com/office/drawing/2014/main" id="{48A0D933-4202-1543-5371-06787C5461D7}"/>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513900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36A03-5C07-B3D5-F37E-81CC0CF9DB16}"/>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87104B3F-E4B8-5FCB-74F0-DC9CEDE70B73}"/>
              </a:ext>
            </a:extLst>
          </p:cNvPr>
          <p:cNvPicPr>
            <a:picLocks noGrp="1" noRo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a:noFill/>
        </p:spPr>
      </p:pic>
      <p:pic>
        <p:nvPicPr>
          <p:cNvPr id="8" name="図 7" descr="図形, 正方形&#10;&#10;AI 生成コンテンツは誤りを含む可能性があります。">
            <a:extLst>
              <a:ext uri="{FF2B5EF4-FFF2-40B4-BE49-F238E27FC236}">
                <a16:creationId xmlns:a16="http://schemas.microsoft.com/office/drawing/2014/main" id="{5E66CE75-F831-0B75-A6A8-281649E5EFEE}"/>
              </a:ext>
            </a:extLst>
          </p:cNvPr>
          <p:cNvPicPr>
            <a:picLocks noGrp="1" noRot="1" noChangeAspect="1" noMove="1" noResize="1" noEditPoints="1" noAdjustHandles="1" noChangeArrowheads="1" noChangeShapeType="1" noCrop="1"/>
          </p:cNvPicPr>
          <p:nvPr/>
        </p:nvPicPr>
        <p:blipFill>
          <a:blip r:embed="rId4"/>
          <a:srcRect l="3262" t="4556" r="3129" b="4932"/>
          <a:stretch>
            <a:fillRect/>
          </a:stretch>
        </p:blipFill>
        <p:spPr>
          <a:xfrm>
            <a:off x="300926" y="319880"/>
            <a:ext cx="10075430" cy="6894514"/>
          </a:xfrm>
          <a:prstGeom prst="rect">
            <a:avLst/>
          </a:prstGeom>
        </p:spPr>
      </p:pic>
      <p:sp>
        <p:nvSpPr>
          <p:cNvPr id="7" name="正方形/長方形 6">
            <a:extLst>
              <a:ext uri="{FF2B5EF4-FFF2-40B4-BE49-F238E27FC236}">
                <a16:creationId xmlns:a16="http://schemas.microsoft.com/office/drawing/2014/main" id="{EAD7B521-63BE-8EF2-4BF5-946AD22E2750}"/>
              </a:ext>
            </a:extLst>
          </p:cNvPr>
          <p:cNvSpPr/>
          <p:nvPr/>
        </p:nvSpPr>
        <p:spPr>
          <a:xfrm>
            <a:off x="1879721" y="2441508"/>
            <a:ext cx="6932370" cy="3955898"/>
          </a:xfrm>
          <a:prstGeom prst="rect">
            <a:avLst/>
          </a:prstGeom>
          <a:solidFill>
            <a:srgbClr val="FF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9" name="テキスト ボックス 8">
            <a:extLst>
              <a:ext uri="{FF2B5EF4-FFF2-40B4-BE49-F238E27FC236}">
                <a16:creationId xmlns:a16="http://schemas.microsoft.com/office/drawing/2014/main" id="{B1078B06-270C-8109-8C52-9E56D974D6E9}"/>
              </a:ext>
            </a:extLst>
          </p:cNvPr>
          <p:cNvSpPr txBox="1"/>
          <p:nvPr/>
        </p:nvSpPr>
        <p:spPr>
          <a:xfrm>
            <a:off x="26132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胎生期</a:t>
            </a:r>
          </a:p>
        </p:txBody>
      </p:sp>
      <p:sp>
        <p:nvSpPr>
          <p:cNvPr id="12" name="テキスト ボックス 11">
            <a:extLst>
              <a:ext uri="{FF2B5EF4-FFF2-40B4-BE49-F238E27FC236}">
                <a16:creationId xmlns:a16="http://schemas.microsoft.com/office/drawing/2014/main" id="{704FBE6F-97B3-83F0-4995-597695D5E381}"/>
              </a:ext>
            </a:extLst>
          </p:cNvPr>
          <p:cNvSpPr txBox="1"/>
          <p:nvPr/>
        </p:nvSpPr>
        <p:spPr>
          <a:xfrm>
            <a:off x="53437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思春期</a:t>
            </a:r>
          </a:p>
        </p:txBody>
      </p:sp>
      <p:sp>
        <p:nvSpPr>
          <p:cNvPr id="13" name="テキスト ボックス 12">
            <a:extLst>
              <a:ext uri="{FF2B5EF4-FFF2-40B4-BE49-F238E27FC236}">
                <a16:creationId xmlns:a16="http://schemas.microsoft.com/office/drawing/2014/main" id="{822DCA10-16B1-36AD-DCF3-12FAD5846578}"/>
              </a:ext>
            </a:extLst>
          </p:cNvPr>
          <p:cNvSpPr txBox="1"/>
          <p:nvPr/>
        </p:nvSpPr>
        <p:spPr>
          <a:xfrm>
            <a:off x="67280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性成熟期</a:t>
            </a:r>
          </a:p>
        </p:txBody>
      </p:sp>
      <p:sp>
        <p:nvSpPr>
          <p:cNvPr id="14" name="テキスト ボックス 13">
            <a:extLst>
              <a:ext uri="{FF2B5EF4-FFF2-40B4-BE49-F238E27FC236}">
                <a16:creationId xmlns:a16="http://schemas.microsoft.com/office/drawing/2014/main" id="{2C5D1C44-848D-6E0A-4F9A-F7CCA2A7C884}"/>
              </a:ext>
            </a:extLst>
          </p:cNvPr>
          <p:cNvSpPr txBox="1"/>
          <p:nvPr/>
        </p:nvSpPr>
        <p:spPr>
          <a:xfrm>
            <a:off x="8292379"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更年期</a:t>
            </a:r>
          </a:p>
        </p:txBody>
      </p:sp>
      <p:pic>
        <p:nvPicPr>
          <p:cNvPr id="15" name="図 14">
            <a:extLst>
              <a:ext uri="{FF2B5EF4-FFF2-40B4-BE49-F238E27FC236}">
                <a16:creationId xmlns:a16="http://schemas.microsoft.com/office/drawing/2014/main" id="{34532294-196A-E335-AED9-476E8242DE43}"/>
              </a:ext>
            </a:extLst>
          </p:cNvPr>
          <p:cNvPicPr>
            <a:picLocks noChangeAspect="1"/>
          </p:cNvPicPr>
          <p:nvPr/>
        </p:nvPicPr>
        <p:blipFill>
          <a:blip r:embed="rId5">
            <a:clrChange>
              <a:clrFrom>
                <a:srgbClr val="FFFFFF"/>
              </a:clrFrom>
              <a:clrTo>
                <a:srgbClr val="FFFFFF">
                  <a:alpha val="0"/>
                </a:srgbClr>
              </a:clrTo>
            </a:clrChange>
          </a:blip>
          <a:srcRect l="18354" t="34483" r="17612" b="51794"/>
          <a:stretch>
            <a:fillRect/>
          </a:stretch>
        </p:blipFill>
        <p:spPr>
          <a:xfrm>
            <a:off x="1394423" y="659021"/>
            <a:ext cx="8221715" cy="1209409"/>
          </a:xfrm>
          <a:prstGeom prst="rect">
            <a:avLst/>
          </a:prstGeom>
        </p:spPr>
      </p:pic>
      <p:sp>
        <p:nvSpPr>
          <p:cNvPr id="16" name="テキスト ボックス 15">
            <a:extLst>
              <a:ext uri="{FF2B5EF4-FFF2-40B4-BE49-F238E27FC236}">
                <a16:creationId xmlns:a16="http://schemas.microsoft.com/office/drawing/2014/main" id="{51A73EF4-45A5-3ECE-3CB0-8369F256E89B}"/>
              </a:ext>
            </a:extLst>
          </p:cNvPr>
          <p:cNvSpPr txBox="1"/>
          <p:nvPr/>
        </p:nvSpPr>
        <p:spPr>
          <a:xfrm>
            <a:off x="2537174" y="985260"/>
            <a:ext cx="561746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a:ln>
                  <a:noFill/>
                </a:ln>
                <a:solidFill>
                  <a:srgbClr val="027DB3"/>
                </a:solidFill>
                <a:effectLst/>
                <a:uLnTx/>
                <a:uFillTx/>
                <a:latin typeface="+mn-ea"/>
                <a:cs typeface="Rounded Mplus 1c" panose="020B0502020203020207" pitchFamily="34" charset="-128"/>
              </a:rPr>
              <a:t>いまの自分を知ろう</a:t>
            </a:r>
          </a:p>
        </p:txBody>
      </p:sp>
      <p:sp>
        <p:nvSpPr>
          <p:cNvPr id="5" name="テキスト ボックス 4">
            <a:extLst>
              <a:ext uri="{FF2B5EF4-FFF2-40B4-BE49-F238E27FC236}">
                <a16:creationId xmlns:a16="http://schemas.microsoft.com/office/drawing/2014/main" id="{EB9CC8AA-F26F-A3B9-F451-002AAB622686}"/>
              </a:ext>
            </a:extLst>
          </p:cNvPr>
          <p:cNvSpPr txBox="1"/>
          <p:nvPr/>
        </p:nvSpPr>
        <p:spPr>
          <a:xfrm>
            <a:off x="1879721" y="2266225"/>
            <a:ext cx="7417669" cy="3843648"/>
          </a:xfrm>
          <a:prstGeom prst="rect">
            <a:avLst/>
          </a:prstGeom>
          <a:noFill/>
        </p:spPr>
        <p:txBody>
          <a:bodyPr wrap="square">
            <a:spAutoFit/>
          </a:bodyPr>
          <a:lstStyle/>
          <a:p>
            <a:pPr>
              <a:lnSpc>
                <a:spcPct val="150000"/>
              </a:lnSpc>
            </a:pPr>
            <a:r>
              <a:rPr lang="ja-JP" altLang="en-US" sz="3200" b="1">
                <a:solidFill>
                  <a:srgbClr val="008CB9"/>
                </a:solidFill>
                <a:latin typeface="+mn-ea"/>
                <a:cs typeface="Rounded Mplus 1c" panose="020B0502020203020207" pitchFamily="34" charset="-128"/>
              </a:rPr>
              <a:t>□ 男女の違いを理解します</a:t>
            </a:r>
          </a:p>
          <a:p>
            <a:pPr>
              <a:lnSpc>
                <a:spcPct val="150000"/>
              </a:lnSpc>
            </a:pPr>
            <a:r>
              <a:rPr lang="ja-JP" altLang="en-US" sz="3200" b="1">
                <a:solidFill>
                  <a:srgbClr val="008CB9"/>
                </a:solidFill>
                <a:latin typeface="+mn-ea"/>
                <a:cs typeface="Rounded Mplus 1c" panose="020B0502020203020207" pitchFamily="34" charset="-128"/>
              </a:rPr>
              <a:t>□ 妊娠と年齢の関係を理解します</a:t>
            </a:r>
          </a:p>
          <a:p>
            <a:pPr>
              <a:lnSpc>
                <a:spcPct val="150000"/>
              </a:lnSpc>
            </a:pPr>
            <a:r>
              <a:rPr lang="ja-JP" altLang="en-US" sz="3200" b="1">
                <a:solidFill>
                  <a:srgbClr val="008CB9"/>
                </a:solidFill>
                <a:latin typeface="+mn-ea"/>
                <a:cs typeface="Rounded Mplus 1c" panose="020B0502020203020207" pitchFamily="34" charset="-128"/>
              </a:rPr>
              <a:t>□ 適正体重を知ります</a:t>
            </a:r>
          </a:p>
          <a:p>
            <a:pPr>
              <a:lnSpc>
                <a:spcPct val="150000"/>
              </a:lnSpc>
            </a:pPr>
            <a:r>
              <a:rPr lang="ja-JP" altLang="en-US" sz="3200" b="1">
                <a:solidFill>
                  <a:srgbClr val="008CB9"/>
                </a:solidFill>
                <a:latin typeface="+mn-ea"/>
                <a:cs typeface="Rounded Mplus 1c" panose="020B0502020203020207" pitchFamily="34" charset="-128"/>
              </a:rPr>
              <a:t>□ 基礎体温表をつけてみます（　）</a:t>
            </a:r>
            <a:endParaRPr lang="en-US" altLang="ja-JP" sz="3200" b="1">
              <a:solidFill>
                <a:srgbClr val="008CB9"/>
              </a:solidFill>
              <a:latin typeface="+mn-ea"/>
              <a:cs typeface="Rounded Mplus 1c" panose="020B0502020203020207" pitchFamily="34" charset="-128"/>
            </a:endParaRPr>
          </a:p>
          <a:p>
            <a:pPr>
              <a:lnSpc>
                <a:spcPct val="150000"/>
              </a:lnSpc>
            </a:pPr>
            <a:r>
              <a:rPr lang="ja-JP" altLang="en-US" sz="3200" b="1">
                <a:solidFill>
                  <a:srgbClr val="008CB9"/>
                </a:solidFill>
                <a:latin typeface="+mn-ea"/>
                <a:cs typeface="Rounded Mplus 1c" panose="020B0502020203020207" pitchFamily="34" charset="-128"/>
              </a:rPr>
              <a:t>□ かかりつけ医を持とう</a:t>
            </a:r>
          </a:p>
        </p:txBody>
      </p:sp>
      <p:sp>
        <p:nvSpPr>
          <p:cNvPr id="2" name="楕円 1">
            <a:extLst>
              <a:ext uri="{FF2B5EF4-FFF2-40B4-BE49-F238E27FC236}">
                <a16:creationId xmlns:a16="http://schemas.microsoft.com/office/drawing/2014/main" id="{B630F073-FA01-7F09-6AD8-C08D08C6570B}"/>
              </a:ext>
            </a:extLst>
          </p:cNvPr>
          <p:cNvSpPr/>
          <p:nvPr/>
        </p:nvSpPr>
        <p:spPr>
          <a:xfrm>
            <a:off x="7881033" y="4636115"/>
            <a:ext cx="227033" cy="204338"/>
          </a:xfrm>
          <a:prstGeom prst="ellipse">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sp>
        <p:nvSpPr>
          <p:cNvPr id="3" name="フローチャート: 論理積ゲート 2">
            <a:extLst>
              <a:ext uri="{FF2B5EF4-FFF2-40B4-BE49-F238E27FC236}">
                <a16:creationId xmlns:a16="http://schemas.microsoft.com/office/drawing/2014/main" id="{5C5387AA-E40A-9705-5241-011FCE48BE79}"/>
              </a:ext>
            </a:extLst>
          </p:cNvPr>
          <p:cNvSpPr/>
          <p:nvPr/>
        </p:nvSpPr>
        <p:spPr>
          <a:xfrm rot="16200000">
            <a:off x="7879387" y="4821169"/>
            <a:ext cx="226012" cy="227034"/>
          </a:xfrm>
          <a:prstGeom prst="flowChartDelay">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pic>
        <p:nvPicPr>
          <p:cNvPr id="6" name="図 5">
            <a:extLst>
              <a:ext uri="{FF2B5EF4-FFF2-40B4-BE49-F238E27FC236}">
                <a16:creationId xmlns:a16="http://schemas.microsoft.com/office/drawing/2014/main" id="{8645E3EC-9803-E51D-67E6-D604BD2280A8}"/>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907598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337E0-FAFA-922A-B0B5-C4CB55ED3201}"/>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D05FBB70-1D7F-4399-92AC-1F9D0C895275}"/>
              </a:ext>
            </a:extLst>
          </p:cNvPr>
          <p:cNvPicPr>
            <a:picLocks noGrp="1" noRo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a:noFill/>
        </p:spPr>
      </p:pic>
      <p:pic>
        <p:nvPicPr>
          <p:cNvPr id="8" name="図 7" descr="図形, 正方形&#10;&#10;AI 生成コンテンツは誤りを含む可能性があります。">
            <a:extLst>
              <a:ext uri="{FF2B5EF4-FFF2-40B4-BE49-F238E27FC236}">
                <a16:creationId xmlns:a16="http://schemas.microsoft.com/office/drawing/2014/main" id="{1C75AB60-E870-99EB-2EC8-DE45119AA8F1}"/>
              </a:ext>
            </a:extLst>
          </p:cNvPr>
          <p:cNvPicPr>
            <a:picLocks noGrp="1" noRot="1" noChangeAspect="1" noMove="1" noResize="1" noEditPoints="1" noAdjustHandles="1" noChangeArrowheads="1" noChangeShapeType="1" noCrop="1"/>
          </p:cNvPicPr>
          <p:nvPr/>
        </p:nvPicPr>
        <p:blipFill>
          <a:blip r:embed="rId4"/>
          <a:srcRect l="3262" t="4556" r="3129" b="4932"/>
          <a:stretch>
            <a:fillRect/>
          </a:stretch>
        </p:blipFill>
        <p:spPr>
          <a:xfrm>
            <a:off x="300926" y="319880"/>
            <a:ext cx="10075430" cy="6894514"/>
          </a:xfrm>
          <a:prstGeom prst="rect">
            <a:avLst/>
          </a:prstGeom>
        </p:spPr>
      </p:pic>
      <p:sp>
        <p:nvSpPr>
          <p:cNvPr id="7" name="正方形/長方形 6">
            <a:extLst>
              <a:ext uri="{FF2B5EF4-FFF2-40B4-BE49-F238E27FC236}">
                <a16:creationId xmlns:a16="http://schemas.microsoft.com/office/drawing/2014/main" id="{C4587DD2-84A8-3769-2189-73DDFEDF0B4D}"/>
              </a:ext>
            </a:extLst>
          </p:cNvPr>
          <p:cNvSpPr/>
          <p:nvPr/>
        </p:nvSpPr>
        <p:spPr>
          <a:xfrm>
            <a:off x="1879721" y="2441508"/>
            <a:ext cx="6932370" cy="3955898"/>
          </a:xfrm>
          <a:prstGeom prst="rect">
            <a:avLst/>
          </a:prstGeom>
          <a:solidFill>
            <a:srgbClr val="FF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9" name="テキスト ボックス 8">
            <a:extLst>
              <a:ext uri="{FF2B5EF4-FFF2-40B4-BE49-F238E27FC236}">
                <a16:creationId xmlns:a16="http://schemas.microsoft.com/office/drawing/2014/main" id="{CE4D55A0-2B31-EC94-1AB4-7FE3F6C36FA7}"/>
              </a:ext>
            </a:extLst>
          </p:cNvPr>
          <p:cNvSpPr txBox="1"/>
          <p:nvPr/>
        </p:nvSpPr>
        <p:spPr>
          <a:xfrm>
            <a:off x="26132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胎生期</a:t>
            </a:r>
          </a:p>
        </p:txBody>
      </p:sp>
      <p:sp>
        <p:nvSpPr>
          <p:cNvPr id="12" name="テキスト ボックス 11">
            <a:extLst>
              <a:ext uri="{FF2B5EF4-FFF2-40B4-BE49-F238E27FC236}">
                <a16:creationId xmlns:a16="http://schemas.microsoft.com/office/drawing/2014/main" id="{A55D5C82-3AD5-40CB-449A-723906543DCC}"/>
              </a:ext>
            </a:extLst>
          </p:cNvPr>
          <p:cNvSpPr txBox="1"/>
          <p:nvPr/>
        </p:nvSpPr>
        <p:spPr>
          <a:xfrm>
            <a:off x="53437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思春期</a:t>
            </a:r>
          </a:p>
        </p:txBody>
      </p:sp>
      <p:sp>
        <p:nvSpPr>
          <p:cNvPr id="13" name="テキスト ボックス 12">
            <a:extLst>
              <a:ext uri="{FF2B5EF4-FFF2-40B4-BE49-F238E27FC236}">
                <a16:creationId xmlns:a16="http://schemas.microsoft.com/office/drawing/2014/main" id="{91922867-C2A9-FEE5-8215-9A5EA630A043}"/>
              </a:ext>
            </a:extLst>
          </p:cNvPr>
          <p:cNvSpPr txBox="1"/>
          <p:nvPr/>
        </p:nvSpPr>
        <p:spPr>
          <a:xfrm>
            <a:off x="67280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性成熟期</a:t>
            </a:r>
          </a:p>
        </p:txBody>
      </p:sp>
      <p:sp>
        <p:nvSpPr>
          <p:cNvPr id="14" name="テキスト ボックス 13">
            <a:extLst>
              <a:ext uri="{FF2B5EF4-FFF2-40B4-BE49-F238E27FC236}">
                <a16:creationId xmlns:a16="http://schemas.microsoft.com/office/drawing/2014/main" id="{1D7017F1-6BE8-A4DE-78A0-F4B5EBBA46F0}"/>
              </a:ext>
            </a:extLst>
          </p:cNvPr>
          <p:cNvSpPr txBox="1"/>
          <p:nvPr/>
        </p:nvSpPr>
        <p:spPr>
          <a:xfrm>
            <a:off x="8292379"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更年期</a:t>
            </a:r>
          </a:p>
        </p:txBody>
      </p:sp>
      <p:pic>
        <p:nvPicPr>
          <p:cNvPr id="15" name="図 14">
            <a:extLst>
              <a:ext uri="{FF2B5EF4-FFF2-40B4-BE49-F238E27FC236}">
                <a16:creationId xmlns:a16="http://schemas.microsoft.com/office/drawing/2014/main" id="{7F764BAF-E519-B70C-A618-C1456E6B3785}"/>
              </a:ext>
            </a:extLst>
          </p:cNvPr>
          <p:cNvPicPr>
            <a:picLocks noChangeAspect="1"/>
          </p:cNvPicPr>
          <p:nvPr/>
        </p:nvPicPr>
        <p:blipFill>
          <a:blip r:embed="rId5">
            <a:clrChange>
              <a:clrFrom>
                <a:srgbClr val="FFFFFF"/>
              </a:clrFrom>
              <a:clrTo>
                <a:srgbClr val="FFFFFF">
                  <a:alpha val="0"/>
                </a:srgbClr>
              </a:clrTo>
            </a:clrChange>
          </a:blip>
          <a:srcRect l="18354" t="34483" r="17612" b="51794"/>
          <a:stretch>
            <a:fillRect/>
          </a:stretch>
        </p:blipFill>
        <p:spPr>
          <a:xfrm>
            <a:off x="1394423" y="659021"/>
            <a:ext cx="8221715" cy="1209409"/>
          </a:xfrm>
          <a:prstGeom prst="rect">
            <a:avLst/>
          </a:prstGeom>
        </p:spPr>
      </p:pic>
      <p:sp>
        <p:nvSpPr>
          <p:cNvPr id="16" name="テキスト ボックス 15">
            <a:extLst>
              <a:ext uri="{FF2B5EF4-FFF2-40B4-BE49-F238E27FC236}">
                <a16:creationId xmlns:a16="http://schemas.microsoft.com/office/drawing/2014/main" id="{93917A5B-5587-29FC-A13C-0FBB4A944073}"/>
              </a:ext>
            </a:extLst>
          </p:cNvPr>
          <p:cNvSpPr txBox="1"/>
          <p:nvPr/>
        </p:nvSpPr>
        <p:spPr>
          <a:xfrm>
            <a:off x="2537174" y="985260"/>
            <a:ext cx="561746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a:ln>
                  <a:noFill/>
                </a:ln>
                <a:solidFill>
                  <a:srgbClr val="027DB3"/>
                </a:solidFill>
                <a:effectLst/>
                <a:uLnTx/>
                <a:uFillTx/>
                <a:latin typeface="+mn-ea"/>
                <a:cs typeface="Rounded Mplus 1c" panose="020B0502020203020207" pitchFamily="34" charset="-128"/>
              </a:rPr>
              <a:t>いまの自分を知ろう</a:t>
            </a:r>
          </a:p>
        </p:txBody>
      </p:sp>
      <p:sp>
        <p:nvSpPr>
          <p:cNvPr id="5" name="テキスト ボックス 4">
            <a:extLst>
              <a:ext uri="{FF2B5EF4-FFF2-40B4-BE49-F238E27FC236}">
                <a16:creationId xmlns:a16="http://schemas.microsoft.com/office/drawing/2014/main" id="{D9D2505D-4F29-3D34-1F2C-BE9613856520}"/>
              </a:ext>
            </a:extLst>
          </p:cNvPr>
          <p:cNvSpPr txBox="1"/>
          <p:nvPr/>
        </p:nvSpPr>
        <p:spPr>
          <a:xfrm>
            <a:off x="1879721" y="2266225"/>
            <a:ext cx="7417669" cy="3843648"/>
          </a:xfrm>
          <a:prstGeom prst="rect">
            <a:avLst/>
          </a:prstGeom>
          <a:noFill/>
        </p:spPr>
        <p:txBody>
          <a:bodyPr wrap="square">
            <a:spAutoFit/>
          </a:bodyPr>
          <a:lstStyle/>
          <a:p>
            <a:pPr>
              <a:lnSpc>
                <a:spcPct val="150000"/>
              </a:lnSpc>
            </a:pPr>
            <a:r>
              <a:rPr lang="ja-JP" altLang="en-US" sz="3200" b="1">
                <a:solidFill>
                  <a:srgbClr val="008CB9"/>
                </a:solidFill>
                <a:latin typeface="+mn-ea"/>
                <a:cs typeface="Rounded Mplus 1c" panose="020B0502020203020207" pitchFamily="34" charset="-128"/>
              </a:rPr>
              <a:t>□ 男女の違いを理解します</a:t>
            </a:r>
          </a:p>
          <a:p>
            <a:pPr>
              <a:lnSpc>
                <a:spcPct val="150000"/>
              </a:lnSpc>
            </a:pPr>
            <a:r>
              <a:rPr lang="ja-JP" altLang="en-US" sz="3200" b="1">
                <a:solidFill>
                  <a:srgbClr val="008CB9"/>
                </a:solidFill>
                <a:latin typeface="+mn-ea"/>
                <a:cs typeface="Rounded Mplus 1c" panose="020B0502020203020207" pitchFamily="34" charset="-128"/>
              </a:rPr>
              <a:t>□ 妊娠と年齢の関係を理解します</a:t>
            </a:r>
          </a:p>
          <a:p>
            <a:pPr>
              <a:lnSpc>
                <a:spcPct val="150000"/>
              </a:lnSpc>
            </a:pPr>
            <a:r>
              <a:rPr lang="ja-JP" altLang="en-US" sz="3200" b="1">
                <a:solidFill>
                  <a:srgbClr val="008CB9"/>
                </a:solidFill>
                <a:latin typeface="+mn-ea"/>
                <a:cs typeface="Rounded Mplus 1c" panose="020B0502020203020207" pitchFamily="34" charset="-128"/>
              </a:rPr>
              <a:t>□ 適正体重を知ります</a:t>
            </a:r>
          </a:p>
          <a:p>
            <a:pPr>
              <a:lnSpc>
                <a:spcPct val="150000"/>
              </a:lnSpc>
            </a:pPr>
            <a:r>
              <a:rPr lang="ja-JP" altLang="en-US" sz="3200" b="1">
                <a:solidFill>
                  <a:srgbClr val="008CB9"/>
                </a:solidFill>
                <a:latin typeface="+mn-ea"/>
                <a:cs typeface="Rounded Mplus 1c" panose="020B0502020203020207" pitchFamily="34" charset="-128"/>
              </a:rPr>
              <a:t>□ 基礎体温表をつけてみます（　）</a:t>
            </a:r>
            <a:endParaRPr lang="en-US" altLang="ja-JP" sz="3200" b="1">
              <a:solidFill>
                <a:srgbClr val="008CB9"/>
              </a:solidFill>
              <a:latin typeface="+mn-ea"/>
              <a:cs typeface="Rounded Mplus 1c" panose="020B0502020203020207" pitchFamily="34" charset="-128"/>
            </a:endParaRPr>
          </a:p>
          <a:p>
            <a:pPr>
              <a:lnSpc>
                <a:spcPct val="150000"/>
              </a:lnSpc>
            </a:pPr>
            <a:r>
              <a:rPr lang="ja-JP" altLang="en-US" sz="3200" b="1">
                <a:solidFill>
                  <a:srgbClr val="008CB9"/>
                </a:solidFill>
                <a:latin typeface="+mn-ea"/>
                <a:cs typeface="Rounded Mplus 1c" panose="020B0502020203020207" pitchFamily="34" charset="-128"/>
              </a:rPr>
              <a:t>□ かかりつけ医を持とう</a:t>
            </a:r>
          </a:p>
        </p:txBody>
      </p:sp>
      <p:sp>
        <p:nvSpPr>
          <p:cNvPr id="2" name="楕円 1">
            <a:extLst>
              <a:ext uri="{FF2B5EF4-FFF2-40B4-BE49-F238E27FC236}">
                <a16:creationId xmlns:a16="http://schemas.microsoft.com/office/drawing/2014/main" id="{C54C758B-77A3-7BD8-2B5F-00638EB0F38E}"/>
              </a:ext>
            </a:extLst>
          </p:cNvPr>
          <p:cNvSpPr/>
          <p:nvPr/>
        </p:nvSpPr>
        <p:spPr>
          <a:xfrm>
            <a:off x="7881033" y="4636115"/>
            <a:ext cx="227033" cy="204338"/>
          </a:xfrm>
          <a:prstGeom prst="ellipse">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sp>
        <p:nvSpPr>
          <p:cNvPr id="3" name="フローチャート: 論理積ゲート 2">
            <a:extLst>
              <a:ext uri="{FF2B5EF4-FFF2-40B4-BE49-F238E27FC236}">
                <a16:creationId xmlns:a16="http://schemas.microsoft.com/office/drawing/2014/main" id="{78F2EA54-07BD-DDDA-96B3-F736644C0AC8}"/>
              </a:ext>
            </a:extLst>
          </p:cNvPr>
          <p:cNvSpPr/>
          <p:nvPr/>
        </p:nvSpPr>
        <p:spPr>
          <a:xfrm rot="16200000">
            <a:off x="7879387" y="4821169"/>
            <a:ext cx="226012" cy="227034"/>
          </a:xfrm>
          <a:prstGeom prst="flowChartDelay">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pic>
        <p:nvPicPr>
          <p:cNvPr id="10" name="図 9">
            <a:extLst>
              <a:ext uri="{FF2B5EF4-FFF2-40B4-BE49-F238E27FC236}">
                <a16:creationId xmlns:a16="http://schemas.microsoft.com/office/drawing/2014/main" id="{C0A8DFCC-E870-3F99-4025-58917E4DC009}"/>
              </a:ext>
            </a:extLst>
          </p:cNvPr>
          <p:cNvPicPr>
            <a:picLocks noChangeAspect="1"/>
          </p:cNvPicPr>
          <p:nvPr/>
        </p:nvPicPr>
        <p:blipFill>
          <a:blip r:embed="rId6"/>
          <a:stretch>
            <a:fillRect/>
          </a:stretch>
        </p:blipFill>
        <p:spPr>
          <a:xfrm>
            <a:off x="1993346" y="2517708"/>
            <a:ext cx="393700" cy="330200"/>
          </a:xfrm>
          <a:prstGeom prst="rect">
            <a:avLst/>
          </a:prstGeom>
        </p:spPr>
      </p:pic>
      <p:pic>
        <p:nvPicPr>
          <p:cNvPr id="11" name="図 10">
            <a:extLst>
              <a:ext uri="{FF2B5EF4-FFF2-40B4-BE49-F238E27FC236}">
                <a16:creationId xmlns:a16="http://schemas.microsoft.com/office/drawing/2014/main" id="{B318785E-F2DE-DF29-71E4-0853F0BB48EA}"/>
              </a:ext>
            </a:extLst>
          </p:cNvPr>
          <p:cNvPicPr>
            <a:picLocks noChangeAspect="1"/>
          </p:cNvPicPr>
          <p:nvPr/>
        </p:nvPicPr>
        <p:blipFill>
          <a:blip r:embed="rId6"/>
          <a:stretch>
            <a:fillRect/>
          </a:stretch>
        </p:blipFill>
        <p:spPr>
          <a:xfrm>
            <a:off x="2008586" y="3224276"/>
            <a:ext cx="393700" cy="330200"/>
          </a:xfrm>
          <a:prstGeom prst="rect">
            <a:avLst/>
          </a:prstGeom>
        </p:spPr>
      </p:pic>
      <p:pic>
        <p:nvPicPr>
          <p:cNvPr id="6" name="図 5">
            <a:extLst>
              <a:ext uri="{FF2B5EF4-FFF2-40B4-BE49-F238E27FC236}">
                <a16:creationId xmlns:a16="http://schemas.microsoft.com/office/drawing/2014/main" id="{51FED497-AD91-9383-2456-9E781537D0CB}"/>
              </a:ext>
            </a:extLst>
          </p:cNvPr>
          <p:cNvPicPr>
            <a:picLocks noChangeAspect="1"/>
          </p:cNvPicPr>
          <p:nvPr/>
        </p:nvPicPr>
        <p:blipFill>
          <a:blip r:embed="rId7"/>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165682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パソコンのスクリーンショット&#10;&#10;AI 生成コンテンツは誤りを含む可能性があります。">
            <a:extLst>
              <a:ext uri="{FF2B5EF4-FFF2-40B4-BE49-F238E27FC236}">
                <a16:creationId xmlns:a16="http://schemas.microsoft.com/office/drawing/2014/main" id="{4B088CAC-73B0-EF9C-23BF-083853AFF3BE}"/>
              </a:ext>
            </a:extLst>
          </p:cNvPr>
          <p:cNvPicPr>
            <a:picLocks noGrp="1" noRot="1" noChangeAspec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p:spPr>
      </p:pic>
      <p:sp>
        <p:nvSpPr>
          <p:cNvPr id="2" name="テキスト ボックス 1">
            <a:extLst>
              <a:ext uri="{FF2B5EF4-FFF2-40B4-BE49-F238E27FC236}">
                <a16:creationId xmlns:a16="http://schemas.microsoft.com/office/drawing/2014/main" id="{EDCEE493-B69B-CF01-8B0A-27877E024FCD}"/>
              </a:ext>
            </a:extLst>
          </p:cNvPr>
          <p:cNvSpPr txBox="1"/>
          <p:nvPr/>
        </p:nvSpPr>
        <p:spPr>
          <a:xfrm>
            <a:off x="1336277" y="932889"/>
            <a:ext cx="8019258" cy="58477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b="1">
                <a:latin typeface="+mn-ea"/>
                <a:ea typeface="+mn-ea"/>
              </a:rPr>
              <a:t>卵子の数には限りがある</a:t>
            </a:r>
          </a:p>
        </p:txBody>
      </p:sp>
      <p:pic>
        <p:nvPicPr>
          <p:cNvPr id="6" name="図 5" descr="グラフ, 折れ線グラフ&#10;&#10;AI 生成コンテンツは誤りを含む可能性があります。">
            <a:extLst>
              <a:ext uri="{FF2B5EF4-FFF2-40B4-BE49-F238E27FC236}">
                <a16:creationId xmlns:a16="http://schemas.microsoft.com/office/drawing/2014/main" id="{52215323-E4F0-E3E4-B9F8-B29377B09D44}"/>
              </a:ext>
            </a:extLst>
          </p:cNvPr>
          <p:cNvPicPr>
            <a:picLocks noChangeAspect="1"/>
          </p:cNvPicPr>
          <p:nvPr/>
        </p:nvPicPr>
        <p:blipFill>
          <a:blip r:embed="rId4"/>
          <a:stretch>
            <a:fillRect/>
          </a:stretch>
        </p:blipFill>
        <p:spPr>
          <a:xfrm>
            <a:off x="874621" y="1633096"/>
            <a:ext cx="8942570" cy="5061372"/>
          </a:xfrm>
          <a:prstGeom prst="rect">
            <a:avLst/>
          </a:prstGeom>
        </p:spPr>
      </p:pic>
      <p:sp>
        <p:nvSpPr>
          <p:cNvPr id="8" name="テキスト ボックス 7">
            <a:extLst>
              <a:ext uri="{FF2B5EF4-FFF2-40B4-BE49-F238E27FC236}">
                <a16:creationId xmlns:a16="http://schemas.microsoft.com/office/drawing/2014/main" id="{102F6992-9344-193F-0012-EB77BF973893}"/>
              </a:ext>
            </a:extLst>
          </p:cNvPr>
          <p:cNvSpPr txBox="1"/>
          <p:nvPr/>
        </p:nvSpPr>
        <p:spPr>
          <a:xfrm>
            <a:off x="2601790" y="2521536"/>
            <a:ext cx="1005011" cy="338554"/>
          </a:xfrm>
          <a:prstGeom prst="rect">
            <a:avLst/>
          </a:prstGeom>
          <a:noFill/>
        </p:spPr>
        <p:txBody>
          <a:bodyPr wrap="square">
            <a:spAutoFit/>
          </a:bodyPr>
          <a:lstStyle/>
          <a:p>
            <a:pPr algn="ctr"/>
            <a:r>
              <a:rPr lang="ja-JP" altLang="en-US" sz="1600" b="1">
                <a:solidFill>
                  <a:schemeClr val="bg1"/>
                </a:solidFill>
                <a:latin typeface="+mn-ea"/>
                <a:cs typeface="Rounded Mplus 1c" panose="020B0502020203020207" pitchFamily="34" charset="-128"/>
              </a:rPr>
              <a:t>胎生期</a:t>
            </a:r>
          </a:p>
        </p:txBody>
      </p:sp>
      <p:sp>
        <p:nvSpPr>
          <p:cNvPr id="9" name="テキスト ボックス 8">
            <a:extLst>
              <a:ext uri="{FF2B5EF4-FFF2-40B4-BE49-F238E27FC236}">
                <a16:creationId xmlns:a16="http://schemas.microsoft.com/office/drawing/2014/main" id="{4345C175-CAFB-D704-561B-8F94A7C48206}"/>
              </a:ext>
            </a:extLst>
          </p:cNvPr>
          <p:cNvSpPr txBox="1"/>
          <p:nvPr/>
        </p:nvSpPr>
        <p:spPr>
          <a:xfrm>
            <a:off x="5332290" y="2521536"/>
            <a:ext cx="1005011" cy="338554"/>
          </a:xfrm>
          <a:prstGeom prst="rect">
            <a:avLst/>
          </a:prstGeom>
          <a:noFill/>
        </p:spPr>
        <p:txBody>
          <a:bodyPr wrap="square">
            <a:spAutoFit/>
          </a:bodyPr>
          <a:lstStyle/>
          <a:p>
            <a:pPr algn="ctr"/>
            <a:r>
              <a:rPr lang="ja-JP" altLang="en-US" sz="1600" b="1">
                <a:solidFill>
                  <a:schemeClr val="bg1"/>
                </a:solidFill>
                <a:latin typeface="+mn-ea"/>
                <a:cs typeface="Rounded Mplus 1c" panose="020B0502020203020207" pitchFamily="34" charset="-128"/>
              </a:rPr>
              <a:t>思春期</a:t>
            </a:r>
          </a:p>
        </p:txBody>
      </p:sp>
      <p:sp>
        <p:nvSpPr>
          <p:cNvPr id="18" name="テキスト ボックス 17">
            <a:extLst>
              <a:ext uri="{FF2B5EF4-FFF2-40B4-BE49-F238E27FC236}">
                <a16:creationId xmlns:a16="http://schemas.microsoft.com/office/drawing/2014/main" id="{2E20DB4D-7A6F-B56E-BC9F-A4259AB4F7B5}"/>
              </a:ext>
            </a:extLst>
          </p:cNvPr>
          <p:cNvSpPr txBox="1"/>
          <p:nvPr/>
        </p:nvSpPr>
        <p:spPr>
          <a:xfrm>
            <a:off x="6716590" y="2521536"/>
            <a:ext cx="1005011" cy="338554"/>
          </a:xfrm>
          <a:prstGeom prst="rect">
            <a:avLst/>
          </a:prstGeom>
          <a:noFill/>
        </p:spPr>
        <p:txBody>
          <a:bodyPr wrap="square">
            <a:spAutoFit/>
          </a:bodyPr>
          <a:lstStyle/>
          <a:p>
            <a:pPr algn="ctr"/>
            <a:r>
              <a:rPr lang="ja-JP" altLang="en-US" sz="1600" b="1">
                <a:solidFill>
                  <a:schemeClr val="bg1"/>
                </a:solidFill>
                <a:latin typeface="+mn-ea"/>
                <a:cs typeface="Rounded Mplus 1c" panose="020B0502020203020207" pitchFamily="34" charset="-128"/>
              </a:rPr>
              <a:t>性成熟期</a:t>
            </a:r>
          </a:p>
        </p:txBody>
      </p:sp>
      <p:sp>
        <p:nvSpPr>
          <p:cNvPr id="19" name="テキスト ボックス 18">
            <a:extLst>
              <a:ext uri="{FF2B5EF4-FFF2-40B4-BE49-F238E27FC236}">
                <a16:creationId xmlns:a16="http://schemas.microsoft.com/office/drawing/2014/main" id="{8F09251A-A23A-5DA8-50DB-C89E05D69DCE}"/>
              </a:ext>
            </a:extLst>
          </p:cNvPr>
          <p:cNvSpPr txBox="1"/>
          <p:nvPr/>
        </p:nvSpPr>
        <p:spPr>
          <a:xfrm>
            <a:off x="8280952" y="2521536"/>
            <a:ext cx="1005011" cy="338554"/>
          </a:xfrm>
          <a:prstGeom prst="rect">
            <a:avLst/>
          </a:prstGeom>
          <a:noFill/>
        </p:spPr>
        <p:txBody>
          <a:bodyPr wrap="square">
            <a:spAutoFit/>
          </a:bodyPr>
          <a:lstStyle/>
          <a:p>
            <a:pPr algn="ctr"/>
            <a:r>
              <a:rPr lang="ja-JP" altLang="en-US" sz="1600" b="1">
                <a:solidFill>
                  <a:schemeClr val="bg1"/>
                </a:solidFill>
                <a:latin typeface="+mn-ea"/>
                <a:cs typeface="Rounded Mplus 1c" panose="020B0502020203020207" pitchFamily="34" charset="-128"/>
              </a:rPr>
              <a:t>更年期</a:t>
            </a:r>
          </a:p>
        </p:txBody>
      </p:sp>
      <p:sp>
        <p:nvSpPr>
          <p:cNvPr id="22" name="テキスト ボックス 21">
            <a:extLst>
              <a:ext uri="{FF2B5EF4-FFF2-40B4-BE49-F238E27FC236}">
                <a16:creationId xmlns:a16="http://schemas.microsoft.com/office/drawing/2014/main" id="{3E1F6CA8-3053-5322-308E-6B1B2C5CC5A0}"/>
              </a:ext>
            </a:extLst>
          </p:cNvPr>
          <p:cNvSpPr txBox="1"/>
          <p:nvPr/>
        </p:nvSpPr>
        <p:spPr>
          <a:xfrm>
            <a:off x="3406216" y="3090032"/>
            <a:ext cx="1787648" cy="461665"/>
          </a:xfrm>
          <a:prstGeom prst="rect">
            <a:avLst/>
          </a:prstGeom>
          <a:noFill/>
        </p:spPr>
        <p:txBody>
          <a:bodyPr wrap="square">
            <a:spAutoFit/>
          </a:bodyPr>
          <a:lstStyle/>
          <a:p>
            <a:r>
              <a:rPr lang="ja-JP" altLang="en-US" sz="1200" b="1">
                <a:solidFill>
                  <a:srgbClr val="008CB9"/>
                </a:solidFill>
                <a:latin typeface="+mn-ea"/>
                <a:cs typeface="Rounded Mplus 1c" panose="020B0502020203020207" pitchFamily="34" charset="-128"/>
              </a:rPr>
              <a:t>卵の数は胎生</a:t>
            </a:r>
            <a:r>
              <a:rPr lang="en-US" altLang="ja-JP" sz="1200" b="1">
                <a:solidFill>
                  <a:srgbClr val="008CB9"/>
                </a:solidFill>
                <a:latin typeface="+mn-ea"/>
                <a:cs typeface="Rounded Mplus 1c" panose="020B0502020203020207" pitchFamily="34" charset="-128"/>
              </a:rPr>
              <a:t>20</a:t>
            </a:r>
            <a:r>
              <a:rPr lang="ja-JP" altLang="en-US" sz="1200" b="1">
                <a:solidFill>
                  <a:srgbClr val="008CB9"/>
                </a:solidFill>
                <a:latin typeface="+mn-ea"/>
                <a:cs typeface="Rounded Mplus 1c" panose="020B0502020203020207" pitchFamily="34" charset="-128"/>
              </a:rPr>
              <a:t>週まで</a:t>
            </a:r>
          </a:p>
          <a:p>
            <a:r>
              <a:rPr lang="ja-JP" altLang="en-US" sz="1200" b="1">
                <a:solidFill>
                  <a:srgbClr val="008CB9"/>
                </a:solidFill>
                <a:latin typeface="+mn-ea"/>
                <a:cs typeface="Rounded Mplus 1c" panose="020B0502020203020207" pitchFamily="34" charset="-128"/>
              </a:rPr>
              <a:t>急増約</a:t>
            </a:r>
            <a:r>
              <a:rPr lang="en-US" altLang="ja-JP" sz="1200" b="1">
                <a:solidFill>
                  <a:srgbClr val="008CB9"/>
                </a:solidFill>
                <a:latin typeface="+mn-ea"/>
                <a:cs typeface="Rounded Mplus 1c" panose="020B0502020203020207" pitchFamily="34" charset="-128"/>
              </a:rPr>
              <a:t>700</a:t>
            </a:r>
            <a:r>
              <a:rPr lang="ja-JP" altLang="en-US" sz="1200" b="1">
                <a:solidFill>
                  <a:srgbClr val="008CB9"/>
                </a:solidFill>
                <a:latin typeface="+mn-ea"/>
                <a:cs typeface="Rounded Mplus 1c" panose="020B0502020203020207" pitchFamily="34" charset="-128"/>
              </a:rPr>
              <a:t>万個</a:t>
            </a:r>
          </a:p>
        </p:txBody>
      </p:sp>
      <p:sp>
        <p:nvSpPr>
          <p:cNvPr id="23" name="テキスト ボックス 22">
            <a:extLst>
              <a:ext uri="{FF2B5EF4-FFF2-40B4-BE49-F238E27FC236}">
                <a16:creationId xmlns:a16="http://schemas.microsoft.com/office/drawing/2014/main" id="{AC856E8E-1FA8-46E3-0F15-F06473912C00}"/>
              </a:ext>
            </a:extLst>
          </p:cNvPr>
          <p:cNvSpPr txBox="1"/>
          <p:nvPr/>
        </p:nvSpPr>
        <p:spPr>
          <a:xfrm>
            <a:off x="4523815" y="3804156"/>
            <a:ext cx="2384547" cy="276999"/>
          </a:xfrm>
          <a:prstGeom prst="rect">
            <a:avLst/>
          </a:prstGeom>
          <a:noFill/>
        </p:spPr>
        <p:txBody>
          <a:bodyPr wrap="square">
            <a:spAutoFit/>
          </a:bodyPr>
          <a:lstStyle/>
          <a:p>
            <a:r>
              <a:rPr lang="ja-JP" altLang="en-US" sz="1200" b="1">
                <a:solidFill>
                  <a:srgbClr val="008CB9"/>
                </a:solidFill>
                <a:latin typeface="+mn-ea"/>
                <a:cs typeface="Rounded Mplus 1c" panose="020B0502020203020207" pitchFamily="34" charset="-128"/>
              </a:rPr>
              <a:t>出生時には約</a:t>
            </a:r>
            <a:r>
              <a:rPr lang="en-US" altLang="ja-JP" sz="1200" b="1">
                <a:solidFill>
                  <a:srgbClr val="008CB9"/>
                </a:solidFill>
                <a:latin typeface="+mn-ea"/>
                <a:cs typeface="Rounded Mplus 1c" panose="020B0502020203020207" pitchFamily="34" charset="-128"/>
              </a:rPr>
              <a:t>200</a:t>
            </a:r>
            <a:r>
              <a:rPr lang="ja-JP" altLang="en-US" sz="1200" b="1">
                <a:solidFill>
                  <a:srgbClr val="008CB9"/>
                </a:solidFill>
                <a:latin typeface="+mn-ea"/>
                <a:cs typeface="Rounded Mplus 1c" panose="020B0502020203020207" pitchFamily="34" charset="-128"/>
              </a:rPr>
              <a:t>万個まで減少</a:t>
            </a:r>
          </a:p>
        </p:txBody>
      </p:sp>
      <p:sp>
        <p:nvSpPr>
          <p:cNvPr id="24" name="テキスト ボックス 23">
            <a:extLst>
              <a:ext uri="{FF2B5EF4-FFF2-40B4-BE49-F238E27FC236}">
                <a16:creationId xmlns:a16="http://schemas.microsoft.com/office/drawing/2014/main" id="{C2E8CF59-963B-9CF9-0BC9-FF4AF4D7C224}"/>
              </a:ext>
            </a:extLst>
          </p:cNvPr>
          <p:cNvSpPr txBox="1"/>
          <p:nvPr/>
        </p:nvSpPr>
        <p:spPr>
          <a:xfrm>
            <a:off x="7101557" y="5073619"/>
            <a:ext cx="2384547" cy="276999"/>
          </a:xfrm>
          <a:prstGeom prst="rect">
            <a:avLst/>
          </a:prstGeom>
          <a:noFill/>
        </p:spPr>
        <p:txBody>
          <a:bodyPr wrap="square">
            <a:spAutoFit/>
          </a:bodyPr>
          <a:lstStyle/>
          <a:p>
            <a:r>
              <a:rPr lang="ja-JP" altLang="en-US" sz="1200" b="1">
                <a:solidFill>
                  <a:srgbClr val="008CB9"/>
                </a:solidFill>
                <a:latin typeface="+mn-ea"/>
                <a:cs typeface="Rounded Mplus 1c" panose="020B0502020203020207" pitchFamily="34" charset="-128"/>
              </a:rPr>
              <a:t>閉経時には数はゼロに近づく</a:t>
            </a:r>
          </a:p>
        </p:txBody>
      </p:sp>
      <p:sp>
        <p:nvSpPr>
          <p:cNvPr id="25" name="テキスト ボックス 24">
            <a:extLst>
              <a:ext uri="{FF2B5EF4-FFF2-40B4-BE49-F238E27FC236}">
                <a16:creationId xmlns:a16="http://schemas.microsoft.com/office/drawing/2014/main" id="{FBF90B02-352D-0081-C709-842D69F45D42}"/>
              </a:ext>
            </a:extLst>
          </p:cNvPr>
          <p:cNvSpPr txBox="1"/>
          <p:nvPr/>
        </p:nvSpPr>
        <p:spPr>
          <a:xfrm>
            <a:off x="6192338" y="4361672"/>
            <a:ext cx="1787648" cy="461665"/>
          </a:xfrm>
          <a:prstGeom prst="rect">
            <a:avLst/>
          </a:prstGeom>
          <a:noFill/>
        </p:spPr>
        <p:txBody>
          <a:bodyPr wrap="square">
            <a:spAutoFit/>
          </a:bodyPr>
          <a:lstStyle/>
          <a:p>
            <a:r>
              <a:rPr lang="ja-JP" altLang="en-US" sz="1200" b="1">
                <a:solidFill>
                  <a:srgbClr val="008CB9"/>
                </a:solidFill>
                <a:latin typeface="+mn-ea"/>
                <a:cs typeface="Rounded Mplus 1c" panose="020B0502020203020207" pitchFamily="34" charset="-128"/>
              </a:rPr>
              <a:t>思春期には</a:t>
            </a:r>
          </a:p>
          <a:p>
            <a:r>
              <a:rPr lang="en-US" altLang="ja-JP" sz="1200" b="1">
                <a:solidFill>
                  <a:srgbClr val="008CB9"/>
                </a:solidFill>
                <a:latin typeface="+mn-ea"/>
                <a:cs typeface="Rounded Mplus 1c" panose="020B0502020203020207" pitchFamily="34" charset="-128"/>
              </a:rPr>
              <a:t>20</a:t>
            </a:r>
            <a:r>
              <a:rPr lang="ja-JP" altLang="en-US" sz="1200" b="1">
                <a:solidFill>
                  <a:srgbClr val="008CB9"/>
                </a:solidFill>
                <a:latin typeface="+mn-ea"/>
                <a:cs typeface="Rounded Mplus 1c" panose="020B0502020203020207" pitchFamily="34" charset="-128"/>
              </a:rPr>
              <a:t>万</a:t>
            </a:r>
            <a:r>
              <a:rPr lang="en-US" altLang="ja-JP" sz="1200" b="1">
                <a:solidFill>
                  <a:srgbClr val="008CB9"/>
                </a:solidFill>
                <a:latin typeface="+mn-ea"/>
                <a:cs typeface="Rounded Mplus 1c" panose="020B0502020203020207" pitchFamily="34" charset="-128"/>
              </a:rPr>
              <a:t>〜30</a:t>
            </a:r>
            <a:r>
              <a:rPr lang="ja-JP" altLang="en-US" sz="1200" b="1">
                <a:solidFill>
                  <a:srgbClr val="008CB9"/>
                </a:solidFill>
                <a:latin typeface="+mn-ea"/>
                <a:cs typeface="Rounded Mplus 1c" panose="020B0502020203020207" pitchFamily="34" charset="-128"/>
              </a:rPr>
              <a:t>万個に減少</a:t>
            </a:r>
          </a:p>
        </p:txBody>
      </p:sp>
      <p:sp>
        <p:nvSpPr>
          <p:cNvPr id="26" name="テキスト ボックス 25">
            <a:extLst>
              <a:ext uri="{FF2B5EF4-FFF2-40B4-BE49-F238E27FC236}">
                <a16:creationId xmlns:a16="http://schemas.microsoft.com/office/drawing/2014/main" id="{013883AA-23B8-1896-F269-5927B4FB870D}"/>
              </a:ext>
            </a:extLst>
          </p:cNvPr>
          <p:cNvSpPr txBox="1"/>
          <p:nvPr/>
        </p:nvSpPr>
        <p:spPr>
          <a:xfrm>
            <a:off x="5809203" y="6911914"/>
            <a:ext cx="4468654" cy="215634"/>
          </a:xfrm>
          <a:prstGeom prst="rect">
            <a:avLst/>
          </a:prstGeom>
          <a:noFill/>
        </p:spPr>
        <p:txBody>
          <a:bodyPr wrap="square">
            <a:spAutoFit/>
          </a:bodyPr>
          <a:lstStyle/>
          <a:p>
            <a:r>
              <a:rPr lang="ja-JP" altLang="en-US" sz="800">
                <a:latin typeface="+mn-ea"/>
                <a:cs typeface="Rounded Mplus 1c" panose="020B0502020203020207" pitchFamily="34" charset="-128"/>
              </a:rPr>
              <a:t>日本産科婦人科学会</a:t>
            </a:r>
            <a:r>
              <a:rPr lang="en" altLang="ja-JP" sz="800">
                <a:latin typeface="+mn-ea"/>
                <a:cs typeface="Rounded Mplus 1c" panose="020B0502020203020207" pitchFamily="34" charset="-128"/>
              </a:rPr>
              <a:t>HUMAN</a:t>
            </a:r>
            <a:r>
              <a:rPr lang="ja-JP" altLang="en" sz="800">
                <a:latin typeface="+mn-ea"/>
                <a:cs typeface="Rounded Mplus 1c" panose="020B0502020203020207" pitchFamily="34" charset="-128"/>
              </a:rPr>
              <a:t>＋</a:t>
            </a:r>
            <a:r>
              <a:rPr lang="ja-JP" altLang="en-US" sz="800">
                <a:latin typeface="+mn-ea"/>
                <a:cs typeface="Rounded Mplus 1c" panose="020B0502020203020207" pitchFamily="34" charset="-128"/>
              </a:rPr>
              <a:t>男と女のディクショナリー</a:t>
            </a:r>
            <a:r>
              <a:rPr lang="en-US" altLang="ja-JP" sz="800">
                <a:latin typeface="+mn-ea"/>
                <a:cs typeface="Rounded Mplus 1c" panose="020B0502020203020207" pitchFamily="34" charset="-128"/>
              </a:rPr>
              <a:t>2018</a:t>
            </a:r>
            <a:r>
              <a:rPr lang="ja-JP" altLang="en-US" sz="800">
                <a:latin typeface="+mn-ea"/>
                <a:cs typeface="Rounded Mplus 1c" panose="020B0502020203020207" pitchFamily="34" charset="-128"/>
              </a:rPr>
              <a:t>年改訂版　</a:t>
            </a:r>
            <a:r>
              <a:rPr lang="en-US" altLang="ja-JP" sz="800">
                <a:latin typeface="+mn-ea"/>
                <a:cs typeface="Rounded Mplus 1c" panose="020B0502020203020207" pitchFamily="34" charset="-128"/>
              </a:rPr>
              <a:t>66</a:t>
            </a:r>
            <a:r>
              <a:rPr lang="ja-JP" altLang="en-US" sz="800">
                <a:latin typeface="+mn-ea"/>
                <a:cs typeface="Rounded Mplus 1c" panose="020B0502020203020207" pitchFamily="34" charset="-128"/>
              </a:rPr>
              <a:t>ページより転載</a:t>
            </a:r>
          </a:p>
        </p:txBody>
      </p:sp>
      <p:sp>
        <p:nvSpPr>
          <p:cNvPr id="27" name="テキスト ボックス 26">
            <a:extLst>
              <a:ext uri="{FF2B5EF4-FFF2-40B4-BE49-F238E27FC236}">
                <a16:creationId xmlns:a16="http://schemas.microsoft.com/office/drawing/2014/main" id="{948680D3-5FA1-73CE-94B8-EB7B26F64A9F}"/>
              </a:ext>
            </a:extLst>
          </p:cNvPr>
          <p:cNvSpPr txBox="1"/>
          <p:nvPr/>
        </p:nvSpPr>
        <p:spPr>
          <a:xfrm>
            <a:off x="3742814" y="2022413"/>
            <a:ext cx="3178949" cy="307777"/>
          </a:xfrm>
          <a:prstGeom prst="rect">
            <a:avLst/>
          </a:prstGeom>
          <a:noFill/>
        </p:spPr>
        <p:txBody>
          <a:bodyPr wrap="square">
            <a:spAutoFit/>
          </a:bodyPr>
          <a:lstStyle/>
          <a:p>
            <a:pPr algn="ctr"/>
            <a:r>
              <a:rPr lang="en-US" altLang="ja-JP" sz="1400" b="1">
                <a:latin typeface="+mn-ea"/>
                <a:cs typeface="Rounded Mplus 1c" panose="020B0502020203020207" pitchFamily="34" charset="-128"/>
              </a:rPr>
              <a:t>【</a:t>
            </a:r>
            <a:r>
              <a:rPr lang="ja-JP" altLang="en-US" sz="1400" b="1">
                <a:latin typeface="+mn-ea"/>
                <a:cs typeface="Rounded Mplus 1c" panose="020B0502020203020207" pitchFamily="34" charset="-128"/>
              </a:rPr>
              <a:t>女性の一生と卵子の数の変化</a:t>
            </a:r>
            <a:r>
              <a:rPr lang="en-US" altLang="ja-JP" sz="1400" b="1">
                <a:latin typeface="+mn-ea"/>
                <a:cs typeface="Rounded Mplus 1c" panose="020B0502020203020207" pitchFamily="34" charset="-128"/>
              </a:rPr>
              <a:t>】</a:t>
            </a:r>
            <a:endParaRPr lang="ja-JP" altLang="en-US" sz="1400" b="1">
              <a:latin typeface="+mn-ea"/>
              <a:cs typeface="Rounded Mplus 1c" panose="020B0502020203020207" pitchFamily="34" charset="-128"/>
            </a:endParaRPr>
          </a:p>
        </p:txBody>
      </p:sp>
      <p:pic>
        <p:nvPicPr>
          <p:cNvPr id="3" name="図 2">
            <a:extLst>
              <a:ext uri="{FF2B5EF4-FFF2-40B4-BE49-F238E27FC236}">
                <a16:creationId xmlns:a16="http://schemas.microsoft.com/office/drawing/2014/main" id="{B6AD95F5-264A-1C4F-A301-1B6E2940C927}"/>
              </a:ext>
            </a:extLst>
          </p:cNvPr>
          <p:cNvPicPr>
            <a:picLocks noChangeAspect="1"/>
          </p:cNvPicPr>
          <p:nvPr/>
        </p:nvPicPr>
        <p:blipFill>
          <a:blip r:embed="rId5"/>
          <a:stretch>
            <a:fillRect/>
          </a:stretch>
        </p:blipFill>
        <p:spPr>
          <a:xfrm>
            <a:off x="9502587" y="564963"/>
            <a:ext cx="650917" cy="260547"/>
          </a:xfrm>
          <a:prstGeom prst="rect">
            <a:avLst/>
          </a:prstGeom>
        </p:spPr>
      </p:pic>
    </p:spTree>
    <p:extLst>
      <p:ext uri="{BB962C8B-B14F-4D97-AF65-F5344CB8AC3E}">
        <p14:creationId xmlns:p14="http://schemas.microsoft.com/office/powerpoint/2010/main" val="266786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127C9487-D4E4-32F6-7C3A-28D361D490FC}"/>
              </a:ext>
            </a:extLst>
          </p:cNvPr>
          <p:cNvPicPr>
            <a:picLocks noGrp="1" noRot="1" noChangeAspect="1" noMove="1" noResize="1" noEditPoints="1" noAdjustHandles="1" noChangeArrowheads="1" noChangeShapeType="1" noCrop="1"/>
          </p:cNvPicPr>
          <p:nvPr/>
        </p:nvPicPr>
        <p:blipFill>
          <a:blip r:embed="rId3"/>
          <a:stretch>
            <a:fillRect/>
          </a:stretch>
        </p:blipFill>
        <p:spPr>
          <a:xfrm>
            <a:off x="-9996" y="-3855"/>
            <a:ext cx="10711803" cy="7563530"/>
          </a:xfrm>
          <a:prstGeom prst="rect">
            <a:avLst/>
          </a:prstGeom>
        </p:spPr>
      </p:pic>
      <p:sp>
        <p:nvSpPr>
          <p:cNvPr id="9" name="テキスト ボックス 8">
            <a:extLst>
              <a:ext uri="{FF2B5EF4-FFF2-40B4-BE49-F238E27FC236}">
                <a16:creationId xmlns:a16="http://schemas.microsoft.com/office/drawing/2014/main" id="{D06FCE28-B20F-5FB5-D288-3C2815094857}"/>
              </a:ext>
            </a:extLst>
          </p:cNvPr>
          <p:cNvSpPr txBox="1"/>
          <p:nvPr/>
        </p:nvSpPr>
        <p:spPr>
          <a:xfrm>
            <a:off x="6995601" y="6809898"/>
            <a:ext cx="3258597" cy="215444"/>
          </a:xfrm>
          <a:prstGeom prst="rect">
            <a:avLst/>
          </a:prstGeom>
          <a:noFill/>
        </p:spPr>
        <p:txBody>
          <a:bodyPr wrap="square">
            <a:spAutoFit/>
          </a:bodyPr>
          <a:lstStyle/>
          <a:p>
            <a:r>
              <a:rPr lang="en" altLang="ja-JP" sz="800">
                <a:latin typeface="+mn-ea"/>
                <a:cs typeface="Rounded Mplus 1c" panose="020B0502020203020207" pitchFamily="34" charset="-128"/>
              </a:rPr>
              <a:t>Human Reproduction 2002 17</a:t>
            </a:r>
            <a:r>
              <a:rPr lang="ja-JP" altLang="en" sz="800">
                <a:latin typeface="+mn-ea"/>
                <a:cs typeface="Rounded Mplus 1c" panose="020B0502020203020207" pitchFamily="34" charset="-128"/>
              </a:rPr>
              <a:t>（</a:t>
            </a:r>
            <a:r>
              <a:rPr lang="en" altLang="ja-JP" sz="800">
                <a:latin typeface="+mn-ea"/>
                <a:cs typeface="Rounded Mplus 1c" panose="020B0502020203020207" pitchFamily="34" charset="-128"/>
              </a:rPr>
              <a:t>5</a:t>
            </a:r>
            <a:r>
              <a:rPr lang="ja-JP" altLang="en" sz="800">
                <a:latin typeface="+mn-ea"/>
                <a:cs typeface="Rounded Mplus 1c" panose="020B0502020203020207" pitchFamily="34" charset="-128"/>
              </a:rPr>
              <a:t>） </a:t>
            </a:r>
            <a:r>
              <a:rPr lang="en" altLang="ja-JP" sz="800">
                <a:latin typeface="+mn-ea"/>
                <a:cs typeface="Rounded Mplus 1c" panose="020B0502020203020207" pitchFamily="34" charset="-128"/>
              </a:rPr>
              <a:t>1399-1403 </a:t>
            </a:r>
            <a:r>
              <a:rPr lang="ja-JP" altLang="en-US" sz="800">
                <a:latin typeface="+mn-ea"/>
                <a:cs typeface="Rounded Mplus 1c" panose="020B0502020203020207" pitchFamily="34" charset="-128"/>
              </a:rPr>
              <a:t>データより作図</a:t>
            </a:r>
          </a:p>
        </p:txBody>
      </p:sp>
      <p:sp>
        <p:nvSpPr>
          <p:cNvPr id="5" name="テキスト ボックス 4">
            <a:extLst>
              <a:ext uri="{FF2B5EF4-FFF2-40B4-BE49-F238E27FC236}">
                <a16:creationId xmlns:a16="http://schemas.microsoft.com/office/drawing/2014/main" id="{F74DFA18-9BF2-39C1-4169-77FB6C083F0A}"/>
              </a:ext>
            </a:extLst>
          </p:cNvPr>
          <p:cNvSpPr txBox="1"/>
          <p:nvPr/>
        </p:nvSpPr>
        <p:spPr>
          <a:xfrm>
            <a:off x="1336277" y="932889"/>
            <a:ext cx="8019258" cy="58477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b="1"/>
              <a:t>妊娠率は年齢とともに低下する</a:t>
            </a:r>
          </a:p>
        </p:txBody>
      </p:sp>
      <p:pic>
        <p:nvPicPr>
          <p:cNvPr id="10" name="図 9" descr="棒グラフ&#10;&#10;AI 生成コンテンツは誤りを含む可能性があります。">
            <a:extLst>
              <a:ext uri="{FF2B5EF4-FFF2-40B4-BE49-F238E27FC236}">
                <a16:creationId xmlns:a16="http://schemas.microsoft.com/office/drawing/2014/main" id="{5498D0E9-FD40-34A5-321D-9F138687F32D}"/>
              </a:ext>
            </a:extLst>
          </p:cNvPr>
          <p:cNvPicPr>
            <a:picLocks noChangeAspect="1"/>
          </p:cNvPicPr>
          <p:nvPr/>
        </p:nvPicPr>
        <p:blipFill>
          <a:blip r:embed="rId4"/>
          <a:stretch>
            <a:fillRect/>
          </a:stretch>
        </p:blipFill>
        <p:spPr>
          <a:xfrm>
            <a:off x="874620" y="1628280"/>
            <a:ext cx="8942570" cy="5054495"/>
          </a:xfrm>
          <a:prstGeom prst="rect">
            <a:avLst/>
          </a:prstGeom>
        </p:spPr>
      </p:pic>
      <p:sp>
        <p:nvSpPr>
          <p:cNvPr id="12" name="テキスト ボックス 11">
            <a:extLst>
              <a:ext uri="{FF2B5EF4-FFF2-40B4-BE49-F238E27FC236}">
                <a16:creationId xmlns:a16="http://schemas.microsoft.com/office/drawing/2014/main" id="{59CBA541-5F9B-E17A-EB01-F5FEDA9148ED}"/>
              </a:ext>
            </a:extLst>
          </p:cNvPr>
          <p:cNvSpPr txBox="1"/>
          <p:nvPr/>
        </p:nvSpPr>
        <p:spPr>
          <a:xfrm>
            <a:off x="1403107" y="2698678"/>
            <a:ext cx="502445" cy="954107"/>
          </a:xfrm>
          <a:prstGeom prst="rect">
            <a:avLst/>
          </a:prstGeom>
          <a:noFill/>
        </p:spPr>
        <p:txBody>
          <a:bodyPr wrap="square">
            <a:spAutoFit/>
          </a:bodyPr>
          <a:lstStyle/>
          <a:p>
            <a:pPr algn="ctr"/>
            <a:r>
              <a:rPr lang="ja-JP" altLang="en-US" sz="2800" b="1">
                <a:solidFill>
                  <a:srgbClr val="6CCAD5"/>
                </a:solidFill>
                <a:latin typeface="+mn-ea"/>
                <a:cs typeface="Rounded Mplus 1c" panose="020B0502020203020207" pitchFamily="34" charset="-128"/>
              </a:rPr>
              <a:t>女</a:t>
            </a:r>
            <a:endParaRPr lang="en-US" altLang="ja-JP" sz="2800" b="1">
              <a:solidFill>
                <a:srgbClr val="6CCAD5"/>
              </a:solidFill>
              <a:latin typeface="+mn-ea"/>
              <a:cs typeface="Rounded Mplus 1c" panose="020B0502020203020207" pitchFamily="34" charset="-128"/>
            </a:endParaRPr>
          </a:p>
          <a:p>
            <a:pPr algn="ctr"/>
            <a:r>
              <a:rPr lang="ja-JP" altLang="en-US" sz="2800" b="1">
                <a:solidFill>
                  <a:srgbClr val="6CCAD5"/>
                </a:solidFill>
                <a:latin typeface="+mn-ea"/>
                <a:cs typeface="Rounded Mplus 1c" panose="020B0502020203020207" pitchFamily="34" charset="-128"/>
              </a:rPr>
              <a:t>性</a:t>
            </a:r>
          </a:p>
        </p:txBody>
      </p:sp>
      <p:sp>
        <p:nvSpPr>
          <p:cNvPr id="13" name="テキスト ボックス 12">
            <a:extLst>
              <a:ext uri="{FF2B5EF4-FFF2-40B4-BE49-F238E27FC236}">
                <a16:creationId xmlns:a16="http://schemas.microsoft.com/office/drawing/2014/main" id="{B0406AB9-6989-4298-649A-4F6049BE3EC0}"/>
              </a:ext>
            </a:extLst>
          </p:cNvPr>
          <p:cNvSpPr txBox="1"/>
          <p:nvPr/>
        </p:nvSpPr>
        <p:spPr>
          <a:xfrm>
            <a:off x="2093414" y="2009161"/>
            <a:ext cx="6531486" cy="307777"/>
          </a:xfrm>
          <a:prstGeom prst="rect">
            <a:avLst/>
          </a:prstGeom>
          <a:noFill/>
        </p:spPr>
        <p:txBody>
          <a:bodyPr wrap="square">
            <a:spAutoFit/>
          </a:bodyPr>
          <a:lstStyle/>
          <a:p>
            <a:pPr algn="ctr"/>
            <a:r>
              <a:rPr lang="en-US" altLang="ja-JP" sz="1400" b="1">
                <a:latin typeface="+mn-ea"/>
                <a:cs typeface="Rounded Mplus 1c" panose="020B0502020203020207" pitchFamily="34" charset="-128"/>
              </a:rPr>
              <a:t>【</a:t>
            </a:r>
            <a:r>
              <a:rPr lang="ja-JP" altLang="en-US" sz="1400" b="1">
                <a:latin typeface="+mn-ea"/>
                <a:cs typeface="Rounded Mplus 1c" panose="020B0502020203020207" pitchFamily="34" charset="-128"/>
              </a:rPr>
              <a:t>妊娠しやすいタイミング（排卵日２日前）での性交による妊娠成功率</a:t>
            </a:r>
            <a:r>
              <a:rPr lang="en-US" altLang="ja-JP" sz="1400" b="1">
                <a:latin typeface="+mn-ea"/>
                <a:cs typeface="Rounded Mplus 1c" panose="020B0502020203020207" pitchFamily="34" charset="-128"/>
              </a:rPr>
              <a:t>】</a:t>
            </a:r>
            <a:endParaRPr lang="ja-JP" altLang="en-US" sz="1400" b="1">
              <a:latin typeface="+mn-ea"/>
              <a:cs typeface="Rounded Mplus 1c" panose="020B0502020203020207" pitchFamily="34" charset="-128"/>
            </a:endParaRPr>
          </a:p>
        </p:txBody>
      </p:sp>
      <p:sp>
        <p:nvSpPr>
          <p:cNvPr id="2" name="テキスト ボックス 1">
            <a:extLst>
              <a:ext uri="{FF2B5EF4-FFF2-40B4-BE49-F238E27FC236}">
                <a16:creationId xmlns:a16="http://schemas.microsoft.com/office/drawing/2014/main" id="{BF85ED3F-D5D1-B95B-234F-C47DD8F6FF13}"/>
              </a:ext>
            </a:extLst>
          </p:cNvPr>
          <p:cNvSpPr txBox="1"/>
          <p:nvPr/>
        </p:nvSpPr>
        <p:spPr>
          <a:xfrm>
            <a:off x="4571399" y="6109964"/>
            <a:ext cx="992221" cy="276999"/>
          </a:xfrm>
          <a:prstGeom prst="rect">
            <a:avLst/>
          </a:prstGeom>
          <a:solidFill>
            <a:schemeClr val="bg1"/>
          </a:solidFill>
        </p:spPr>
        <p:txBody>
          <a:bodyPr wrap="square" rtlCol="0">
            <a:spAutoFit/>
          </a:bodyPr>
          <a:lstStyle/>
          <a:p>
            <a:r>
              <a:rPr kumimoji="1" lang="en-US" altLang="ja-JP" sz="1150">
                <a:latin typeface="+mj-lt"/>
              </a:rPr>
              <a:t>27</a:t>
            </a:r>
            <a:r>
              <a:rPr kumimoji="1" lang="ja-JP" altLang="en-US" sz="1150">
                <a:latin typeface="+mj-lt"/>
              </a:rPr>
              <a:t>～</a:t>
            </a:r>
            <a:r>
              <a:rPr kumimoji="1" lang="en-US" altLang="ja-JP" sz="1150">
                <a:latin typeface="+mj-lt"/>
              </a:rPr>
              <a:t>29</a:t>
            </a:r>
            <a:endParaRPr kumimoji="1" lang="ja-JP" altLang="en-US" sz="1150">
              <a:latin typeface="+mj-lt"/>
            </a:endParaRPr>
          </a:p>
        </p:txBody>
      </p:sp>
      <p:sp>
        <p:nvSpPr>
          <p:cNvPr id="3" name="テキスト ボックス 2">
            <a:extLst>
              <a:ext uri="{FF2B5EF4-FFF2-40B4-BE49-F238E27FC236}">
                <a16:creationId xmlns:a16="http://schemas.microsoft.com/office/drawing/2014/main" id="{028F7152-FA0C-2893-7FB5-0F65FBBE029D}"/>
              </a:ext>
            </a:extLst>
          </p:cNvPr>
          <p:cNvSpPr txBox="1"/>
          <p:nvPr/>
        </p:nvSpPr>
        <p:spPr>
          <a:xfrm>
            <a:off x="3142638" y="6113035"/>
            <a:ext cx="728972" cy="276999"/>
          </a:xfrm>
          <a:prstGeom prst="rect">
            <a:avLst/>
          </a:prstGeom>
          <a:solidFill>
            <a:schemeClr val="bg1"/>
          </a:solidFill>
        </p:spPr>
        <p:txBody>
          <a:bodyPr wrap="square" rtlCol="0">
            <a:spAutoFit/>
          </a:bodyPr>
          <a:lstStyle/>
          <a:p>
            <a:r>
              <a:rPr kumimoji="1" lang="en-US" altLang="ja-JP" sz="1150">
                <a:latin typeface="+mj-lt"/>
              </a:rPr>
              <a:t>19</a:t>
            </a:r>
            <a:r>
              <a:rPr kumimoji="1" lang="ja-JP" altLang="en-US" sz="1150">
                <a:latin typeface="+mj-lt"/>
              </a:rPr>
              <a:t>～</a:t>
            </a:r>
            <a:r>
              <a:rPr kumimoji="1" lang="en-US" altLang="ja-JP" sz="1150">
                <a:latin typeface="+mj-lt"/>
              </a:rPr>
              <a:t>26</a:t>
            </a:r>
            <a:endParaRPr kumimoji="1" lang="ja-JP" altLang="en-US" sz="1150">
              <a:latin typeface="+mj-lt"/>
            </a:endParaRPr>
          </a:p>
        </p:txBody>
      </p:sp>
      <p:sp>
        <p:nvSpPr>
          <p:cNvPr id="6" name="テキスト ボックス 5">
            <a:extLst>
              <a:ext uri="{FF2B5EF4-FFF2-40B4-BE49-F238E27FC236}">
                <a16:creationId xmlns:a16="http://schemas.microsoft.com/office/drawing/2014/main" id="{7D80E108-9F7B-CF06-3995-C4BEB489CEB6}"/>
              </a:ext>
            </a:extLst>
          </p:cNvPr>
          <p:cNvSpPr txBox="1"/>
          <p:nvPr/>
        </p:nvSpPr>
        <p:spPr>
          <a:xfrm>
            <a:off x="5952125" y="6128425"/>
            <a:ext cx="992221" cy="276999"/>
          </a:xfrm>
          <a:prstGeom prst="rect">
            <a:avLst/>
          </a:prstGeom>
          <a:solidFill>
            <a:schemeClr val="bg1"/>
          </a:solidFill>
        </p:spPr>
        <p:txBody>
          <a:bodyPr wrap="square" rtlCol="0">
            <a:spAutoFit/>
          </a:bodyPr>
          <a:lstStyle/>
          <a:p>
            <a:r>
              <a:rPr kumimoji="1" lang="en-US" altLang="ja-JP" sz="1150">
                <a:latin typeface="+mj-lt"/>
              </a:rPr>
              <a:t>30</a:t>
            </a:r>
            <a:r>
              <a:rPr kumimoji="1" lang="ja-JP" altLang="en-US" sz="1150">
                <a:latin typeface="+mj-lt"/>
              </a:rPr>
              <a:t>～</a:t>
            </a:r>
            <a:r>
              <a:rPr kumimoji="1" lang="en-US" altLang="ja-JP" sz="1150">
                <a:latin typeface="+mj-lt"/>
              </a:rPr>
              <a:t>34</a:t>
            </a:r>
            <a:endParaRPr kumimoji="1" lang="ja-JP" altLang="en-US" sz="1150">
              <a:latin typeface="+mj-lt"/>
            </a:endParaRPr>
          </a:p>
        </p:txBody>
      </p:sp>
      <p:sp>
        <p:nvSpPr>
          <p:cNvPr id="7" name="テキスト ボックス 6">
            <a:extLst>
              <a:ext uri="{FF2B5EF4-FFF2-40B4-BE49-F238E27FC236}">
                <a16:creationId xmlns:a16="http://schemas.microsoft.com/office/drawing/2014/main" id="{7C472238-CAF5-BA88-6B19-8529324A9A21}"/>
              </a:ext>
            </a:extLst>
          </p:cNvPr>
          <p:cNvSpPr txBox="1"/>
          <p:nvPr/>
        </p:nvSpPr>
        <p:spPr>
          <a:xfrm>
            <a:off x="7323123" y="6117659"/>
            <a:ext cx="992221" cy="269304"/>
          </a:xfrm>
          <a:prstGeom prst="rect">
            <a:avLst/>
          </a:prstGeom>
          <a:solidFill>
            <a:schemeClr val="bg1"/>
          </a:solidFill>
        </p:spPr>
        <p:txBody>
          <a:bodyPr wrap="square" rtlCol="0">
            <a:spAutoFit/>
          </a:bodyPr>
          <a:lstStyle/>
          <a:p>
            <a:r>
              <a:rPr kumimoji="1" lang="en-US" altLang="ja-JP" sz="1150">
                <a:latin typeface="+mj-lt"/>
              </a:rPr>
              <a:t>35</a:t>
            </a:r>
            <a:r>
              <a:rPr kumimoji="1" lang="ja-JP" altLang="en-US" sz="1150">
                <a:latin typeface="+mj-lt"/>
              </a:rPr>
              <a:t>～</a:t>
            </a:r>
            <a:r>
              <a:rPr kumimoji="1" lang="en-US" altLang="ja-JP" sz="1150">
                <a:latin typeface="+mj-lt"/>
              </a:rPr>
              <a:t>39</a:t>
            </a:r>
            <a:endParaRPr kumimoji="1" lang="ja-JP" altLang="en-US" sz="1150">
              <a:latin typeface="+mj-lt"/>
            </a:endParaRPr>
          </a:p>
        </p:txBody>
      </p:sp>
      <p:pic>
        <p:nvPicPr>
          <p:cNvPr id="8" name="図 7">
            <a:extLst>
              <a:ext uri="{FF2B5EF4-FFF2-40B4-BE49-F238E27FC236}">
                <a16:creationId xmlns:a16="http://schemas.microsoft.com/office/drawing/2014/main" id="{4D1EFA46-EBBE-DE27-68D2-0EBDA0638F0D}"/>
              </a:ext>
            </a:extLst>
          </p:cNvPr>
          <p:cNvPicPr>
            <a:picLocks noChangeAspect="1"/>
          </p:cNvPicPr>
          <p:nvPr/>
        </p:nvPicPr>
        <p:blipFill>
          <a:blip r:embed="rId5"/>
          <a:stretch>
            <a:fillRect/>
          </a:stretch>
        </p:blipFill>
        <p:spPr>
          <a:xfrm>
            <a:off x="9502587" y="564963"/>
            <a:ext cx="650917" cy="260547"/>
          </a:xfrm>
          <a:prstGeom prst="rect">
            <a:avLst/>
          </a:prstGeom>
        </p:spPr>
      </p:pic>
    </p:spTree>
    <p:extLst>
      <p:ext uri="{BB962C8B-B14F-4D97-AF65-F5344CB8AC3E}">
        <p14:creationId xmlns:p14="http://schemas.microsoft.com/office/powerpoint/2010/main" val="1745796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7B8F211A-B3A3-B183-A8AE-2DDFBE6C940E}"/>
              </a:ext>
            </a:extLst>
          </p:cNvPr>
          <p:cNvPicPr>
            <a:picLocks noGrp="1" noRot="1" noChangeAspect="1" noMove="1" noResize="1" noEditPoints="1" noAdjustHandles="1" noChangeArrowheads="1" noChangeShapeType="1" noCrop="1"/>
          </p:cNvPicPr>
          <p:nvPr/>
        </p:nvPicPr>
        <p:blipFill>
          <a:blip r:embed="rId3"/>
          <a:stretch>
            <a:fillRect/>
          </a:stretch>
        </p:blipFill>
        <p:spPr>
          <a:xfrm>
            <a:off x="-14530" y="-1"/>
            <a:ext cx="10706344" cy="7559676"/>
          </a:xfrm>
          <a:prstGeom prst="rect">
            <a:avLst/>
          </a:prstGeom>
        </p:spPr>
      </p:pic>
      <p:sp>
        <p:nvSpPr>
          <p:cNvPr id="10" name="テキスト ボックス 9">
            <a:extLst>
              <a:ext uri="{FF2B5EF4-FFF2-40B4-BE49-F238E27FC236}">
                <a16:creationId xmlns:a16="http://schemas.microsoft.com/office/drawing/2014/main" id="{385B16EC-D8F6-578F-A6B5-78D1653801EF}"/>
              </a:ext>
            </a:extLst>
          </p:cNvPr>
          <p:cNvSpPr txBox="1"/>
          <p:nvPr/>
        </p:nvSpPr>
        <p:spPr>
          <a:xfrm>
            <a:off x="673101" y="6571084"/>
            <a:ext cx="9575800" cy="461665"/>
          </a:xfrm>
          <a:prstGeom prst="rect">
            <a:avLst/>
          </a:prstGeom>
          <a:noFill/>
        </p:spPr>
        <p:txBody>
          <a:bodyPr wrap="square">
            <a:spAutoFit/>
          </a:bodyPr>
          <a:lstStyle/>
          <a:p>
            <a:r>
              <a:rPr lang="en" altLang="ja-JP" sz="800">
                <a:latin typeface="+mn-ea"/>
                <a:cs typeface="Rounded Mplus 1c" panose="020B0502020203020207" pitchFamily="34" charset="-128"/>
              </a:rPr>
              <a:t>Reprinted from Fertil Steril., 79 Suppl 3, Hassan MA, Killick SR., Effect of male age on fertility:evidence for the decline in male fertility with increasing age, 1520-1527, Copyright 2003,with permission from American Society for Reproductive Medicine.</a:t>
            </a:r>
            <a:r>
              <a:rPr lang="ja-JP" altLang="en" sz="800">
                <a:latin typeface="+mn-ea"/>
                <a:cs typeface="Rounded Mplus 1c" panose="020B0502020203020207" pitchFamily="34" charset="-128"/>
              </a:rPr>
              <a:t>　　</a:t>
            </a:r>
          </a:p>
          <a:p>
            <a:r>
              <a:rPr lang="en" altLang="ja-JP" sz="800">
                <a:latin typeface="+mn-ea"/>
                <a:cs typeface="Rounded Mplus 1c" panose="020B0502020203020207" pitchFamily="34" charset="-128"/>
              </a:rPr>
              <a:t>https://www.sciencedirect.com/journal/fertility-and-sterility</a:t>
            </a:r>
            <a:endParaRPr lang="ja-JP" altLang="en-US" sz="800">
              <a:latin typeface="+mn-ea"/>
              <a:cs typeface="Rounded Mplus 1c" panose="020B0502020203020207" pitchFamily="34" charset="-128"/>
            </a:endParaRPr>
          </a:p>
        </p:txBody>
      </p:sp>
      <p:sp>
        <p:nvSpPr>
          <p:cNvPr id="2" name="テキスト ボックス 1">
            <a:extLst>
              <a:ext uri="{FF2B5EF4-FFF2-40B4-BE49-F238E27FC236}">
                <a16:creationId xmlns:a16="http://schemas.microsoft.com/office/drawing/2014/main" id="{01D206DC-DA78-51AF-5A0C-BF999C999E4C}"/>
              </a:ext>
            </a:extLst>
          </p:cNvPr>
          <p:cNvSpPr txBox="1"/>
          <p:nvPr/>
        </p:nvSpPr>
        <p:spPr>
          <a:xfrm>
            <a:off x="1313417" y="932889"/>
            <a:ext cx="8019258" cy="58477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b="1"/>
              <a:t>妊娠率は男性も年齢とともに低下する</a:t>
            </a:r>
          </a:p>
        </p:txBody>
      </p:sp>
      <p:pic>
        <p:nvPicPr>
          <p:cNvPr id="12" name="図 11" descr="グラフ, 折れ線グラフ&#10;&#10;AI 生成コンテンツは誤りを含む可能性があります。">
            <a:extLst>
              <a:ext uri="{FF2B5EF4-FFF2-40B4-BE49-F238E27FC236}">
                <a16:creationId xmlns:a16="http://schemas.microsoft.com/office/drawing/2014/main" id="{1C1B8150-A7B7-9A21-5ADA-21EFC29B0ACD}"/>
              </a:ext>
            </a:extLst>
          </p:cNvPr>
          <p:cNvPicPr>
            <a:picLocks noChangeAspect="1"/>
          </p:cNvPicPr>
          <p:nvPr/>
        </p:nvPicPr>
        <p:blipFill>
          <a:blip r:embed="rId4"/>
          <a:stretch>
            <a:fillRect/>
          </a:stretch>
        </p:blipFill>
        <p:spPr>
          <a:xfrm>
            <a:off x="869050" y="1634951"/>
            <a:ext cx="8957666" cy="4856126"/>
          </a:xfrm>
          <a:prstGeom prst="rect">
            <a:avLst/>
          </a:prstGeom>
        </p:spPr>
      </p:pic>
      <p:sp>
        <p:nvSpPr>
          <p:cNvPr id="13" name="テキスト ボックス 12">
            <a:extLst>
              <a:ext uri="{FF2B5EF4-FFF2-40B4-BE49-F238E27FC236}">
                <a16:creationId xmlns:a16="http://schemas.microsoft.com/office/drawing/2014/main" id="{5D27F54D-DDD7-6EB5-9CAE-F0CCF23F3F4E}"/>
              </a:ext>
            </a:extLst>
          </p:cNvPr>
          <p:cNvSpPr txBox="1"/>
          <p:nvPr/>
        </p:nvSpPr>
        <p:spPr>
          <a:xfrm>
            <a:off x="1389855" y="2619166"/>
            <a:ext cx="502445" cy="954107"/>
          </a:xfrm>
          <a:prstGeom prst="rect">
            <a:avLst/>
          </a:prstGeom>
          <a:noFill/>
        </p:spPr>
        <p:txBody>
          <a:bodyPr wrap="square">
            <a:spAutoFit/>
          </a:bodyPr>
          <a:lstStyle/>
          <a:p>
            <a:pPr algn="ctr"/>
            <a:r>
              <a:rPr lang="ja-JP" altLang="en-US" sz="2800" b="1">
                <a:solidFill>
                  <a:srgbClr val="6CCAD5"/>
                </a:solidFill>
                <a:latin typeface="+mn-ea"/>
                <a:cs typeface="Rounded Mplus 1c" panose="020B0502020203020207" pitchFamily="34" charset="-128"/>
              </a:rPr>
              <a:t>男性</a:t>
            </a:r>
          </a:p>
        </p:txBody>
      </p:sp>
      <p:sp>
        <p:nvSpPr>
          <p:cNvPr id="14" name="テキスト ボックス 13">
            <a:extLst>
              <a:ext uri="{FF2B5EF4-FFF2-40B4-BE49-F238E27FC236}">
                <a16:creationId xmlns:a16="http://schemas.microsoft.com/office/drawing/2014/main" id="{3F8206DB-48B6-12EB-1BC0-E79BEB4278A1}"/>
              </a:ext>
            </a:extLst>
          </p:cNvPr>
          <p:cNvSpPr txBox="1"/>
          <p:nvPr/>
        </p:nvSpPr>
        <p:spPr>
          <a:xfrm>
            <a:off x="2080162" y="1929649"/>
            <a:ext cx="6531486" cy="307777"/>
          </a:xfrm>
          <a:prstGeom prst="rect">
            <a:avLst/>
          </a:prstGeom>
          <a:noFill/>
        </p:spPr>
        <p:txBody>
          <a:bodyPr wrap="square">
            <a:spAutoFit/>
          </a:bodyPr>
          <a:lstStyle/>
          <a:p>
            <a:pPr algn="ctr"/>
            <a:r>
              <a:rPr lang="en-US" altLang="ja-JP" sz="1400" b="1">
                <a:latin typeface="+mn-ea"/>
                <a:cs typeface="Rounded Mplus 1c" panose="020B0502020203020207" pitchFamily="34" charset="-128"/>
              </a:rPr>
              <a:t>【</a:t>
            </a:r>
            <a:r>
              <a:rPr lang="ja-JP" altLang="en-US" sz="1400" b="1">
                <a:latin typeface="+mn-ea"/>
                <a:cs typeface="Rounded Mplus 1c" panose="020B0502020203020207" pitchFamily="34" charset="-128"/>
              </a:rPr>
              <a:t>男性の年齢別累積妊娠率（</a:t>
            </a:r>
            <a:r>
              <a:rPr lang="en-US" altLang="ja-JP" sz="1400" b="1">
                <a:latin typeface="+mn-ea"/>
                <a:cs typeface="Rounded Mplus 1c" panose="020B0502020203020207" pitchFamily="34" charset="-128"/>
              </a:rPr>
              <a:t>%</a:t>
            </a:r>
            <a:r>
              <a:rPr lang="ja-JP" altLang="en-US" sz="1400" b="1">
                <a:latin typeface="+mn-ea"/>
                <a:cs typeface="Rounded Mplus 1c" panose="020B0502020203020207" pitchFamily="34" charset="-128"/>
              </a:rPr>
              <a:t>）</a:t>
            </a:r>
            <a:r>
              <a:rPr lang="en-US" altLang="ja-JP" sz="1400" b="1">
                <a:latin typeface="+mn-ea"/>
                <a:cs typeface="Rounded Mplus 1c" panose="020B0502020203020207" pitchFamily="34" charset="-128"/>
              </a:rPr>
              <a:t>】</a:t>
            </a:r>
            <a:endParaRPr lang="ja-JP" altLang="en-US" sz="1400" b="1">
              <a:latin typeface="+mn-ea"/>
              <a:cs typeface="Rounded Mplus 1c" panose="020B0502020203020207" pitchFamily="34" charset="-128"/>
            </a:endParaRPr>
          </a:p>
        </p:txBody>
      </p:sp>
      <p:pic>
        <p:nvPicPr>
          <p:cNvPr id="3" name="図 2">
            <a:extLst>
              <a:ext uri="{FF2B5EF4-FFF2-40B4-BE49-F238E27FC236}">
                <a16:creationId xmlns:a16="http://schemas.microsoft.com/office/drawing/2014/main" id="{29D487E3-2ABD-D24D-AE0B-AA8813C27E81}"/>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379385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563F1-1647-AADD-7A92-36F87EE3C589}"/>
            </a:ext>
          </a:extLst>
        </p:cNvPr>
        <p:cNvGrpSpPr/>
        <p:nvPr/>
      </p:nvGrpSpPr>
      <p:grpSpPr>
        <a:xfrm>
          <a:off x="0" y="0"/>
          <a:ext cx="0" cy="0"/>
          <a:chOff x="0" y="0"/>
          <a:chExt cx="0" cy="0"/>
        </a:xfrm>
      </p:grpSpPr>
      <p:pic>
        <p:nvPicPr>
          <p:cNvPr id="5" name="図 4" descr="パソコンのスクリーンショット&#10;&#10;AI 生成コンテンツは誤りを含む可能性があります。">
            <a:extLst>
              <a:ext uri="{FF2B5EF4-FFF2-40B4-BE49-F238E27FC236}">
                <a16:creationId xmlns:a16="http://schemas.microsoft.com/office/drawing/2014/main" id="{8C3E9A93-7631-794B-103B-48DE93C511AB}"/>
              </a:ext>
            </a:extLst>
          </p:cNvPr>
          <p:cNvPicPr>
            <a:picLocks noGrp="1" noRot="1" noChangeAspec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p:spPr>
      </p:pic>
      <p:sp>
        <p:nvSpPr>
          <p:cNvPr id="2" name="テキスト ボックス 1">
            <a:extLst>
              <a:ext uri="{FF2B5EF4-FFF2-40B4-BE49-F238E27FC236}">
                <a16:creationId xmlns:a16="http://schemas.microsoft.com/office/drawing/2014/main" id="{0B1CEE4D-B71C-EA6A-6CBB-A964A1F81A28}"/>
              </a:ext>
            </a:extLst>
          </p:cNvPr>
          <p:cNvSpPr txBox="1"/>
          <p:nvPr/>
        </p:nvSpPr>
        <p:spPr>
          <a:xfrm>
            <a:off x="946767" y="852220"/>
            <a:ext cx="8798278" cy="58477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b="1"/>
              <a:t>精子の質や量にも影響する可能性のある要因</a:t>
            </a:r>
          </a:p>
        </p:txBody>
      </p:sp>
      <p:sp>
        <p:nvSpPr>
          <p:cNvPr id="3" name="正方形/長方形 2">
            <a:extLst>
              <a:ext uri="{FF2B5EF4-FFF2-40B4-BE49-F238E27FC236}">
                <a16:creationId xmlns:a16="http://schemas.microsoft.com/office/drawing/2014/main" id="{917FF7B0-CDC1-322D-E7FD-61B4E7C1785A}"/>
              </a:ext>
            </a:extLst>
          </p:cNvPr>
          <p:cNvSpPr/>
          <p:nvPr/>
        </p:nvSpPr>
        <p:spPr>
          <a:xfrm>
            <a:off x="729171" y="1565536"/>
            <a:ext cx="9233470" cy="5486193"/>
          </a:xfrm>
          <a:prstGeom prst="rect">
            <a:avLst/>
          </a:prstGeom>
          <a:solidFill>
            <a:srgbClr val="FFFFF5"/>
          </a:solidFill>
          <a:ln>
            <a:solidFill>
              <a:srgbClr val="FFFF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defTabSz="1007943">
              <a:lnSpc>
                <a:spcPct val="90000"/>
              </a:lnSpc>
              <a:spcBef>
                <a:spcPts val="1102"/>
              </a:spcBef>
              <a:buFont typeface="Arial" panose="020B0604020202020204" pitchFamily="34" charset="0"/>
              <a:buNone/>
              <a:defRPr/>
            </a:pPr>
            <a:r>
              <a:rPr kumimoji="1" lang="ja-JP" altLang="en-US" sz="2400" b="1" u="none" kern="1200" cap="none" spc="0" normalizeH="0" noProof="0">
                <a:ln>
                  <a:noFill/>
                </a:ln>
                <a:solidFill>
                  <a:schemeClr val="tx1"/>
                </a:solidFill>
                <a:effectLst/>
                <a:uLnTx/>
                <a:uFillTx/>
                <a:latin typeface="+mn-ea"/>
                <a:cs typeface="Rounded Mplus 1c" panose="020B0502020203020207" pitchFamily="34" charset="-128"/>
              </a:rPr>
              <a:t>〇　喫煙</a:t>
            </a:r>
            <a:r>
              <a:rPr kumimoji="1" lang="en-US" altLang="ja-JP" sz="2400" b="1" u="none" kern="1200" cap="none" spc="0" normalizeH="0" noProof="0">
                <a:ln>
                  <a:noFill/>
                </a:ln>
                <a:solidFill>
                  <a:schemeClr val="tx1"/>
                </a:solidFill>
                <a:effectLst/>
                <a:uLnTx/>
                <a:uFillTx/>
                <a:latin typeface="+mn-ea"/>
                <a:cs typeface="Rounded Mplus 1c" panose="020B0502020203020207" pitchFamily="34" charset="-128"/>
              </a:rPr>
              <a:t>¹⁾</a:t>
            </a:r>
          </a:p>
          <a:p>
            <a:pPr lvl="1" defTabSz="1007943">
              <a:lnSpc>
                <a:spcPct val="90000"/>
              </a:lnSpc>
              <a:spcBef>
                <a:spcPts val="1102"/>
              </a:spcBef>
              <a:buFont typeface="Arial" panose="020B0604020202020204" pitchFamily="34" charset="0"/>
              <a:buNone/>
              <a:defRPr/>
            </a:pPr>
            <a:r>
              <a:rPr kumimoji="1" lang="ja-JP" altLang="en-US" sz="2400" b="1">
                <a:solidFill>
                  <a:schemeClr val="tx1"/>
                </a:solidFill>
                <a:latin typeface="+mn-ea"/>
                <a:cs typeface="Rounded Mplus 1c" panose="020B0502020203020207" pitchFamily="34" charset="-128"/>
              </a:rPr>
              <a:t>〇　飲酒量が多い</a:t>
            </a:r>
            <a:r>
              <a:rPr kumimoji="1" lang="en-US" altLang="ja-JP" sz="2400" b="1">
                <a:solidFill>
                  <a:schemeClr val="tx1"/>
                </a:solidFill>
                <a:latin typeface="+mn-ea"/>
                <a:cs typeface="Rounded Mplus 1c" panose="020B0502020203020207" pitchFamily="34" charset="-128"/>
              </a:rPr>
              <a:t>¹⁾</a:t>
            </a:r>
          </a:p>
          <a:p>
            <a:pPr lvl="1" defTabSz="1007943">
              <a:lnSpc>
                <a:spcPct val="90000"/>
              </a:lnSpc>
              <a:spcBef>
                <a:spcPts val="1102"/>
              </a:spcBef>
              <a:buFont typeface="Arial" panose="020B0604020202020204" pitchFamily="34" charset="0"/>
              <a:buNone/>
              <a:defRPr/>
            </a:pPr>
            <a:r>
              <a:rPr kumimoji="1" lang="ja-JP" altLang="en-US" sz="2400" b="1">
                <a:solidFill>
                  <a:schemeClr val="tx1"/>
                </a:solidFill>
                <a:latin typeface="+mn-ea"/>
                <a:cs typeface="Rounded Mplus 1c" panose="020B0502020203020207" pitchFamily="34" charset="-128"/>
              </a:rPr>
              <a:t>〇　年齢</a:t>
            </a:r>
            <a:r>
              <a:rPr kumimoji="1" lang="en-US" altLang="ja-JP" sz="2400" b="1">
                <a:solidFill>
                  <a:schemeClr val="tx1"/>
                </a:solidFill>
                <a:latin typeface="+mn-ea"/>
                <a:cs typeface="Rounded Mplus 1c" panose="020B0502020203020207" pitchFamily="34" charset="-128"/>
              </a:rPr>
              <a:t>²⁾</a:t>
            </a:r>
          </a:p>
          <a:p>
            <a:pPr lvl="1" defTabSz="1007943">
              <a:lnSpc>
                <a:spcPct val="90000"/>
              </a:lnSpc>
              <a:spcBef>
                <a:spcPts val="1102"/>
              </a:spcBef>
              <a:buFont typeface="Arial" panose="020B0604020202020204" pitchFamily="34" charset="0"/>
              <a:buNone/>
              <a:defRPr/>
            </a:pPr>
            <a:r>
              <a:rPr kumimoji="1" lang="ja-JP" altLang="en-US" sz="2400" b="1">
                <a:solidFill>
                  <a:schemeClr val="tx1"/>
                </a:solidFill>
                <a:latin typeface="+mn-ea"/>
                <a:cs typeface="Rounded Mplus 1c" panose="020B0502020203020207" pitchFamily="34" charset="-128"/>
              </a:rPr>
              <a:t>〇　肥満や生活習慣病</a:t>
            </a:r>
            <a:r>
              <a:rPr kumimoji="1" lang="en-US" altLang="ja-JP" sz="2400" b="1">
                <a:solidFill>
                  <a:schemeClr val="tx1"/>
                </a:solidFill>
                <a:latin typeface="+mn-ea"/>
                <a:cs typeface="Rounded Mplus 1c" panose="020B0502020203020207" pitchFamily="34" charset="-128"/>
              </a:rPr>
              <a:t>³⁾</a:t>
            </a:r>
          </a:p>
          <a:p>
            <a:pPr lvl="1" defTabSz="1007943">
              <a:lnSpc>
                <a:spcPct val="90000"/>
              </a:lnSpc>
              <a:spcBef>
                <a:spcPts val="1102"/>
              </a:spcBef>
              <a:buFont typeface="Arial" panose="020B0604020202020204" pitchFamily="34" charset="0"/>
              <a:buNone/>
              <a:defRPr/>
            </a:pPr>
            <a:r>
              <a:rPr kumimoji="1" lang="ja-JP" altLang="en-US" sz="2400" b="1">
                <a:solidFill>
                  <a:schemeClr val="tx1"/>
                </a:solidFill>
                <a:latin typeface="+mn-ea"/>
                <a:cs typeface="Rounded Mplus 1c" panose="020B0502020203020207" pitchFamily="34" charset="-128"/>
              </a:rPr>
              <a:t>〇　偏った食生活⁴</a:t>
            </a:r>
            <a:r>
              <a:rPr kumimoji="1" lang="en-US" altLang="ja-JP" sz="2400" b="1">
                <a:solidFill>
                  <a:schemeClr val="tx1"/>
                </a:solidFill>
                <a:latin typeface="+mn-ea"/>
                <a:cs typeface="Rounded Mplus 1c" panose="020B0502020203020207" pitchFamily="34" charset="-128"/>
              </a:rPr>
              <a:t>⁾</a:t>
            </a:r>
            <a:r>
              <a:rPr kumimoji="1" lang="ja-JP" altLang="en-US" sz="2400" b="1">
                <a:solidFill>
                  <a:schemeClr val="tx1"/>
                </a:solidFill>
                <a:latin typeface="+mn-ea"/>
                <a:cs typeface="Rounded Mplus 1c" panose="020B0502020203020207" pitchFamily="34" charset="-128"/>
              </a:rPr>
              <a:t>⁵</a:t>
            </a:r>
            <a:r>
              <a:rPr kumimoji="1" lang="en-US" altLang="ja-JP" sz="2400" b="1">
                <a:solidFill>
                  <a:schemeClr val="tx1"/>
                </a:solidFill>
                <a:latin typeface="+mn-ea"/>
                <a:cs typeface="Rounded Mplus 1c" panose="020B0502020203020207" pitchFamily="34" charset="-128"/>
              </a:rPr>
              <a:t>⁾</a:t>
            </a:r>
          </a:p>
          <a:p>
            <a:pPr lvl="1" defTabSz="1007943">
              <a:lnSpc>
                <a:spcPct val="90000"/>
              </a:lnSpc>
              <a:spcBef>
                <a:spcPts val="1102"/>
              </a:spcBef>
              <a:buFont typeface="Arial" panose="020B0604020202020204" pitchFamily="34" charset="0"/>
              <a:buNone/>
              <a:defRPr/>
            </a:pPr>
            <a:r>
              <a:rPr kumimoji="1" lang="ja-JP" altLang="en-US" sz="2400" b="1">
                <a:solidFill>
                  <a:schemeClr val="tx1"/>
                </a:solidFill>
                <a:latin typeface="+mn-ea"/>
                <a:cs typeface="Rounded Mplus 1c" panose="020B0502020203020207" pitchFamily="34" charset="-128"/>
              </a:rPr>
              <a:t>〇　運動不足・長時間の座位</a:t>
            </a:r>
            <a:r>
              <a:rPr kumimoji="1" lang="en-US" altLang="ja-JP" sz="2400" b="1">
                <a:solidFill>
                  <a:schemeClr val="tx1"/>
                </a:solidFill>
                <a:latin typeface="+mn-ea"/>
                <a:cs typeface="Rounded Mplus 1c" panose="020B0502020203020207" pitchFamily="34" charset="-128"/>
              </a:rPr>
              <a:t>³⁾</a:t>
            </a:r>
          </a:p>
          <a:p>
            <a:pPr lvl="1" defTabSz="1007943">
              <a:lnSpc>
                <a:spcPct val="90000"/>
              </a:lnSpc>
              <a:spcBef>
                <a:spcPts val="1102"/>
              </a:spcBef>
              <a:buFont typeface="Arial" panose="020B0604020202020204" pitchFamily="34" charset="0"/>
              <a:buNone/>
              <a:defRPr/>
            </a:pPr>
            <a:r>
              <a:rPr kumimoji="1" lang="ja-JP" altLang="en-US" sz="2400" b="1">
                <a:solidFill>
                  <a:schemeClr val="tx1"/>
                </a:solidFill>
                <a:latin typeface="+mn-ea"/>
                <a:cs typeface="Rounded Mplus 1c" panose="020B0502020203020207" pitchFamily="34" charset="-128"/>
              </a:rPr>
              <a:t>〇　サウナ・長風呂・膝上でのパソコン作業など温熱⁶</a:t>
            </a:r>
            <a:r>
              <a:rPr kumimoji="1" lang="en-US" altLang="ja-JP" sz="2400" b="1">
                <a:solidFill>
                  <a:schemeClr val="tx1"/>
                </a:solidFill>
                <a:latin typeface="+mn-ea"/>
                <a:cs typeface="Rounded Mplus 1c" panose="020B0502020203020207" pitchFamily="34" charset="-128"/>
              </a:rPr>
              <a:t>⁾</a:t>
            </a:r>
            <a:r>
              <a:rPr kumimoji="1" lang="ja-JP" altLang="en-US" sz="2400" b="1">
                <a:solidFill>
                  <a:schemeClr val="tx1"/>
                </a:solidFill>
                <a:latin typeface="+mn-ea"/>
                <a:cs typeface="Rounded Mplus 1c" panose="020B0502020203020207" pitchFamily="34" charset="-128"/>
              </a:rPr>
              <a:t>⁷</a:t>
            </a:r>
            <a:r>
              <a:rPr kumimoji="1" lang="en-US" altLang="ja-JP" sz="2400" b="1">
                <a:solidFill>
                  <a:schemeClr val="tx1"/>
                </a:solidFill>
                <a:latin typeface="+mn-ea"/>
                <a:cs typeface="Rounded Mplus 1c" panose="020B0502020203020207" pitchFamily="34" charset="-128"/>
              </a:rPr>
              <a:t>⁾</a:t>
            </a:r>
          </a:p>
          <a:p>
            <a:pPr lvl="1" defTabSz="1007943">
              <a:lnSpc>
                <a:spcPct val="90000"/>
              </a:lnSpc>
              <a:spcBef>
                <a:spcPts val="1102"/>
              </a:spcBef>
              <a:buFont typeface="Arial" panose="020B0604020202020204" pitchFamily="34" charset="0"/>
              <a:buNone/>
              <a:defRPr/>
            </a:pPr>
            <a:r>
              <a:rPr kumimoji="1" lang="ja-JP" altLang="en-US" sz="2400" b="1" u="none" kern="1200" cap="none" spc="0" normalizeH="0" noProof="0">
                <a:ln>
                  <a:noFill/>
                </a:ln>
                <a:solidFill>
                  <a:schemeClr val="tx1"/>
                </a:solidFill>
                <a:effectLst/>
                <a:uLnTx/>
                <a:uFillTx/>
                <a:latin typeface="+mn-ea"/>
                <a:cs typeface="Rounded Mplus 1c" panose="020B0502020203020207" pitchFamily="34" charset="-128"/>
              </a:rPr>
              <a:t>〇　禁欲期間が長い⁸</a:t>
            </a:r>
            <a:r>
              <a:rPr kumimoji="1" lang="en-US" altLang="ja-JP" sz="2400" b="1" u="none" kern="1200" cap="none" spc="0" normalizeH="0" noProof="0">
                <a:ln>
                  <a:noFill/>
                </a:ln>
                <a:solidFill>
                  <a:schemeClr val="tx1"/>
                </a:solidFill>
                <a:effectLst/>
                <a:uLnTx/>
                <a:uFillTx/>
                <a:latin typeface="+mn-ea"/>
                <a:cs typeface="Rounded Mplus 1c" panose="020B0502020203020207" pitchFamily="34" charset="-128"/>
              </a:rPr>
              <a:t>⁾</a:t>
            </a:r>
            <a:r>
              <a:rPr kumimoji="1" lang="ja-JP" altLang="en-US" sz="2400" b="1" u="none" kern="1200" cap="none" spc="0" normalizeH="0" noProof="0">
                <a:ln>
                  <a:noFill/>
                </a:ln>
                <a:solidFill>
                  <a:schemeClr val="tx1"/>
                </a:solidFill>
                <a:effectLst/>
                <a:uLnTx/>
                <a:uFillTx/>
                <a:latin typeface="+mn-ea"/>
                <a:cs typeface="Rounded Mplus 1c" panose="020B0502020203020207" pitchFamily="34" charset="-128"/>
              </a:rPr>
              <a:t>⁹</a:t>
            </a:r>
            <a:r>
              <a:rPr kumimoji="1" lang="en-US" altLang="ja-JP" sz="2400" b="1" u="none" kern="1200" cap="none" spc="0" normalizeH="0" noProof="0">
                <a:ln>
                  <a:noFill/>
                </a:ln>
                <a:solidFill>
                  <a:schemeClr val="tx1"/>
                </a:solidFill>
                <a:effectLst/>
                <a:uLnTx/>
                <a:uFillTx/>
                <a:latin typeface="+mn-ea"/>
                <a:cs typeface="Rounded Mplus 1c" panose="020B0502020203020207" pitchFamily="34" charset="-128"/>
              </a:rPr>
              <a:t>⁾</a:t>
            </a:r>
          </a:p>
          <a:p>
            <a:pPr lvl="1" defTabSz="1007943">
              <a:lnSpc>
                <a:spcPct val="90000"/>
              </a:lnSpc>
              <a:spcBef>
                <a:spcPts val="1102"/>
              </a:spcBef>
              <a:buFont typeface="Arial" panose="020B0604020202020204" pitchFamily="34" charset="0"/>
              <a:buNone/>
              <a:defRPr/>
            </a:pPr>
            <a:r>
              <a:rPr kumimoji="1" lang="ja-JP" altLang="en-US" sz="2400" b="1" noProof="0">
                <a:solidFill>
                  <a:schemeClr val="tx1"/>
                </a:solidFill>
                <a:latin typeface="+mn-ea"/>
                <a:cs typeface="Rounded Mplus 1c" panose="020B0502020203020207" pitchFamily="34" charset="-128"/>
              </a:rPr>
              <a:t>〇　睡眠不足</a:t>
            </a:r>
            <a:r>
              <a:rPr kumimoji="1" lang="en-US" altLang="ja-JP" sz="2400" b="1">
                <a:solidFill>
                  <a:schemeClr val="tx1"/>
                </a:solidFill>
                <a:latin typeface="+mn-ea"/>
                <a:cs typeface="Rounded Mplus 1c" panose="020B0502020203020207" pitchFamily="34" charset="-128"/>
              </a:rPr>
              <a:t>¹</a:t>
            </a:r>
            <a:r>
              <a:rPr kumimoji="1" lang="ja-JP" altLang="en-US" sz="2400" b="1">
                <a:solidFill>
                  <a:schemeClr val="tx1"/>
                </a:solidFill>
                <a:latin typeface="+mn-ea"/>
                <a:cs typeface="Rounded Mplus 1c" panose="020B0502020203020207" pitchFamily="34" charset="-128"/>
              </a:rPr>
              <a:t>⁰</a:t>
            </a:r>
            <a:r>
              <a:rPr kumimoji="1" lang="en-US" altLang="ja-JP" sz="2400" b="1">
                <a:solidFill>
                  <a:schemeClr val="tx1"/>
                </a:solidFill>
                <a:latin typeface="+mn-ea"/>
                <a:cs typeface="Rounded Mplus 1c" panose="020B0502020203020207" pitchFamily="34" charset="-128"/>
              </a:rPr>
              <a:t>⁾</a:t>
            </a:r>
            <a:endParaRPr kumimoji="1" lang="en-US" altLang="ja-JP" sz="2400" b="1" noProof="0">
              <a:solidFill>
                <a:schemeClr val="tx1"/>
              </a:solidFill>
              <a:latin typeface="+mn-ea"/>
              <a:cs typeface="Rounded Mplus 1c" panose="020B0502020203020207" pitchFamily="34" charset="-128"/>
            </a:endParaRPr>
          </a:p>
          <a:p>
            <a:pPr lvl="1" defTabSz="1007943">
              <a:lnSpc>
                <a:spcPct val="90000"/>
              </a:lnSpc>
              <a:spcBef>
                <a:spcPts val="1102"/>
              </a:spcBef>
              <a:buFont typeface="Arial" panose="020B0604020202020204" pitchFamily="34" charset="0"/>
              <a:buNone/>
              <a:defRPr/>
            </a:pPr>
            <a:r>
              <a:rPr kumimoji="1" lang="ja-JP" altLang="en-US" sz="2400" b="1">
                <a:solidFill>
                  <a:schemeClr val="tx1"/>
                </a:solidFill>
                <a:latin typeface="+mn-ea"/>
                <a:cs typeface="Rounded Mplus 1c" panose="020B0502020203020207" pitchFamily="34" charset="-128"/>
              </a:rPr>
              <a:t>〇　育毛剤などの薬剤</a:t>
            </a:r>
            <a:r>
              <a:rPr kumimoji="1" lang="en-US" altLang="ja-JP" sz="2400" b="1">
                <a:solidFill>
                  <a:schemeClr val="tx1"/>
                </a:solidFill>
                <a:latin typeface="+mn-ea"/>
                <a:cs typeface="Rounded Mplus 1c" panose="020B0502020203020207" pitchFamily="34" charset="-128"/>
              </a:rPr>
              <a:t>¹¹⁾</a:t>
            </a:r>
            <a:endParaRPr kumimoji="1" lang="en-US" altLang="ja-JP" sz="2400" b="1" noProof="0">
              <a:solidFill>
                <a:schemeClr val="tx1"/>
              </a:solidFill>
              <a:latin typeface="+mn-ea"/>
              <a:cs typeface="Rounded Mplus 1c" panose="020B0502020203020207" pitchFamily="34" charset="-128"/>
            </a:endParaRPr>
          </a:p>
          <a:p>
            <a:pPr lvl="1" defTabSz="1007943">
              <a:lnSpc>
                <a:spcPct val="90000"/>
              </a:lnSpc>
              <a:spcBef>
                <a:spcPts val="1102"/>
              </a:spcBef>
              <a:buFont typeface="Arial" panose="020B0604020202020204" pitchFamily="34" charset="0"/>
              <a:buNone/>
              <a:defRPr/>
            </a:pPr>
            <a:r>
              <a:rPr kumimoji="1" lang="ja-JP" altLang="en-US" sz="2400" b="1" u="none" kern="1200" cap="none" spc="0" normalizeH="0">
                <a:ln>
                  <a:noFill/>
                </a:ln>
                <a:solidFill>
                  <a:schemeClr val="tx1"/>
                </a:solidFill>
                <a:effectLst/>
                <a:uLnTx/>
                <a:uFillTx/>
                <a:latin typeface="+mn-ea"/>
                <a:cs typeface="Rounded Mplus 1c" panose="020B0502020203020207" pitchFamily="34" charset="-128"/>
              </a:rPr>
              <a:t>〇　ハードなサイクリング</a:t>
            </a:r>
            <a:r>
              <a:rPr kumimoji="1" lang="en-US" altLang="ja-JP" sz="2400" b="1" u="none" kern="1200" cap="none" spc="0" normalizeH="0">
                <a:ln>
                  <a:noFill/>
                </a:ln>
                <a:solidFill>
                  <a:schemeClr val="tx1"/>
                </a:solidFill>
                <a:effectLst/>
                <a:uLnTx/>
                <a:uFillTx/>
                <a:latin typeface="+mn-ea"/>
                <a:cs typeface="Rounded Mplus 1c" panose="020B0502020203020207" pitchFamily="34" charset="-128"/>
              </a:rPr>
              <a:t>¹²</a:t>
            </a:r>
            <a:r>
              <a:rPr kumimoji="1" lang="en-US" altLang="ja-JP" sz="2400" u="none" kern="1200" cap="none" spc="0" normalizeH="0">
                <a:ln>
                  <a:noFill/>
                </a:ln>
                <a:solidFill>
                  <a:schemeClr val="tx1"/>
                </a:solidFill>
                <a:effectLst/>
                <a:uLnTx/>
                <a:uFillTx/>
                <a:latin typeface="+mn-ea"/>
                <a:cs typeface="Rounded Mplus 1c" panose="020B0502020203020207" pitchFamily="34" charset="-128"/>
              </a:rPr>
              <a:t>⁾</a:t>
            </a:r>
            <a:r>
              <a:rPr kumimoji="1" lang="ja-JP" altLang="en-US" sz="2400" u="none" kern="1200" cap="none" spc="0" normalizeH="0">
                <a:ln>
                  <a:noFill/>
                </a:ln>
                <a:solidFill>
                  <a:schemeClr val="tx1"/>
                </a:solidFill>
                <a:effectLst/>
                <a:uLnTx/>
                <a:uFillTx/>
                <a:latin typeface="+mn-ea"/>
                <a:cs typeface="Rounded Mplus 1c" panose="020B0502020203020207" pitchFamily="34" charset="-128"/>
              </a:rPr>
              <a:t>　　　　　　　　</a:t>
            </a:r>
            <a:r>
              <a:rPr kumimoji="1" lang="ja-JP" altLang="en-US" sz="2400" b="1" u="none" kern="1200" cap="none" spc="0" normalizeH="0">
                <a:ln>
                  <a:noFill/>
                </a:ln>
                <a:solidFill>
                  <a:schemeClr val="tx1"/>
                </a:solidFill>
                <a:effectLst/>
                <a:uLnTx/>
                <a:uFillTx/>
                <a:latin typeface="+mn-ea"/>
                <a:cs typeface="Rounded Mplus 1c" panose="020B0502020203020207" pitchFamily="34" charset="-128"/>
              </a:rPr>
              <a:t>など</a:t>
            </a:r>
            <a:endParaRPr kumimoji="1" lang="en-US" altLang="ja-JP" b="1" u="none" kern="1200" cap="none" spc="0" normalizeH="0">
              <a:ln>
                <a:noFill/>
              </a:ln>
              <a:solidFill>
                <a:schemeClr val="tx1"/>
              </a:solidFill>
              <a:effectLst/>
              <a:uLnTx/>
              <a:uFillTx/>
              <a:latin typeface="+mn-ea"/>
              <a:cs typeface="Rounded Mplus 1c" panose="020B0502020203020207" pitchFamily="34" charset="-128"/>
            </a:endParaRPr>
          </a:p>
        </p:txBody>
      </p:sp>
      <p:sp>
        <p:nvSpPr>
          <p:cNvPr id="4" name="テキスト ボックス 3">
            <a:extLst>
              <a:ext uri="{FF2B5EF4-FFF2-40B4-BE49-F238E27FC236}">
                <a16:creationId xmlns:a16="http://schemas.microsoft.com/office/drawing/2014/main" id="{CD94742C-67EB-67DF-438B-EC1F5213B3C8}"/>
              </a:ext>
            </a:extLst>
          </p:cNvPr>
          <p:cNvSpPr txBox="1"/>
          <p:nvPr/>
        </p:nvSpPr>
        <p:spPr>
          <a:xfrm>
            <a:off x="3274142" y="6944007"/>
            <a:ext cx="6827164" cy="215444"/>
          </a:xfrm>
          <a:prstGeom prst="rect">
            <a:avLst/>
          </a:prstGeom>
          <a:noFill/>
        </p:spPr>
        <p:txBody>
          <a:bodyPr wrap="square">
            <a:spAutoFit/>
          </a:bodyPr>
          <a:lstStyle/>
          <a:p>
            <a:pPr lvl="0" algn="r">
              <a:defRPr/>
            </a:pPr>
            <a:r>
              <a:rPr lang="en-US" altLang="ja-JP" sz="800">
                <a:solidFill>
                  <a:prstClr val="black"/>
                </a:solidFill>
                <a:latin typeface="+mn-ea"/>
                <a:cs typeface="Rounded Mplus 1c" panose="020B0502020203020207" pitchFamily="34" charset="-128"/>
              </a:rPr>
              <a:t>※</a:t>
            </a:r>
            <a:r>
              <a:rPr lang="ja-JP" altLang="en-US" sz="800">
                <a:solidFill>
                  <a:prstClr val="black"/>
                </a:solidFill>
                <a:latin typeface="+mn-ea"/>
                <a:cs typeface="Rounded Mplus 1c" panose="020B0502020203020207" pitchFamily="34" charset="-128"/>
              </a:rPr>
              <a:t>参考文献は最終スライド参照</a:t>
            </a:r>
            <a:endPar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endParaRPr>
          </a:p>
        </p:txBody>
      </p:sp>
      <p:pic>
        <p:nvPicPr>
          <p:cNvPr id="6" name="図 5">
            <a:extLst>
              <a:ext uri="{FF2B5EF4-FFF2-40B4-BE49-F238E27FC236}">
                <a16:creationId xmlns:a16="http://schemas.microsoft.com/office/drawing/2014/main" id="{3C9E63F9-3CCF-1C49-49CD-2D3E4426F722}"/>
              </a:ext>
            </a:extLst>
          </p:cNvPr>
          <p:cNvPicPr>
            <a:picLocks noChangeAspect="1"/>
          </p:cNvPicPr>
          <p:nvPr/>
        </p:nvPicPr>
        <p:blipFill>
          <a:blip r:embed="rId4"/>
          <a:stretch>
            <a:fillRect/>
          </a:stretch>
        </p:blipFill>
        <p:spPr>
          <a:xfrm>
            <a:off x="9502587" y="564963"/>
            <a:ext cx="650917" cy="260547"/>
          </a:xfrm>
          <a:prstGeom prst="rect">
            <a:avLst/>
          </a:prstGeom>
        </p:spPr>
      </p:pic>
    </p:spTree>
    <p:extLst>
      <p:ext uri="{BB962C8B-B14F-4D97-AF65-F5344CB8AC3E}">
        <p14:creationId xmlns:p14="http://schemas.microsoft.com/office/powerpoint/2010/main" val="2600000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31FD3-8CA5-4919-C2B9-0062E5071CFF}"/>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05909F92-541D-1A36-B540-18594090640D}"/>
              </a:ext>
            </a:extLst>
          </p:cNvPr>
          <p:cNvPicPr>
            <a:picLocks noGrp="1" noRo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a:noFill/>
        </p:spPr>
      </p:pic>
      <p:pic>
        <p:nvPicPr>
          <p:cNvPr id="8" name="図 7" descr="図形, 正方形&#10;&#10;AI 生成コンテンツは誤りを含む可能性があります。">
            <a:extLst>
              <a:ext uri="{FF2B5EF4-FFF2-40B4-BE49-F238E27FC236}">
                <a16:creationId xmlns:a16="http://schemas.microsoft.com/office/drawing/2014/main" id="{FB54B16E-00C0-E21D-E539-5006E0F729E5}"/>
              </a:ext>
            </a:extLst>
          </p:cNvPr>
          <p:cNvPicPr>
            <a:picLocks noGrp="1" noRot="1" noChangeAspect="1" noMove="1" noResize="1" noEditPoints="1" noAdjustHandles="1" noChangeArrowheads="1" noChangeShapeType="1" noCrop="1"/>
          </p:cNvPicPr>
          <p:nvPr/>
        </p:nvPicPr>
        <p:blipFill>
          <a:blip r:embed="rId4"/>
          <a:srcRect l="3262" t="4556" r="3129" b="4932"/>
          <a:stretch>
            <a:fillRect/>
          </a:stretch>
        </p:blipFill>
        <p:spPr>
          <a:xfrm>
            <a:off x="300926" y="319880"/>
            <a:ext cx="10075430" cy="6894514"/>
          </a:xfrm>
          <a:prstGeom prst="rect">
            <a:avLst/>
          </a:prstGeom>
        </p:spPr>
      </p:pic>
      <p:sp>
        <p:nvSpPr>
          <p:cNvPr id="7" name="正方形/長方形 6">
            <a:extLst>
              <a:ext uri="{FF2B5EF4-FFF2-40B4-BE49-F238E27FC236}">
                <a16:creationId xmlns:a16="http://schemas.microsoft.com/office/drawing/2014/main" id="{8ECBD7F8-B7D7-6694-741C-5F6DA375E03E}"/>
              </a:ext>
            </a:extLst>
          </p:cNvPr>
          <p:cNvSpPr/>
          <p:nvPr/>
        </p:nvSpPr>
        <p:spPr>
          <a:xfrm>
            <a:off x="1879721" y="2441508"/>
            <a:ext cx="6932370" cy="3955898"/>
          </a:xfrm>
          <a:prstGeom prst="rect">
            <a:avLst/>
          </a:prstGeom>
          <a:solidFill>
            <a:srgbClr val="FF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D53DFBE-0574-B2FF-74F0-41DBBD269CB8}"/>
              </a:ext>
            </a:extLst>
          </p:cNvPr>
          <p:cNvSpPr txBox="1"/>
          <p:nvPr/>
        </p:nvSpPr>
        <p:spPr>
          <a:xfrm>
            <a:off x="26132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胎生期</a:t>
            </a:r>
          </a:p>
        </p:txBody>
      </p:sp>
      <p:sp>
        <p:nvSpPr>
          <p:cNvPr id="12" name="テキスト ボックス 11">
            <a:extLst>
              <a:ext uri="{FF2B5EF4-FFF2-40B4-BE49-F238E27FC236}">
                <a16:creationId xmlns:a16="http://schemas.microsoft.com/office/drawing/2014/main" id="{046867F7-7E33-A97B-B1B1-0C07432F8178}"/>
              </a:ext>
            </a:extLst>
          </p:cNvPr>
          <p:cNvSpPr txBox="1"/>
          <p:nvPr/>
        </p:nvSpPr>
        <p:spPr>
          <a:xfrm>
            <a:off x="53437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思春期</a:t>
            </a:r>
          </a:p>
        </p:txBody>
      </p:sp>
      <p:sp>
        <p:nvSpPr>
          <p:cNvPr id="13" name="テキスト ボックス 12">
            <a:extLst>
              <a:ext uri="{FF2B5EF4-FFF2-40B4-BE49-F238E27FC236}">
                <a16:creationId xmlns:a16="http://schemas.microsoft.com/office/drawing/2014/main" id="{2B8155D4-0DAF-D399-BCF4-0F76C7304F20}"/>
              </a:ext>
            </a:extLst>
          </p:cNvPr>
          <p:cNvSpPr txBox="1"/>
          <p:nvPr/>
        </p:nvSpPr>
        <p:spPr>
          <a:xfrm>
            <a:off x="67280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性成熟期</a:t>
            </a:r>
          </a:p>
        </p:txBody>
      </p:sp>
      <p:sp>
        <p:nvSpPr>
          <p:cNvPr id="14" name="テキスト ボックス 13">
            <a:extLst>
              <a:ext uri="{FF2B5EF4-FFF2-40B4-BE49-F238E27FC236}">
                <a16:creationId xmlns:a16="http://schemas.microsoft.com/office/drawing/2014/main" id="{60DD8A30-8CFE-5C1E-9E3F-BE99D15F6F0B}"/>
              </a:ext>
            </a:extLst>
          </p:cNvPr>
          <p:cNvSpPr txBox="1"/>
          <p:nvPr/>
        </p:nvSpPr>
        <p:spPr>
          <a:xfrm>
            <a:off x="8292379"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更年期</a:t>
            </a:r>
          </a:p>
        </p:txBody>
      </p:sp>
      <p:pic>
        <p:nvPicPr>
          <p:cNvPr id="15" name="図 14">
            <a:extLst>
              <a:ext uri="{FF2B5EF4-FFF2-40B4-BE49-F238E27FC236}">
                <a16:creationId xmlns:a16="http://schemas.microsoft.com/office/drawing/2014/main" id="{DE3B367B-AE55-C7F1-8746-7701EAB82A91}"/>
              </a:ext>
            </a:extLst>
          </p:cNvPr>
          <p:cNvPicPr>
            <a:picLocks noChangeAspect="1"/>
          </p:cNvPicPr>
          <p:nvPr/>
        </p:nvPicPr>
        <p:blipFill>
          <a:blip r:embed="rId5">
            <a:clrChange>
              <a:clrFrom>
                <a:srgbClr val="FFFFFF"/>
              </a:clrFrom>
              <a:clrTo>
                <a:srgbClr val="FFFFFF">
                  <a:alpha val="0"/>
                </a:srgbClr>
              </a:clrTo>
            </a:clrChange>
          </a:blip>
          <a:srcRect l="18354" t="34483" r="17612" b="51794"/>
          <a:stretch>
            <a:fillRect/>
          </a:stretch>
        </p:blipFill>
        <p:spPr>
          <a:xfrm>
            <a:off x="1394423" y="659021"/>
            <a:ext cx="8221715" cy="1209409"/>
          </a:xfrm>
          <a:prstGeom prst="rect">
            <a:avLst/>
          </a:prstGeom>
        </p:spPr>
      </p:pic>
      <p:sp>
        <p:nvSpPr>
          <p:cNvPr id="16" name="テキスト ボックス 15">
            <a:extLst>
              <a:ext uri="{FF2B5EF4-FFF2-40B4-BE49-F238E27FC236}">
                <a16:creationId xmlns:a16="http://schemas.microsoft.com/office/drawing/2014/main" id="{076A0675-2CE0-1BAB-16CD-8CCFAECD95A3}"/>
              </a:ext>
            </a:extLst>
          </p:cNvPr>
          <p:cNvSpPr txBox="1"/>
          <p:nvPr/>
        </p:nvSpPr>
        <p:spPr>
          <a:xfrm>
            <a:off x="2537174" y="985260"/>
            <a:ext cx="561746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a:ln>
                  <a:noFill/>
                </a:ln>
                <a:solidFill>
                  <a:srgbClr val="027DB3"/>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いまの自分を知ろう</a:t>
            </a:r>
          </a:p>
        </p:txBody>
      </p:sp>
      <p:sp>
        <p:nvSpPr>
          <p:cNvPr id="5" name="テキスト ボックス 4">
            <a:extLst>
              <a:ext uri="{FF2B5EF4-FFF2-40B4-BE49-F238E27FC236}">
                <a16:creationId xmlns:a16="http://schemas.microsoft.com/office/drawing/2014/main" id="{96899730-C84D-ACEA-BF25-E9C3DE0D6A05}"/>
              </a:ext>
            </a:extLst>
          </p:cNvPr>
          <p:cNvSpPr txBox="1"/>
          <p:nvPr/>
        </p:nvSpPr>
        <p:spPr>
          <a:xfrm>
            <a:off x="1879721" y="2266225"/>
            <a:ext cx="7417669" cy="3843648"/>
          </a:xfrm>
          <a:prstGeom prst="rect">
            <a:avLst/>
          </a:prstGeom>
          <a:noFill/>
        </p:spPr>
        <p:txBody>
          <a:bodyPr wrap="square">
            <a:spAutoFit/>
          </a:bodyPr>
          <a:lstStyle/>
          <a:p>
            <a:pPr>
              <a:lnSpc>
                <a:spcPct val="150000"/>
              </a:lnSpc>
            </a:pPr>
            <a:r>
              <a:rPr lang="ja-JP" altLang="en-US" sz="32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rPr>
              <a:t>□ 男女の違いを理解します</a:t>
            </a:r>
          </a:p>
          <a:p>
            <a:pPr>
              <a:lnSpc>
                <a:spcPct val="150000"/>
              </a:lnSpc>
            </a:pPr>
            <a:r>
              <a:rPr lang="ja-JP" altLang="en-US" sz="32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rPr>
              <a:t>□ 妊娠と年齢の関係を理解します</a:t>
            </a:r>
          </a:p>
          <a:p>
            <a:pPr>
              <a:lnSpc>
                <a:spcPct val="150000"/>
              </a:lnSpc>
            </a:pPr>
            <a:r>
              <a:rPr lang="ja-JP" altLang="en-US" sz="32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rPr>
              <a:t>□ 適正体重を知ります</a:t>
            </a:r>
          </a:p>
          <a:p>
            <a:pPr>
              <a:lnSpc>
                <a:spcPct val="150000"/>
              </a:lnSpc>
            </a:pPr>
            <a:r>
              <a:rPr lang="ja-JP" altLang="en-US" sz="32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rPr>
              <a:t>□ 基礎体温表をつけてみます（　）</a:t>
            </a:r>
            <a:endParaRPr lang="en-US" altLang="ja-JP" sz="32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endParaRPr>
          </a:p>
          <a:p>
            <a:pPr>
              <a:lnSpc>
                <a:spcPct val="150000"/>
              </a:lnSpc>
            </a:pPr>
            <a:r>
              <a:rPr lang="ja-JP" altLang="en-US" sz="32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rPr>
              <a:t>□ かかりつけ医を持とう</a:t>
            </a:r>
          </a:p>
        </p:txBody>
      </p:sp>
      <p:sp>
        <p:nvSpPr>
          <p:cNvPr id="2" name="楕円 1">
            <a:extLst>
              <a:ext uri="{FF2B5EF4-FFF2-40B4-BE49-F238E27FC236}">
                <a16:creationId xmlns:a16="http://schemas.microsoft.com/office/drawing/2014/main" id="{065FF0DE-3D8C-C451-B401-205C806FC8CB}"/>
              </a:ext>
            </a:extLst>
          </p:cNvPr>
          <p:cNvSpPr/>
          <p:nvPr/>
        </p:nvSpPr>
        <p:spPr>
          <a:xfrm>
            <a:off x="7881033" y="4636115"/>
            <a:ext cx="227033" cy="204338"/>
          </a:xfrm>
          <a:prstGeom prst="ellipse">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sp>
        <p:nvSpPr>
          <p:cNvPr id="3" name="フローチャート: 論理積ゲート 2">
            <a:extLst>
              <a:ext uri="{FF2B5EF4-FFF2-40B4-BE49-F238E27FC236}">
                <a16:creationId xmlns:a16="http://schemas.microsoft.com/office/drawing/2014/main" id="{8AADD26D-961E-EF1D-4F92-C28E9229847C}"/>
              </a:ext>
            </a:extLst>
          </p:cNvPr>
          <p:cNvSpPr/>
          <p:nvPr/>
        </p:nvSpPr>
        <p:spPr>
          <a:xfrm rot="16200000">
            <a:off x="7879387" y="4821169"/>
            <a:ext cx="226012" cy="227034"/>
          </a:xfrm>
          <a:prstGeom prst="flowChartDelay">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pic>
        <p:nvPicPr>
          <p:cNvPr id="6" name="図 5">
            <a:extLst>
              <a:ext uri="{FF2B5EF4-FFF2-40B4-BE49-F238E27FC236}">
                <a16:creationId xmlns:a16="http://schemas.microsoft.com/office/drawing/2014/main" id="{DCF38BBD-FE4F-D21A-3052-8DF408762150}"/>
              </a:ext>
            </a:extLst>
          </p:cNvPr>
          <p:cNvPicPr>
            <a:picLocks noChangeAspect="1"/>
          </p:cNvPicPr>
          <p:nvPr/>
        </p:nvPicPr>
        <p:blipFill>
          <a:blip r:embed="rId6"/>
          <a:stretch>
            <a:fillRect/>
          </a:stretch>
        </p:blipFill>
        <p:spPr>
          <a:xfrm>
            <a:off x="1993346" y="4011228"/>
            <a:ext cx="393700" cy="330200"/>
          </a:xfrm>
          <a:prstGeom prst="rect">
            <a:avLst/>
          </a:prstGeom>
        </p:spPr>
      </p:pic>
      <p:pic>
        <p:nvPicPr>
          <p:cNvPr id="10" name="図 9">
            <a:extLst>
              <a:ext uri="{FF2B5EF4-FFF2-40B4-BE49-F238E27FC236}">
                <a16:creationId xmlns:a16="http://schemas.microsoft.com/office/drawing/2014/main" id="{474D2D62-4CFC-A7BA-12CA-21F4539294B0}"/>
              </a:ext>
            </a:extLst>
          </p:cNvPr>
          <p:cNvPicPr>
            <a:picLocks noChangeAspect="1"/>
          </p:cNvPicPr>
          <p:nvPr/>
        </p:nvPicPr>
        <p:blipFill>
          <a:blip r:embed="rId7"/>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302320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 が含まれている画像&#10;&#10;AI 生成コンテンツは誤りを含む可能性があります。">
            <a:extLst>
              <a:ext uri="{FF2B5EF4-FFF2-40B4-BE49-F238E27FC236}">
                <a16:creationId xmlns:a16="http://schemas.microsoft.com/office/drawing/2014/main" id="{E9BACFC7-90C9-1337-3D5E-FBAC53B11A5A}"/>
              </a:ext>
            </a:extLst>
          </p:cNvPr>
          <p:cNvPicPr>
            <a:picLocks noGrp="1" noRot="1" noChangeAspect="1" noMove="1" noResize="1" noEditPoints="1" noAdjustHandles="1" noChangeArrowheads="1" noChangeShapeType="1" noCrop="1"/>
          </p:cNvPicPr>
          <p:nvPr/>
        </p:nvPicPr>
        <p:blipFill>
          <a:blip r:embed="rId3"/>
          <a:stretch>
            <a:fillRect/>
          </a:stretch>
        </p:blipFill>
        <p:spPr>
          <a:xfrm>
            <a:off x="-13253" y="7265"/>
            <a:ext cx="10720159" cy="7565662"/>
          </a:xfrm>
          <a:prstGeom prst="rect">
            <a:avLst/>
          </a:prstGeom>
        </p:spPr>
      </p:pic>
      <p:sp>
        <p:nvSpPr>
          <p:cNvPr id="5" name="テキスト ボックス 4">
            <a:extLst>
              <a:ext uri="{FF2B5EF4-FFF2-40B4-BE49-F238E27FC236}">
                <a16:creationId xmlns:a16="http://schemas.microsoft.com/office/drawing/2014/main" id="{FE245FDC-B3FD-0291-412E-4B8F3BCFD917}"/>
              </a:ext>
            </a:extLst>
          </p:cNvPr>
          <p:cNvSpPr txBox="1"/>
          <p:nvPr/>
        </p:nvSpPr>
        <p:spPr>
          <a:xfrm>
            <a:off x="2672555" y="700040"/>
            <a:ext cx="5346700" cy="584775"/>
          </a:xfrm>
          <a:prstGeom prst="rect">
            <a:avLst/>
          </a:prstGeom>
          <a:noFill/>
        </p:spPr>
        <p:txBody>
          <a:bodyPr wrap="square">
            <a:spAutoFit/>
          </a:bodyPr>
          <a:lstStyle/>
          <a:p>
            <a:pPr algn="ctr"/>
            <a:r>
              <a:rPr lang="ja-JP" altLang="en-US" sz="3200" b="1">
                <a:solidFill>
                  <a:srgbClr val="6CCAD5"/>
                </a:solidFill>
                <a:latin typeface="+mn-ea"/>
                <a:cs typeface="Rounded Mplus 1c" panose="020B0502020203020207" pitchFamily="34" charset="-128"/>
              </a:rPr>
              <a:t>適正体重を知ろう</a:t>
            </a:r>
          </a:p>
        </p:txBody>
      </p:sp>
      <p:sp>
        <p:nvSpPr>
          <p:cNvPr id="6" name="テキスト ボックス 5">
            <a:extLst>
              <a:ext uri="{FF2B5EF4-FFF2-40B4-BE49-F238E27FC236}">
                <a16:creationId xmlns:a16="http://schemas.microsoft.com/office/drawing/2014/main" id="{0EA03C95-850B-A941-AA62-ADCDD4E63A03}"/>
              </a:ext>
            </a:extLst>
          </p:cNvPr>
          <p:cNvSpPr txBox="1"/>
          <p:nvPr/>
        </p:nvSpPr>
        <p:spPr>
          <a:xfrm>
            <a:off x="2547539" y="4590142"/>
            <a:ext cx="1837647" cy="307777"/>
          </a:xfrm>
          <a:prstGeom prst="rect">
            <a:avLst/>
          </a:prstGeom>
          <a:noFill/>
        </p:spPr>
        <p:txBody>
          <a:bodyPr wrap="square">
            <a:spAutoFit/>
          </a:bodyPr>
          <a:lstStyle/>
          <a:p>
            <a:r>
              <a:rPr lang="en" altLang="ja-JP" sz="1400" b="1">
                <a:latin typeface="+mn-ea"/>
                <a:cs typeface="Rounded Mplus 1c" panose="020B0502020203020207" pitchFamily="34" charset="-128"/>
              </a:rPr>
              <a:t>●BMI</a:t>
            </a:r>
            <a:r>
              <a:rPr lang="en-US" altLang="ja-JP" sz="1400" b="1" baseline="30000">
                <a:latin typeface="+mn-ea"/>
                <a:cs typeface="Rounded Mplus 1c" panose="020B0502020203020207" pitchFamily="34" charset="-128"/>
              </a:rPr>
              <a:t>※</a:t>
            </a:r>
            <a:r>
              <a:rPr lang="ja-JP" altLang="en-US" sz="1400" b="1">
                <a:latin typeface="+mn-ea"/>
                <a:cs typeface="Rounded Mplus 1c" panose="020B0502020203020207" pitchFamily="34" charset="-128"/>
              </a:rPr>
              <a:t>（</a:t>
            </a:r>
            <a:r>
              <a:rPr lang="en-US" altLang="ja-JP" sz="1400" b="1">
                <a:latin typeface="+mn-ea"/>
                <a:cs typeface="Rounded Mplus 1c" panose="020B0502020203020207" pitchFamily="34" charset="-128"/>
              </a:rPr>
              <a:t>kg/m</a:t>
            </a:r>
            <a:r>
              <a:rPr lang="en-US" altLang="ja-JP" sz="1400" b="1" baseline="30000">
                <a:latin typeface="+mn-ea"/>
                <a:cs typeface="Rounded Mplus 1c" panose="020B0502020203020207" pitchFamily="34" charset="-128"/>
              </a:rPr>
              <a:t>2</a:t>
            </a:r>
            <a:r>
              <a:rPr lang="ja-JP" altLang="en-US" sz="1400" b="1">
                <a:latin typeface="+mn-ea"/>
                <a:cs typeface="Rounded Mplus 1c" panose="020B0502020203020207" pitchFamily="34" charset="-128"/>
              </a:rPr>
              <a:t>）</a:t>
            </a:r>
          </a:p>
        </p:txBody>
      </p:sp>
      <p:sp>
        <p:nvSpPr>
          <p:cNvPr id="7" name="テキスト ボックス 6">
            <a:extLst>
              <a:ext uri="{FF2B5EF4-FFF2-40B4-BE49-F238E27FC236}">
                <a16:creationId xmlns:a16="http://schemas.microsoft.com/office/drawing/2014/main" id="{4EC9A3E7-3C8D-4E9F-5B73-57080D4EBF49}"/>
              </a:ext>
            </a:extLst>
          </p:cNvPr>
          <p:cNvSpPr txBox="1"/>
          <p:nvPr/>
        </p:nvSpPr>
        <p:spPr>
          <a:xfrm>
            <a:off x="2672555" y="5051807"/>
            <a:ext cx="2585245" cy="307777"/>
          </a:xfrm>
          <a:prstGeom prst="rect">
            <a:avLst/>
          </a:prstGeom>
          <a:noFill/>
        </p:spPr>
        <p:txBody>
          <a:bodyPr wrap="square">
            <a:spAutoFit/>
          </a:bodyPr>
          <a:lstStyle/>
          <a:p>
            <a:pPr algn="ctr"/>
            <a:r>
              <a:rPr lang="en-US" altLang="ja-JP" sz="1400" b="1">
                <a:solidFill>
                  <a:srgbClr val="008CB9"/>
                </a:solidFill>
                <a:latin typeface="+mn-ea"/>
                <a:cs typeface="Rounded Mplus 1c" panose="020B0502020203020207" pitchFamily="34" charset="-128"/>
              </a:rPr>
              <a:t>18.5</a:t>
            </a:r>
            <a:r>
              <a:rPr lang="ja-JP" altLang="en-US" sz="1400" b="1">
                <a:solidFill>
                  <a:srgbClr val="008CB9"/>
                </a:solidFill>
                <a:latin typeface="+mn-ea"/>
                <a:cs typeface="Rounded Mplus 1c" panose="020B0502020203020207" pitchFamily="34" charset="-128"/>
              </a:rPr>
              <a:t>未満</a:t>
            </a:r>
          </a:p>
        </p:txBody>
      </p:sp>
      <p:sp>
        <p:nvSpPr>
          <p:cNvPr id="8" name="テキスト ボックス 7">
            <a:extLst>
              <a:ext uri="{FF2B5EF4-FFF2-40B4-BE49-F238E27FC236}">
                <a16:creationId xmlns:a16="http://schemas.microsoft.com/office/drawing/2014/main" id="{F7B2D44E-7BEC-64D7-FBA5-0B37DF73A38D}"/>
              </a:ext>
            </a:extLst>
          </p:cNvPr>
          <p:cNvSpPr txBox="1"/>
          <p:nvPr/>
        </p:nvSpPr>
        <p:spPr>
          <a:xfrm>
            <a:off x="2760660" y="5543322"/>
            <a:ext cx="2585245" cy="307777"/>
          </a:xfrm>
          <a:prstGeom prst="rect">
            <a:avLst/>
          </a:prstGeom>
          <a:noFill/>
        </p:spPr>
        <p:txBody>
          <a:bodyPr wrap="square">
            <a:spAutoFit/>
          </a:bodyPr>
          <a:lstStyle/>
          <a:p>
            <a:pPr algn="ctr"/>
            <a:r>
              <a:rPr lang="en-US" altLang="ja-JP" sz="1400" b="1">
                <a:solidFill>
                  <a:srgbClr val="008CB9"/>
                </a:solidFill>
                <a:latin typeface="+mn-ea"/>
                <a:cs typeface="Rounded Mplus 1c" panose="020B0502020203020207" pitchFamily="34" charset="-128"/>
              </a:rPr>
              <a:t>18.5</a:t>
            </a:r>
            <a:r>
              <a:rPr lang="ja-JP" altLang="en-US" sz="1400" b="1">
                <a:solidFill>
                  <a:srgbClr val="008CB9"/>
                </a:solidFill>
                <a:latin typeface="+mn-ea"/>
                <a:cs typeface="Rounded Mplus 1c" panose="020B0502020203020207" pitchFamily="34" charset="-128"/>
              </a:rPr>
              <a:t>以上</a:t>
            </a:r>
            <a:r>
              <a:rPr lang="en-US" altLang="ja-JP" sz="1400" b="1">
                <a:solidFill>
                  <a:srgbClr val="008CB9"/>
                </a:solidFill>
                <a:latin typeface="+mn-ea"/>
                <a:cs typeface="Rounded Mplus 1c" panose="020B0502020203020207" pitchFamily="34" charset="-128"/>
              </a:rPr>
              <a:t>25</a:t>
            </a:r>
            <a:r>
              <a:rPr lang="ja-JP" altLang="en-US" sz="1400" b="1">
                <a:solidFill>
                  <a:srgbClr val="008CB9"/>
                </a:solidFill>
                <a:latin typeface="+mn-ea"/>
                <a:cs typeface="Rounded Mplus 1c" panose="020B0502020203020207" pitchFamily="34" charset="-128"/>
              </a:rPr>
              <a:t>未満</a:t>
            </a:r>
          </a:p>
        </p:txBody>
      </p:sp>
      <p:sp>
        <p:nvSpPr>
          <p:cNvPr id="9" name="テキスト ボックス 8">
            <a:extLst>
              <a:ext uri="{FF2B5EF4-FFF2-40B4-BE49-F238E27FC236}">
                <a16:creationId xmlns:a16="http://schemas.microsoft.com/office/drawing/2014/main" id="{5EB823B5-020E-6220-5B20-126694682ED1}"/>
              </a:ext>
            </a:extLst>
          </p:cNvPr>
          <p:cNvSpPr txBox="1"/>
          <p:nvPr/>
        </p:nvSpPr>
        <p:spPr>
          <a:xfrm>
            <a:off x="2672555" y="6053945"/>
            <a:ext cx="2585245" cy="307777"/>
          </a:xfrm>
          <a:prstGeom prst="rect">
            <a:avLst/>
          </a:prstGeom>
          <a:noFill/>
        </p:spPr>
        <p:txBody>
          <a:bodyPr wrap="square">
            <a:spAutoFit/>
          </a:bodyPr>
          <a:lstStyle/>
          <a:p>
            <a:pPr algn="ctr"/>
            <a:r>
              <a:rPr lang="en-US" altLang="ja-JP" sz="1400" b="1">
                <a:solidFill>
                  <a:srgbClr val="008CB9"/>
                </a:solidFill>
                <a:latin typeface="+mn-ea"/>
                <a:cs typeface="Rounded Mplus 1c" panose="020B0502020203020207" pitchFamily="34" charset="-128"/>
              </a:rPr>
              <a:t>25</a:t>
            </a:r>
            <a:r>
              <a:rPr lang="ja-JP" altLang="en-US" sz="1400" b="1">
                <a:solidFill>
                  <a:srgbClr val="008CB9"/>
                </a:solidFill>
                <a:latin typeface="+mn-ea"/>
                <a:cs typeface="Rounded Mplus 1c" panose="020B0502020203020207" pitchFamily="34" charset="-128"/>
              </a:rPr>
              <a:t>以上</a:t>
            </a:r>
          </a:p>
        </p:txBody>
      </p:sp>
      <p:sp>
        <p:nvSpPr>
          <p:cNvPr id="10" name="テキスト ボックス 9">
            <a:extLst>
              <a:ext uri="{FF2B5EF4-FFF2-40B4-BE49-F238E27FC236}">
                <a16:creationId xmlns:a16="http://schemas.microsoft.com/office/drawing/2014/main" id="{DE269D96-83E8-1EDD-B14D-94CD8F408325}"/>
              </a:ext>
            </a:extLst>
          </p:cNvPr>
          <p:cNvSpPr txBox="1"/>
          <p:nvPr/>
        </p:nvSpPr>
        <p:spPr>
          <a:xfrm>
            <a:off x="5415755" y="5051807"/>
            <a:ext cx="2585245" cy="307777"/>
          </a:xfrm>
          <a:prstGeom prst="rect">
            <a:avLst/>
          </a:prstGeom>
          <a:noFill/>
        </p:spPr>
        <p:txBody>
          <a:bodyPr wrap="square">
            <a:spAutoFit/>
          </a:bodyPr>
          <a:lstStyle/>
          <a:p>
            <a:pPr algn="ctr"/>
            <a:r>
              <a:rPr lang="ja-JP" altLang="en-US" sz="1400" b="1">
                <a:solidFill>
                  <a:srgbClr val="008CB9"/>
                </a:solidFill>
                <a:latin typeface="+mn-ea"/>
                <a:cs typeface="Rounded Mplus 1c" panose="020B0502020203020207" pitchFamily="34" charset="-128"/>
              </a:rPr>
              <a:t>低体重（やせ）</a:t>
            </a:r>
          </a:p>
        </p:txBody>
      </p:sp>
      <p:sp>
        <p:nvSpPr>
          <p:cNvPr id="11" name="テキスト ボックス 10">
            <a:extLst>
              <a:ext uri="{FF2B5EF4-FFF2-40B4-BE49-F238E27FC236}">
                <a16:creationId xmlns:a16="http://schemas.microsoft.com/office/drawing/2014/main" id="{8893EC83-B7B8-D519-4213-47C56A4D76AE}"/>
              </a:ext>
            </a:extLst>
          </p:cNvPr>
          <p:cNvSpPr txBox="1"/>
          <p:nvPr/>
        </p:nvSpPr>
        <p:spPr>
          <a:xfrm>
            <a:off x="5423658" y="5533610"/>
            <a:ext cx="2585245" cy="307777"/>
          </a:xfrm>
          <a:prstGeom prst="rect">
            <a:avLst/>
          </a:prstGeom>
          <a:noFill/>
        </p:spPr>
        <p:txBody>
          <a:bodyPr wrap="square">
            <a:spAutoFit/>
          </a:bodyPr>
          <a:lstStyle/>
          <a:p>
            <a:pPr algn="ctr"/>
            <a:r>
              <a:rPr lang="ja-JP" altLang="en-US" sz="1400" b="1">
                <a:solidFill>
                  <a:srgbClr val="008CB9"/>
                </a:solidFill>
                <a:latin typeface="+mn-ea"/>
                <a:cs typeface="Rounded Mplus 1c" panose="020B0502020203020207" pitchFamily="34" charset="-128"/>
              </a:rPr>
              <a:t>普通体重</a:t>
            </a:r>
          </a:p>
        </p:txBody>
      </p:sp>
      <p:sp>
        <p:nvSpPr>
          <p:cNvPr id="12" name="テキスト ボックス 11">
            <a:extLst>
              <a:ext uri="{FF2B5EF4-FFF2-40B4-BE49-F238E27FC236}">
                <a16:creationId xmlns:a16="http://schemas.microsoft.com/office/drawing/2014/main" id="{148BA8C6-3B32-BFDC-C1E2-36C966240EDF}"/>
              </a:ext>
            </a:extLst>
          </p:cNvPr>
          <p:cNvSpPr txBox="1"/>
          <p:nvPr/>
        </p:nvSpPr>
        <p:spPr>
          <a:xfrm>
            <a:off x="5415755" y="6053945"/>
            <a:ext cx="2585245" cy="307777"/>
          </a:xfrm>
          <a:prstGeom prst="rect">
            <a:avLst/>
          </a:prstGeom>
          <a:noFill/>
        </p:spPr>
        <p:txBody>
          <a:bodyPr wrap="square">
            <a:spAutoFit/>
          </a:bodyPr>
          <a:lstStyle/>
          <a:p>
            <a:pPr algn="ctr"/>
            <a:r>
              <a:rPr lang="ja-JP" altLang="en-US" sz="1400" b="1">
                <a:solidFill>
                  <a:srgbClr val="008CB9"/>
                </a:solidFill>
                <a:latin typeface="+mn-ea"/>
                <a:cs typeface="Rounded Mplus 1c" panose="020B0502020203020207" pitchFamily="34" charset="-128"/>
              </a:rPr>
              <a:t>肥満</a:t>
            </a:r>
          </a:p>
        </p:txBody>
      </p:sp>
      <p:sp>
        <p:nvSpPr>
          <p:cNvPr id="13" name="テキスト ボックス 12">
            <a:extLst>
              <a:ext uri="{FF2B5EF4-FFF2-40B4-BE49-F238E27FC236}">
                <a16:creationId xmlns:a16="http://schemas.microsoft.com/office/drawing/2014/main" id="{469192E9-3BA3-04FB-38A1-6F506427037D}"/>
              </a:ext>
            </a:extLst>
          </p:cNvPr>
          <p:cNvSpPr txBox="1"/>
          <p:nvPr/>
        </p:nvSpPr>
        <p:spPr>
          <a:xfrm>
            <a:off x="2547540" y="6511510"/>
            <a:ext cx="4840812" cy="338554"/>
          </a:xfrm>
          <a:prstGeom prst="rect">
            <a:avLst/>
          </a:prstGeom>
          <a:noFill/>
        </p:spPr>
        <p:txBody>
          <a:bodyPr wrap="square">
            <a:spAutoFit/>
          </a:bodyPr>
          <a:lstStyle/>
          <a:p>
            <a:pPr lvl="0" defTabSz="914400">
              <a:defRPr/>
            </a:pPr>
            <a:r>
              <a:rPr kumimoji="1" lang="en-US" altLang="ja-JP" sz="800" baseline="30000">
                <a:latin typeface="+mn-ea"/>
              </a:rPr>
              <a:t>※</a:t>
            </a:r>
            <a:r>
              <a:rPr kumimoji="1" lang="en-US" altLang="ja-JP" sz="800">
                <a:latin typeface="+mn-ea"/>
              </a:rPr>
              <a:t>BMI</a:t>
            </a:r>
            <a:r>
              <a:rPr kumimoji="1" lang="ja-JP" altLang="en-US" sz="800">
                <a:latin typeface="+mn-ea"/>
              </a:rPr>
              <a:t>（</a:t>
            </a:r>
            <a:r>
              <a:rPr kumimoji="1" lang="en-US" altLang="ja-JP" sz="800">
                <a:latin typeface="+mn-ea"/>
              </a:rPr>
              <a:t>body</a:t>
            </a:r>
            <a:r>
              <a:rPr kumimoji="1" lang="ja-JP" altLang="en-US" sz="800">
                <a:latin typeface="+mn-ea"/>
              </a:rPr>
              <a:t> </a:t>
            </a:r>
            <a:r>
              <a:rPr kumimoji="1" lang="en-US" altLang="ja-JP" sz="800">
                <a:latin typeface="+mn-ea"/>
              </a:rPr>
              <a:t>mass index</a:t>
            </a:r>
            <a:r>
              <a:rPr kumimoji="1" lang="ja-JP" altLang="en-US" sz="800">
                <a:latin typeface="+mn-ea"/>
              </a:rPr>
              <a:t>）は低体重（やせ）や肥満の判定に用いられる指標です</a:t>
            </a:r>
            <a:endParaRPr kumimoji="1" lang="en-US" altLang="ja-JP" sz="800">
              <a:latin typeface="+mn-ea"/>
            </a:endParaRPr>
          </a:p>
          <a:p>
            <a:pPr lvl="0" defTabSz="914400">
              <a:defRPr/>
            </a:pPr>
            <a:r>
              <a:rPr kumimoji="1" lang="ja-JP" altLang="en-US" sz="800">
                <a:latin typeface="+mn-ea"/>
              </a:rPr>
              <a:t>  また、低体重（やせ）や肥満等の分類は、日本肥満学会の肥満度分類を参考にしています</a:t>
            </a:r>
            <a:endParaRPr lang="ja-JP" altLang="en-US" sz="800">
              <a:latin typeface="+mn-ea"/>
              <a:cs typeface="Rounded Mplus 1c" panose="020B0502020203020207" pitchFamily="34" charset="-128"/>
            </a:endParaRPr>
          </a:p>
        </p:txBody>
      </p:sp>
      <p:sp>
        <p:nvSpPr>
          <p:cNvPr id="14" name="正方形/長方形 13">
            <a:extLst>
              <a:ext uri="{FF2B5EF4-FFF2-40B4-BE49-F238E27FC236}">
                <a16:creationId xmlns:a16="http://schemas.microsoft.com/office/drawing/2014/main" id="{EF5AFFAC-914A-9504-4F6F-E7AE412015D0}"/>
              </a:ext>
            </a:extLst>
          </p:cNvPr>
          <p:cNvSpPr/>
          <p:nvPr/>
        </p:nvSpPr>
        <p:spPr>
          <a:xfrm>
            <a:off x="2610610" y="4932350"/>
            <a:ext cx="5486397" cy="502389"/>
          </a:xfrm>
          <a:prstGeom prst="rect">
            <a:avLst/>
          </a:prstGeom>
          <a:noFill/>
          <a:ln w="38100">
            <a:solidFill>
              <a:srgbClr val="ED71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5870FFDD-4965-62AC-7336-7FA8799D6EBB}"/>
              </a:ext>
            </a:extLst>
          </p:cNvPr>
          <p:cNvSpPr/>
          <p:nvPr/>
        </p:nvSpPr>
        <p:spPr>
          <a:xfrm>
            <a:off x="2609991" y="5945362"/>
            <a:ext cx="5487017" cy="502389"/>
          </a:xfrm>
          <a:prstGeom prst="rect">
            <a:avLst/>
          </a:prstGeom>
          <a:noFill/>
          <a:ln w="38100">
            <a:solidFill>
              <a:srgbClr val="ED71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1DBBE7E-8489-CBBD-8B61-2A3DF07FC457}"/>
              </a:ext>
            </a:extLst>
          </p:cNvPr>
          <p:cNvSpPr txBox="1"/>
          <p:nvPr/>
        </p:nvSpPr>
        <p:spPr>
          <a:xfrm>
            <a:off x="691216" y="1984854"/>
            <a:ext cx="2637632" cy="338554"/>
          </a:xfrm>
          <a:prstGeom prst="rect">
            <a:avLst/>
          </a:prstGeom>
          <a:noFill/>
        </p:spPr>
        <p:txBody>
          <a:bodyPr wrap="square">
            <a:spAutoFit/>
          </a:bodyPr>
          <a:lstStyle/>
          <a:p>
            <a:pPr algn="ctr"/>
            <a:r>
              <a:rPr lang="en-US" altLang="ja-JP" sz="1600" b="1">
                <a:latin typeface="+mn-ea"/>
                <a:cs typeface="Rounded Mplus 1c" panose="020B0502020203020207" pitchFamily="34" charset="-128"/>
              </a:rPr>
              <a:t>【BMI</a:t>
            </a:r>
            <a:r>
              <a:rPr lang="ja-JP" altLang="en-US" sz="1600" b="1">
                <a:latin typeface="+mn-ea"/>
                <a:cs typeface="Rounded Mplus 1c" panose="020B0502020203020207" pitchFamily="34" charset="-128"/>
              </a:rPr>
              <a:t>の計算と判定</a:t>
            </a:r>
            <a:r>
              <a:rPr lang="en-US" altLang="ja-JP" sz="1600" b="1">
                <a:latin typeface="+mn-ea"/>
                <a:cs typeface="Rounded Mplus 1c" panose="020B0502020203020207" pitchFamily="34" charset="-128"/>
              </a:rPr>
              <a:t>】</a:t>
            </a:r>
            <a:endParaRPr lang="ja-JP" altLang="en-US" sz="2400" b="1">
              <a:latin typeface="+mn-ea"/>
              <a:cs typeface="Rounded Mplus 1c" panose="020B0502020203020207" pitchFamily="34" charset="-128"/>
            </a:endParaRPr>
          </a:p>
        </p:txBody>
      </p:sp>
      <p:pic>
        <p:nvPicPr>
          <p:cNvPr id="17" name="図 16" descr="図形&#10;&#10;AI 生成コンテンツは誤りを含む可能性があります。">
            <a:extLst>
              <a:ext uri="{FF2B5EF4-FFF2-40B4-BE49-F238E27FC236}">
                <a16:creationId xmlns:a16="http://schemas.microsoft.com/office/drawing/2014/main" id="{F732A6A8-B786-D9D4-D1D4-5ABD67F22AFF}"/>
              </a:ext>
            </a:extLst>
          </p:cNvPr>
          <p:cNvPicPr>
            <a:picLocks noChangeAspect="1"/>
          </p:cNvPicPr>
          <p:nvPr/>
        </p:nvPicPr>
        <p:blipFill>
          <a:blip r:embed="rId4"/>
          <a:stretch>
            <a:fillRect/>
          </a:stretch>
        </p:blipFill>
        <p:spPr>
          <a:xfrm>
            <a:off x="7546307" y="4016032"/>
            <a:ext cx="3020093" cy="2875670"/>
          </a:xfrm>
          <a:prstGeom prst="rect">
            <a:avLst/>
          </a:prstGeom>
        </p:spPr>
      </p:pic>
      <p:sp>
        <p:nvSpPr>
          <p:cNvPr id="18" name="テキスト ボックス 17">
            <a:extLst>
              <a:ext uri="{FF2B5EF4-FFF2-40B4-BE49-F238E27FC236}">
                <a16:creationId xmlns:a16="http://schemas.microsoft.com/office/drawing/2014/main" id="{4BA86C52-6C6F-09E1-329E-40F9490868F8}"/>
              </a:ext>
            </a:extLst>
          </p:cNvPr>
          <p:cNvSpPr txBox="1"/>
          <p:nvPr/>
        </p:nvSpPr>
        <p:spPr>
          <a:xfrm>
            <a:off x="7998679" y="4523183"/>
            <a:ext cx="2115345" cy="461665"/>
          </a:xfrm>
          <a:prstGeom prst="rect">
            <a:avLst/>
          </a:prstGeom>
          <a:noFill/>
        </p:spPr>
        <p:txBody>
          <a:bodyPr wrap="square">
            <a:spAutoFit/>
          </a:bodyPr>
          <a:lstStyle/>
          <a:p>
            <a:pPr algn="ctr"/>
            <a:r>
              <a:rPr lang="ja-JP" altLang="en-US" sz="1200" b="1">
                <a:latin typeface="+mn-ea"/>
                <a:cs typeface="Rounded Mplus 1c" panose="020B0502020203020207" pitchFamily="34" charset="-128"/>
              </a:rPr>
              <a:t>まず自分の</a:t>
            </a:r>
            <a:r>
              <a:rPr lang="en" altLang="ja-JP" sz="1200" b="1">
                <a:latin typeface="+mn-ea"/>
                <a:cs typeface="Rounded Mplus 1c" panose="020B0502020203020207" pitchFamily="34" charset="-128"/>
              </a:rPr>
              <a:t>BMI</a:t>
            </a:r>
            <a:r>
              <a:rPr lang="ja-JP" altLang="en-US" sz="1200" b="1">
                <a:latin typeface="+mn-ea"/>
                <a:cs typeface="Rounded Mplus 1c" panose="020B0502020203020207" pitchFamily="34" charset="-128"/>
              </a:rPr>
              <a:t>を</a:t>
            </a:r>
          </a:p>
          <a:p>
            <a:pPr algn="ctr"/>
            <a:r>
              <a:rPr lang="ja-JP" altLang="en-US" sz="1200" b="1">
                <a:latin typeface="+mn-ea"/>
                <a:cs typeface="Rounded Mplus 1c" panose="020B0502020203020207" pitchFamily="34" charset="-128"/>
              </a:rPr>
              <a:t>計算してみましょう！</a:t>
            </a:r>
          </a:p>
        </p:txBody>
      </p:sp>
      <p:sp>
        <p:nvSpPr>
          <p:cNvPr id="19" name="テキスト ボックス 18">
            <a:extLst>
              <a:ext uri="{FF2B5EF4-FFF2-40B4-BE49-F238E27FC236}">
                <a16:creationId xmlns:a16="http://schemas.microsoft.com/office/drawing/2014/main" id="{8DA05FB7-64B1-34C2-3939-EEE9FCC9FB8C}"/>
              </a:ext>
            </a:extLst>
          </p:cNvPr>
          <p:cNvSpPr txBox="1"/>
          <p:nvPr/>
        </p:nvSpPr>
        <p:spPr>
          <a:xfrm>
            <a:off x="7776810" y="5066268"/>
            <a:ext cx="2559085" cy="1169551"/>
          </a:xfrm>
          <a:prstGeom prst="rect">
            <a:avLst/>
          </a:prstGeom>
          <a:noFill/>
        </p:spPr>
        <p:txBody>
          <a:bodyPr wrap="square">
            <a:spAutoFit/>
          </a:bodyPr>
          <a:lstStyle/>
          <a:p>
            <a:pPr algn="ctr"/>
            <a:r>
              <a:rPr lang="ja-JP" altLang="en-US" sz="1400" b="1">
                <a:latin typeface="+mn-ea"/>
                <a:cs typeface="Rounded Mplus 1c" panose="020B0502020203020207" pitchFamily="34" charset="-128"/>
              </a:rPr>
              <a:t>適正体重の目安として</a:t>
            </a:r>
            <a:r>
              <a:rPr lang="en-US" altLang="ja-JP" sz="1400" b="1">
                <a:latin typeface="+mn-ea"/>
                <a:cs typeface="Rounded Mplus 1c" panose="020B0502020203020207" pitchFamily="34" charset="-128"/>
              </a:rPr>
              <a:t>BMI</a:t>
            </a:r>
            <a:r>
              <a:rPr lang="ja-JP" altLang="en-US" sz="1400" b="1">
                <a:latin typeface="+mn-ea"/>
                <a:cs typeface="Rounded Mplus 1c" panose="020B0502020203020207" pitchFamily="34" charset="-128"/>
              </a:rPr>
              <a:t>を維持することは、</a:t>
            </a:r>
            <a:endParaRPr lang="en-US" altLang="ja-JP" sz="1400" b="1">
              <a:latin typeface="+mn-ea"/>
              <a:cs typeface="Rounded Mplus 1c" panose="020B0502020203020207" pitchFamily="34" charset="-128"/>
            </a:endParaRPr>
          </a:p>
          <a:p>
            <a:pPr algn="ctr"/>
            <a:r>
              <a:rPr lang="ja-JP" altLang="en-US" sz="1400" b="1">
                <a:latin typeface="+mn-ea"/>
                <a:cs typeface="Rounded Mplus 1c" panose="020B0502020203020207" pitchFamily="34" charset="-128"/>
              </a:rPr>
              <a:t>健康に過ごすためだけでなく、妊娠・出産においても、</a:t>
            </a:r>
            <a:endParaRPr lang="en-US" altLang="ja-JP" sz="1400" b="1">
              <a:latin typeface="+mn-ea"/>
              <a:cs typeface="Rounded Mplus 1c" panose="020B0502020203020207" pitchFamily="34" charset="-128"/>
            </a:endParaRPr>
          </a:p>
          <a:p>
            <a:pPr algn="ctr"/>
            <a:r>
              <a:rPr lang="ja-JP" altLang="en-US" sz="1400" b="1">
                <a:latin typeface="+mn-ea"/>
                <a:cs typeface="Rounded Mplus 1c" panose="020B0502020203020207" pitchFamily="34" charset="-128"/>
              </a:rPr>
              <a:t>重要な要素！</a:t>
            </a:r>
          </a:p>
        </p:txBody>
      </p:sp>
      <p:pic>
        <p:nvPicPr>
          <p:cNvPr id="2" name="図 1">
            <a:extLst>
              <a:ext uri="{FF2B5EF4-FFF2-40B4-BE49-F238E27FC236}">
                <a16:creationId xmlns:a16="http://schemas.microsoft.com/office/drawing/2014/main" id="{3EA49EBC-8772-F4E6-279D-7A69C2CD737B}"/>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413277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CD1B9-2E61-5A64-1C11-BC6AF1F6EBF4}"/>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6A03D655-77EF-7549-65D2-1699114CE660}"/>
              </a:ext>
            </a:extLst>
          </p:cNvPr>
          <p:cNvPicPr>
            <a:picLocks noGrp="1" noRot="1" noChangeAspec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a:noFill/>
        </p:spPr>
      </p:pic>
      <p:sp>
        <p:nvSpPr>
          <p:cNvPr id="13" name="テキスト ボックス 12">
            <a:extLst>
              <a:ext uri="{FF2B5EF4-FFF2-40B4-BE49-F238E27FC236}">
                <a16:creationId xmlns:a16="http://schemas.microsoft.com/office/drawing/2014/main" id="{AC05FBA5-2284-DD9D-7DD6-CE2C3D4778DA}"/>
              </a:ext>
            </a:extLst>
          </p:cNvPr>
          <p:cNvSpPr txBox="1"/>
          <p:nvPr/>
        </p:nvSpPr>
        <p:spPr>
          <a:xfrm>
            <a:off x="-188477" y="740513"/>
            <a:ext cx="11170365" cy="954107"/>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sz="2700" b="1">
                <a:latin typeface="+mn-ea"/>
                <a:ea typeface="+mn-ea"/>
              </a:rPr>
              <a:t>低出生体重児の割合は</a:t>
            </a:r>
            <a:r>
              <a:rPr lang="en-US" altLang="ja-JP" sz="2700" b="1">
                <a:latin typeface="+mn-ea"/>
                <a:ea typeface="+mn-ea"/>
              </a:rPr>
              <a:t>1970</a:t>
            </a:r>
            <a:r>
              <a:rPr lang="ja-JP" altLang="en-US" sz="2700" b="1">
                <a:latin typeface="+mn-ea"/>
                <a:ea typeface="+mn-ea"/>
              </a:rPr>
              <a:t>年頃から</a:t>
            </a:r>
            <a:r>
              <a:rPr lang="en-US" altLang="ja-JP" sz="2700" b="1">
                <a:latin typeface="+mn-ea"/>
                <a:ea typeface="+mn-ea"/>
              </a:rPr>
              <a:t>2000</a:t>
            </a:r>
            <a:r>
              <a:rPr lang="ja-JP" altLang="en-US" sz="2700" b="1">
                <a:latin typeface="+mn-ea"/>
                <a:ea typeface="+mn-ea"/>
              </a:rPr>
              <a:t>年代にかけて増加し、</a:t>
            </a:r>
            <a:endParaRPr lang="en-US" altLang="ja-JP" sz="2700" b="1">
              <a:latin typeface="+mn-ea"/>
              <a:ea typeface="+mn-ea"/>
            </a:endParaRPr>
          </a:p>
          <a:p>
            <a:r>
              <a:rPr lang="ja-JP" altLang="en-US" sz="2700" b="1">
                <a:latin typeface="+mn-ea"/>
                <a:ea typeface="+mn-ea"/>
              </a:rPr>
              <a:t>以降は横ばい傾向</a:t>
            </a:r>
          </a:p>
        </p:txBody>
      </p:sp>
      <p:pic>
        <p:nvPicPr>
          <p:cNvPr id="2" name="図 1">
            <a:extLst>
              <a:ext uri="{FF2B5EF4-FFF2-40B4-BE49-F238E27FC236}">
                <a16:creationId xmlns:a16="http://schemas.microsoft.com/office/drawing/2014/main" id="{ED9E2C77-E328-82FE-0584-DB96B8BE8A09}"/>
              </a:ext>
            </a:extLst>
          </p:cNvPr>
          <p:cNvPicPr>
            <a:picLocks noChangeAspect="1"/>
          </p:cNvPicPr>
          <p:nvPr/>
        </p:nvPicPr>
        <p:blipFill>
          <a:blip r:embed="rId4"/>
          <a:srcRect l="4704" t="15595" r="4499" b="7415"/>
          <a:stretch>
            <a:fillRect/>
          </a:stretch>
        </p:blipFill>
        <p:spPr>
          <a:xfrm>
            <a:off x="481804" y="2249665"/>
            <a:ext cx="9707880" cy="4297680"/>
          </a:xfrm>
          <a:prstGeom prst="rect">
            <a:avLst/>
          </a:prstGeom>
        </p:spPr>
      </p:pic>
      <p:sp>
        <p:nvSpPr>
          <p:cNvPr id="3" name="テキスト ボックス 2">
            <a:extLst>
              <a:ext uri="{FF2B5EF4-FFF2-40B4-BE49-F238E27FC236}">
                <a16:creationId xmlns:a16="http://schemas.microsoft.com/office/drawing/2014/main" id="{4D00B6E9-0B71-7524-A98B-B09C35987670}"/>
              </a:ext>
            </a:extLst>
          </p:cNvPr>
          <p:cNvSpPr txBox="1"/>
          <p:nvPr/>
        </p:nvSpPr>
        <p:spPr>
          <a:xfrm>
            <a:off x="1728284" y="1849523"/>
            <a:ext cx="7336841" cy="461665"/>
          </a:xfrm>
          <a:prstGeom prst="rect">
            <a:avLst/>
          </a:prstGeom>
          <a:noFill/>
        </p:spPr>
        <p:txBody>
          <a:bodyPr wrap="square">
            <a:spAutoFit/>
          </a:bodyPr>
          <a:lstStyle/>
          <a:p>
            <a:pPr algn="ctr"/>
            <a:r>
              <a:rPr lang="en-US" altLang="ja-JP" sz="1400" b="1">
                <a:latin typeface="+mn-ea"/>
                <a:cs typeface="Rounded Mplus 1c" panose="020B0502020203020207" pitchFamily="34" charset="-128"/>
              </a:rPr>
              <a:t>【</a:t>
            </a:r>
            <a:r>
              <a:rPr lang="ja-JP" altLang="en-US" sz="1400" b="1">
                <a:latin typeface="+mn-ea"/>
                <a:cs typeface="Rounded Mplus 1c" panose="020B0502020203020207" pitchFamily="34" charset="-128"/>
              </a:rPr>
              <a:t>性別にみた出生平均体重及び</a:t>
            </a:r>
            <a:r>
              <a:rPr lang="en-US" altLang="ja-JP" sz="1400" b="1">
                <a:latin typeface="+mn-ea"/>
                <a:cs typeface="Rounded Mplus 1c" panose="020B0502020203020207" pitchFamily="34" charset="-128"/>
              </a:rPr>
              <a:t>2,500</a:t>
            </a:r>
            <a:r>
              <a:rPr lang="en" altLang="ja-JP" sz="1400" b="1">
                <a:latin typeface="+mn-ea"/>
                <a:cs typeface="Rounded Mplus 1c" panose="020B0502020203020207" pitchFamily="34" charset="-128"/>
              </a:rPr>
              <a:t>g</a:t>
            </a:r>
            <a:r>
              <a:rPr lang="ja-JP" altLang="en-US" sz="1400" b="1">
                <a:latin typeface="+mn-ea"/>
                <a:cs typeface="Rounded Mplus 1c" panose="020B0502020203020207" pitchFamily="34" charset="-128"/>
              </a:rPr>
              <a:t>未満出生割合の年次推移</a:t>
            </a:r>
            <a:r>
              <a:rPr lang="en-US" altLang="ja-JP" sz="1400" b="1">
                <a:latin typeface="+mn-ea"/>
                <a:cs typeface="Rounded Mplus 1c" panose="020B0502020203020207" pitchFamily="34" charset="-128"/>
              </a:rPr>
              <a:t>】</a:t>
            </a:r>
          </a:p>
          <a:p>
            <a:pPr algn="ctr"/>
            <a:r>
              <a:rPr lang="en" altLang="ja-JP" sz="1000" b="1">
                <a:latin typeface="+mn-ea"/>
                <a:cs typeface="Rounded Mplus 1c" panose="020B0502020203020207" pitchFamily="34" charset="-128"/>
              </a:rPr>
              <a:t>Trends in mean birth weight and percentage of live birth under 2,500g by sex,1975-20</a:t>
            </a:r>
            <a:r>
              <a:rPr lang="en-US" altLang="ja-JP" sz="1000" b="1">
                <a:latin typeface="+mn-ea"/>
                <a:cs typeface="Rounded Mplus 1c" panose="020B0502020203020207" pitchFamily="34" charset="-128"/>
              </a:rPr>
              <a:t>24</a:t>
            </a:r>
            <a:endParaRPr lang="ja-JP" altLang="en-US" sz="1000" b="1">
              <a:latin typeface="+mn-ea"/>
              <a:cs typeface="Rounded Mplus 1c" panose="020B0502020203020207" pitchFamily="34" charset="-128"/>
            </a:endParaRPr>
          </a:p>
        </p:txBody>
      </p:sp>
      <p:sp>
        <p:nvSpPr>
          <p:cNvPr id="5" name="テキスト ボックス 4">
            <a:extLst>
              <a:ext uri="{FF2B5EF4-FFF2-40B4-BE49-F238E27FC236}">
                <a16:creationId xmlns:a16="http://schemas.microsoft.com/office/drawing/2014/main" id="{934F86DE-E749-7614-A688-C99FA8CB4DCE}"/>
              </a:ext>
            </a:extLst>
          </p:cNvPr>
          <p:cNvSpPr txBox="1"/>
          <p:nvPr/>
        </p:nvSpPr>
        <p:spPr>
          <a:xfrm>
            <a:off x="4940372" y="3323191"/>
            <a:ext cx="914400" cy="914400"/>
          </a:xfrm>
          <a:prstGeom prst="rect">
            <a:avLst/>
          </a:prstGeom>
          <a:noFill/>
        </p:spPr>
        <p:txBody>
          <a:bodyPr wrap="square" rtlCol="0">
            <a:spAutoFit/>
          </a:bodyPr>
          <a:lstStyle/>
          <a:p>
            <a:endParaRPr kumimoji="1" lang="ja-JP" altLang="en-US"/>
          </a:p>
        </p:txBody>
      </p:sp>
      <p:sp>
        <p:nvSpPr>
          <p:cNvPr id="6" name="テキスト ボックス 5">
            <a:extLst>
              <a:ext uri="{FF2B5EF4-FFF2-40B4-BE49-F238E27FC236}">
                <a16:creationId xmlns:a16="http://schemas.microsoft.com/office/drawing/2014/main" id="{2DB8E760-B3B0-9AFA-CE58-E9D32117039C}"/>
              </a:ext>
            </a:extLst>
          </p:cNvPr>
          <p:cNvSpPr txBox="1"/>
          <p:nvPr/>
        </p:nvSpPr>
        <p:spPr>
          <a:xfrm>
            <a:off x="3437659" y="6186636"/>
            <a:ext cx="815119" cy="350417"/>
          </a:xfrm>
          <a:prstGeom prst="rect">
            <a:avLst/>
          </a:prstGeom>
          <a:solidFill>
            <a:schemeClr val="bg1"/>
          </a:solidFill>
        </p:spPr>
        <p:txBody>
          <a:bodyPr wrap="square" rtlCol="0">
            <a:spAutoFit/>
          </a:bodyPr>
          <a:lstStyle/>
          <a:p>
            <a:pPr algn="ctr">
              <a:lnSpc>
                <a:spcPts val="1000"/>
              </a:lnSpc>
            </a:pPr>
            <a:r>
              <a:rPr kumimoji="1" lang="ja-JP" altLang="en-US" sz="900" b="1">
                <a:latin typeface="Calibri" panose="020F0502020204030204" pitchFamily="34" charset="0"/>
                <a:ea typeface="Meiryo UI" panose="020B0604030504040204" pitchFamily="50" charset="-128"/>
                <a:cs typeface="Calibri" panose="020F0502020204030204" pitchFamily="34" charset="0"/>
              </a:rPr>
              <a:t>平成２年</a:t>
            </a:r>
            <a:r>
              <a:rPr kumimoji="1" lang="en-US" altLang="ja-JP" sz="1050" b="1">
                <a:latin typeface="Calibri" panose="020F0502020204030204" pitchFamily="34" charset="0"/>
                <a:ea typeface="Calibri" panose="020F0502020204030204" pitchFamily="34" charset="0"/>
                <a:cs typeface="Calibri" panose="020F0502020204030204" pitchFamily="34" charset="0"/>
              </a:rPr>
              <a:t>1990</a:t>
            </a:r>
            <a:r>
              <a:rPr kumimoji="1" lang="ja-JP" altLang="en-US" sz="900" b="1">
                <a:latin typeface="Calibri" panose="020F0502020204030204" pitchFamily="34" charset="0"/>
                <a:ea typeface="Meiryo UI" panose="020B0604030504040204" pitchFamily="50" charset="-128"/>
                <a:cs typeface="Calibri" panose="020F0502020204030204" pitchFamily="34" charset="0"/>
              </a:rPr>
              <a:t>年</a:t>
            </a:r>
          </a:p>
        </p:txBody>
      </p:sp>
      <p:sp>
        <p:nvSpPr>
          <p:cNvPr id="7" name="テキスト ボックス 6">
            <a:extLst>
              <a:ext uri="{FF2B5EF4-FFF2-40B4-BE49-F238E27FC236}">
                <a16:creationId xmlns:a16="http://schemas.microsoft.com/office/drawing/2014/main" id="{E36399CB-B89A-07F9-6650-05039DAF8F5A}"/>
              </a:ext>
            </a:extLst>
          </p:cNvPr>
          <p:cNvSpPr txBox="1"/>
          <p:nvPr/>
        </p:nvSpPr>
        <p:spPr>
          <a:xfrm>
            <a:off x="4916437" y="6198358"/>
            <a:ext cx="815119" cy="352276"/>
          </a:xfrm>
          <a:prstGeom prst="rect">
            <a:avLst/>
          </a:prstGeom>
          <a:solidFill>
            <a:schemeClr val="bg1"/>
          </a:solidFill>
        </p:spPr>
        <p:txBody>
          <a:bodyPr wrap="square" rtlCol="0">
            <a:spAutoFit/>
          </a:bodyPr>
          <a:lstStyle/>
          <a:p>
            <a:pPr algn="ctr">
              <a:lnSpc>
                <a:spcPts val="1000"/>
              </a:lnSpc>
            </a:pPr>
            <a:r>
              <a:rPr kumimoji="1" lang="ja-JP" altLang="en-US" sz="900" b="1">
                <a:latin typeface="Calibri" panose="020F0502020204030204" pitchFamily="34" charset="0"/>
                <a:ea typeface="Meiryo UI" panose="020B0604030504040204" pitchFamily="50" charset="-128"/>
                <a:cs typeface="Calibri" panose="020F0502020204030204" pitchFamily="34" charset="0"/>
              </a:rPr>
              <a:t>平成</a:t>
            </a:r>
            <a:r>
              <a:rPr kumimoji="1" lang="en-US" altLang="ja-JP" sz="900" b="1">
                <a:latin typeface="Calibri" panose="020F0502020204030204" pitchFamily="34" charset="0"/>
                <a:ea typeface="Meiryo UI" panose="020B0604030504040204" pitchFamily="50" charset="-128"/>
                <a:cs typeface="Calibri" panose="020F0502020204030204" pitchFamily="34" charset="0"/>
              </a:rPr>
              <a:t>12 </a:t>
            </a:r>
            <a:r>
              <a:rPr kumimoji="1" lang="ja-JP" altLang="en-US" sz="900" b="1">
                <a:latin typeface="Calibri" panose="020F0502020204030204" pitchFamily="34" charset="0"/>
                <a:ea typeface="Meiryo UI" panose="020B0604030504040204" pitchFamily="50" charset="-128"/>
                <a:cs typeface="Calibri" panose="020F0502020204030204" pitchFamily="34" charset="0"/>
              </a:rPr>
              <a:t>年</a:t>
            </a:r>
            <a:endParaRPr kumimoji="1" lang="en-US" altLang="ja-JP" sz="900" b="1">
              <a:latin typeface="Calibri" panose="020F0502020204030204" pitchFamily="34" charset="0"/>
              <a:ea typeface="Meiryo UI" panose="020B0604030504040204" pitchFamily="50" charset="-128"/>
              <a:cs typeface="Calibri" panose="020F0502020204030204" pitchFamily="34" charset="0"/>
            </a:endParaRPr>
          </a:p>
          <a:p>
            <a:pPr algn="ctr">
              <a:lnSpc>
                <a:spcPts val="1000"/>
              </a:lnSpc>
            </a:pPr>
            <a:r>
              <a:rPr kumimoji="1" lang="en-US" altLang="ja-JP" sz="1050" b="1">
                <a:latin typeface="Calibri" panose="020F0502020204030204" pitchFamily="34" charset="0"/>
                <a:ea typeface="Calibri" panose="020F0502020204030204" pitchFamily="34" charset="0"/>
                <a:cs typeface="Calibri" panose="020F0502020204030204" pitchFamily="34" charset="0"/>
              </a:rPr>
              <a:t>2000</a:t>
            </a:r>
            <a:r>
              <a:rPr kumimoji="1" lang="ja-JP" altLang="en-US" sz="900" b="1">
                <a:latin typeface="Calibri" panose="020F0502020204030204" pitchFamily="34" charset="0"/>
                <a:ea typeface="Meiryo UI" panose="020B0604030504040204" pitchFamily="50" charset="-128"/>
                <a:cs typeface="Calibri" panose="020F0502020204030204" pitchFamily="34" charset="0"/>
              </a:rPr>
              <a:t>年</a:t>
            </a:r>
          </a:p>
        </p:txBody>
      </p:sp>
      <p:pic>
        <p:nvPicPr>
          <p:cNvPr id="10" name="図 9">
            <a:extLst>
              <a:ext uri="{FF2B5EF4-FFF2-40B4-BE49-F238E27FC236}">
                <a16:creationId xmlns:a16="http://schemas.microsoft.com/office/drawing/2014/main" id="{3ED2742E-7E68-A266-3790-A478591CB5A1}"/>
              </a:ext>
            </a:extLst>
          </p:cNvPr>
          <p:cNvPicPr>
            <a:picLocks noChangeAspect="1"/>
          </p:cNvPicPr>
          <p:nvPr/>
        </p:nvPicPr>
        <p:blipFill>
          <a:blip r:embed="rId5"/>
          <a:stretch>
            <a:fillRect/>
          </a:stretch>
        </p:blipFill>
        <p:spPr>
          <a:xfrm>
            <a:off x="9488619" y="6724953"/>
            <a:ext cx="650917" cy="260547"/>
          </a:xfrm>
          <a:prstGeom prst="rect">
            <a:avLst/>
          </a:prstGeom>
        </p:spPr>
      </p:pic>
      <p:sp>
        <p:nvSpPr>
          <p:cNvPr id="11" name="テキスト ボックス 10">
            <a:extLst>
              <a:ext uri="{FF2B5EF4-FFF2-40B4-BE49-F238E27FC236}">
                <a16:creationId xmlns:a16="http://schemas.microsoft.com/office/drawing/2014/main" id="{07054CD0-84EF-FA47-DECB-EF4FE4C4DFCD}"/>
              </a:ext>
            </a:extLst>
          </p:cNvPr>
          <p:cNvSpPr txBox="1"/>
          <p:nvPr/>
        </p:nvSpPr>
        <p:spPr>
          <a:xfrm>
            <a:off x="7668613" y="6603718"/>
            <a:ext cx="2492477" cy="215444"/>
          </a:xfrm>
          <a:prstGeom prst="rect">
            <a:avLst/>
          </a:prstGeom>
          <a:noFill/>
        </p:spPr>
        <p:txBody>
          <a:bodyPr wrap="square">
            <a:spAutoFit/>
          </a:bodyPr>
          <a:lstStyle/>
          <a:p>
            <a:r>
              <a:rPr lang="ja-JP" altLang="en-US" sz="800">
                <a:latin typeface="+mn-ea"/>
                <a:cs typeface="Rounded Mplus 1c" panose="020B0502020203020207" pitchFamily="34" charset="-128"/>
              </a:rPr>
              <a:t>厚生労働省 令和</a:t>
            </a:r>
            <a:r>
              <a:rPr lang="en-US" altLang="ja-JP" sz="800">
                <a:latin typeface="+mn-ea"/>
                <a:cs typeface="Rounded Mplus 1c" panose="020B0502020203020207" pitchFamily="34" charset="-128"/>
              </a:rPr>
              <a:t>6</a:t>
            </a:r>
            <a:r>
              <a:rPr lang="ja-JP" altLang="en-US" sz="800">
                <a:latin typeface="+mn-ea"/>
                <a:cs typeface="Rounded Mplus 1c" panose="020B0502020203020207" pitchFamily="34" charset="-128"/>
              </a:rPr>
              <a:t>年 人口動態統計（確定数）</a:t>
            </a:r>
          </a:p>
        </p:txBody>
      </p:sp>
    </p:spTree>
    <p:extLst>
      <p:ext uri="{BB962C8B-B14F-4D97-AF65-F5344CB8AC3E}">
        <p14:creationId xmlns:p14="http://schemas.microsoft.com/office/powerpoint/2010/main" val="920264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FFB81-242A-E52C-7406-332539E76EF4}"/>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57BF500C-4B65-25EB-C6E9-1B50F6172851}"/>
              </a:ext>
            </a:extLst>
          </p:cNvPr>
          <p:cNvPicPr>
            <a:picLocks noGrp="1" noRot="1" noChangeAspec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a:noFill/>
        </p:spPr>
      </p:pic>
      <p:sp>
        <p:nvSpPr>
          <p:cNvPr id="5" name="テキスト ボックス 4">
            <a:extLst>
              <a:ext uri="{FF2B5EF4-FFF2-40B4-BE49-F238E27FC236}">
                <a16:creationId xmlns:a16="http://schemas.microsoft.com/office/drawing/2014/main" id="{ECEF385C-02B6-92EC-5350-9A7FCE2B4C58}"/>
              </a:ext>
            </a:extLst>
          </p:cNvPr>
          <p:cNvSpPr txBox="1"/>
          <p:nvPr/>
        </p:nvSpPr>
        <p:spPr>
          <a:xfrm>
            <a:off x="1148635" y="817831"/>
            <a:ext cx="8418232" cy="58477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b="1">
                <a:latin typeface="+mn-ea"/>
                <a:ea typeface="+mn-ea"/>
              </a:rPr>
              <a:t>大学生</a:t>
            </a:r>
            <a:r>
              <a:rPr lang="en-US" altLang="ja-JP" b="1">
                <a:latin typeface="+mn-ea"/>
                <a:ea typeface="+mn-ea"/>
              </a:rPr>
              <a:t> (</a:t>
            </a:r>
            <a:r>
              <a:rPr lang="ja-JP" altLang="en-US" b="1">
                <a:latin typeface="+mn-ea"/>
                <a:ea typeface="+mn-ea"/>
              </a:rPr>
              <a:t>女性</a:t>
            </a:r>
            <a:r>
              <a:rPr lang="en-US" altLang="ja-JP" b="1">
                <a:latin typeface="+mn-ea"/>
                <a:ea typeface="+mn-ea"/>
              </a:rPr>
              <a:t>) </a:t>
            </a:r>
            <a:r>
              <a:rPr lang="ja-JP" altLang="en-US" b="1">
                <a:latin typeface="+mn-ea"/>
                <a:ea typeface="+mn-ea"/>
              </a:rPr>
              <a:t>の根強い「やせ」願望</a:t>
            </a:r>
          </a:p>
        </p:txBody>
      </p:sp>
      <p:sp>
        <p:nvSpPr>
          <p:cNvPr id="7" name="テキスト ボックス 6">
            <a:extLst>
              <a:ext uri="{FF2B5EF4-FFF2-40B4-BE49-F238E27FC236}">
                <a16:creationId xmlns:a16="http://schemas.microsoft.com/office/drawing/2014/main" id="{848D1F52-030C-BE82-C40D-2213EC8A7A83}"/>
              </a:ext>
            </a:extLst>
          </p:cNvPr>
          <p:cNvSpPr txBox="1"/>
          <p:nvPr/>
        </p:nvSpPr>
        <p:spPr>
          <a:xfrm>
            <a:off x="5270336" y="6864492"/>
            <a:ext cx="4985589" cy="215444"/>
          </a:xfrm>
          <a:prstGeom prst="rect">
            <a:avLst/>
          </a:prstGeom>
          <a:noFill/>
        </p:spPr>
        <p:txBody>
          <a:bodyPr wrap="square">
            <a:spAutoFit/>
          </a:bodyPr>
          <a:lstStyle/>
          <a:p>
            <a:r>
              <a:rPr lang="ja-JP" altLang="en-US" sz="800">
                <a:latin typeface="+mn-ea"/>
                <a:cs typeface="Rounded Mplus 1c" panose="020B0502020203020207" pitchFamily="34" charset="-128"/>
              </a:rPr>
              <a:t>令和４年度厚生労働科学研究費補助金（健やか次世代育成総合研究事業）（分担）研究報告書より作成</a:t>
            </a:r>
          </a:p>
        </p:txBody>
      </p:sp>
      <p:pic>
        <p:nvPicPr>
          <p:cNvPr id="9" name="図 8" descr="グラフ, ヒストグラム&#10;&#10;AI 生成コンテンツは誤りを含む可能性があります。">
            <a:extLst>
              <a:ext uri="{FF2B5EF4-FFF2-40B4-BE49-F238E27FC236}">
                <a16:creationId xmlns:a16="http://schemas.microsoft.com/office/drawing/2014/main" id="{0BE571CD-A570-C8A4-4D30-CA9DEB3BB158}"/>
              </a:ext>
            </a:extLst>
          </p:cNvPr>
          <p:cNvPicPr>
            <a:picLocks noChangeAspect="1"/>
          </p:cNvPicPr>
          <p:nvPr/>
        </p:nvPicPr>
        <p:blipFill>
          <a:blip r:embed="rId4"/>
          <a:stretch>
            <a:fillRect/>
          </a:stretch>
        </p:blipFill>
        <p:spPr>
          <a:xfrm>
            <a:off x="527198" y="1447291"/>
            <a:ext cx="9564542" cy="5413400"/>
          </a:xfrm>
          <a:prstGeom prst="rect">
            <a:avLst/>
          </a:prstGeom>
        </p:spPr>
      </p:pic>
      <p:sp>
        <p:nvSpPr>
          <p:cNvPr id="10" name="テキスト ボックス 9">
            <a:extLst>
              <a:ext uri="{FF2B5EF4-FFF2-40B4-BE49-F238E27FC236}">
                <a16:creationId xmlns:a16="http://schemas.microsoft.com/office/drawing/2014/main" id="{4B991257-CED8-C1E6-496E-C455EE90E757}"/>
              </a:ext>
            </a:extLst>
          </p:cNvPr>
          <p:cNvSpPr txBox="1"/>
          <p:nvPr/>
        </p:nvSpPr>
        <p:spPr>
          <a:xfrm>
            <a:off x="1677485" y="1700612"/>
            <a:ext cx="7336841" cy="461665"/>
          </a:xfrm>
          <a:prstGeom prst="rect">
            <a:avLst/>
          </a:prstGeom>
          <a:noFill/>
        </p:spPr>
        <p:txBody>
          <a:bodyPr wrap="square">
            <a:spAutoFit/>
          </a:bodyPr>
          <a:lstStyle/>
          <a:p>
            <a:pPr algn="ctr"/>
            <a:r>
              <a:rPr lang="en-US" altLang="ja-JP" sz="1400">
                <a:latin typeface="+mn-ea"/>
                <a:cs typeface="Rounded Mplus 1c" panose="020B0502020203020207" pitchFamily="34" charset="-128"/>
              </a:rPr>
              <a:t>【</a:t>
            </a:r>
            <a:r>
              <a:rPr lang="ja-JP" altLang="en-US" sz="1400" b="1">
                <a:latin typeface="+mn-ea"/>
                <a:cs typeface="Rounded Mplus 1c" panose="020B0502020203020207" pitchFamily="34" charset="-128"/>
              </a:rPr>
              <a:t>都内大学生（女性）の体重事情</a:t>
            </a:r>
            <a:r>
              <a:rPr lang="en-US" altLang="ja-JP" sz="1400" b="1">
                <a:latin typeface="+mn-ea"/>
                <a:cs typeface="Rounded Mplus 1c" panose="020B0502020203020207" pitchFamily="34" charset="-128"/>
              </a:rPr>
              <a:t>】</a:t>
            </a:r>
          </a:p>
          <a:p>
            <a:pPr algn="ctr"/>
            <a:r>
              <a:rPr lang="ja-JP" altLang="en-US" sz="1000" b="1">
                <a:latin typeface="+mn-ea"/>
                <a:cs typeface="Rounded Mplus 1c" panose="020B0502020203020207" pitchFamily="34" charset="-128"/>
              </a:rPr>
              <a:t>（回答数：</a:t>
            </a:r>
            <a:r>
              <a:rPr lang="en-US" altLang="ja-JP" sz="1000" b="1">
                <a:latin typeface="+mn-ea"/>
                <a:cs typeface="Rounded Mplus 1c" panose="020B0502020203020207" pitchFamily="34" charset="-128"/>
              </a:rPr>
              <a:t>200</a:t>
            </a:r>
            <a:r>
              <a:rPr lang="ja-JP" altLang="en-US" sz="1000" b="1">
                <a:latin typeface="+mn-ea"/>
                <a:cs typeface="Rounded Mplus 1c" panose="020B0502020203020207" pitchFamily="34" charset="-128"/>
              </a:rPr>
              <a:t>人）</a:t>
            </a:r>
          </a:p>
        </p:txBody>
      </p:sp>
      <p:pic>
        <p:nvPicPr>
          <p:cNvPr id="13" name="図 12" descr="図形&#10;&#10;AI 生成コンテンツは誤りを含む可能性があります。">
            <a:extLst>
              <a:ext uri="{FF2B5EF4-FFF2-40B4-BE49-F238E27FC236}">
                <a16:creationId xmlns:a16="http://schemas.microsoft.com/office/drawing/2014/main" id="{5D23D669-0CDC-73DA-3568-ECC91B215DB2}"/>
              </a:ext>
            </a:extLst>
          </p:cNvPr>
          <p:cNvPicPr>
            <a:picLocks noChangeAspect="1"/>
          </p:cNvPicPr>
          <p:nvPr/>
        </p:nvPicPr>
        <p:blipFill>
          <a:blip r:embed="rId5"/>
          <a:stretch>
            <a:fillRect/>
          </a:stretch>
        </p:blipFill>
        <p:spPr>
          <a:xfrm>
            <a:off x="5707380" y="2162277"/>
            <a:ext cx="3779099" cy="2144330"/>
          </a:xfrm>
          <a:prstGeom prst="rect">
            <a:avLst/>
          </a:prstGeom>
        </p:spPr>
      </p:pic>
      <p:sp>
        <p:nvSpPr>
          <p:cNvPr id="17" name="テキスト ボックス 16">
            <a:extLst>
              <a:ext uri="{FF2B5EF4-FFF2-40B4-BE49-F238E27FC236}">
                <a16:creationId xmlns:a16="http://schemas.microsoft.com/office/drawing/2014/main" id="{F896F87E-DD40-5AD1-607D-E27074B6474A}"/>
              </a:ext>
            </a:extLst>
          </p:cNvPr>
          <p:cNvSpPr txBox="1"/>
          <p:nvPr/>
        </p:nvSpPr>
        <p:spPr>
          <a:xfrm>
            <a:off x="5843621" y="2418759"/>
            <a:ext cx="3528558" cy="1646605"/>
          </a:xfrm>
          <a:prstGeom prst="rect">
            <a:avLst/>
          </a:prstGeom>
          <a:noFill/>
        </p:spPr>
        <p:txBody>
          <a:bodyPr wrap="square">
            <a:spAutoFit/>
          </a:bodyPr>
          <a:lstStyle/>
          <a:p>
            <a:r>
              <a:rPr lang="ja-JP" altLang="en-US" sz="1600" b="1">
                <a:latin typeface="+mn-ea"/>
                <a:cs typeface="Rounded Mplus 1c" panose="020B0502020203020207" pitchFamily="34" charset="-128"/>
              </a:rPr>
              <a:t>平均</a:t>
            </a:r>
            <a:r>
              <a:rPr lang="en-US" altLang="ja-JP" sz="1600" b="1">
                <a:latin typeface="+mn-ea"/>
                <a:cs typeface="Rounded Mplus 1c" panose="020B0502020203020207" pitchFamily="34" charset="-128"/>
              </a:rPr>
              <a:t>20.3</a:t>
            </a:r>
            <a:r>
              <a:rPr lang="ja-JP" altLang="en-US" sz="1600" b="1">
                <a:latin typeface="+mn-ea"/>
                <a:cs typeface="Rounded Mplus 1c" panose="020B0502020203020207" pitchFamily="34" charset="-128"/>
              </a:rPr>
              <a:t>歳​ </a:t>
            </a:r>
            <a:r>
              <a:rPr lang="en-US" altLang="ja-JP" sz="1600" b="1">
                <a:latin typeface="+mn-ea"/>
                <a:cs typeface="Rounded Mplus 1c" panose="020B0502020203020207" pitchFamily="34" charset="-128"/>
              </a:rPr>
              <a:t>64</a:t>
            </a:r>
            <a:r>
              <a:rPr lang="ja-JP" altLang="en-US" sz="1600" b="1">
                <a:latin typeface="+mn-ea"/>
                <a:cs typeface="Rounded Mplus 1c" panose="020B0502020203020207" pitchFamily="34" charset="-128"/>
              </a:rPr>
              <a:t>名</a:t>
            </a:r>
            <a:r>
              <a:rPr lang="en-US" altLang="ja-JP" sz="1600" b="1">
                <a:latin typeface="+mn-ea"/>
                <a:cs typeface="Rounded Mplus 1c" panose="020B0502020203020207" pitchFamily="34" charset="-128"/>
              </a:rPr>
              <a:t> (32.0</a:t>
            </a:r>
            <a:r>
              <a:rPr lang="ja-JP" altLang="en-US" sz="1600" b="1">
                <a:latin typeface="+mn-ea"/>
                <a:cs typeface="Rounded Mplus 1c" panose="020B0502020203020207" pitchFamily="34" charset="-128"/>
              </a:rPr>
              <a:t>％</a:t>
            </a:r>
            <a:r>
              <a:rPr lang="en-US" altLang="ja-JP" sz="1600" b="1">
                <a:latin typeface="+mn-ea"/>
                <a:cs typeface="Rounded Mplus 1c" panose="020B0502020203020207" pitchFamily="34" charset="-128"/>
              </a:rPr>
              <a:t>) </a:t>
            </a:r>
            <a:r>
              <a:rPr lang="ja-JP" altLang="en-US" sz="1600" b="1">
                <a:latin typeface="+mn-ea"/>
                <a:cs typeface="Rounded Mplus 1c" panose="020B0502020203020207" pitchFamily="34" charset="-128"/>
              </a:rPr>
              <a:t>が</a:t>
            </a:r>
          </a:p>
          <a:p>
            <a:r>
              <a:rPr lang="ja-JP" altLang="en-US" sz="1600" b="1">
                <a:latin typeface="+mn-ea"/>
                <a:cs typeface="Rounded Mplus 1c" panose="020B0502020203020207" pitchFamily="34" charset="-128"/>
              </a:rPr>
              <a:t>やせ</a:t>
            </a:r>
            <a:r>
              <a:rPr lang="en-US" altLang="ja-JP" sz="1600" b="1">
                <a:latin typeface="+mn-ea"/>
                <a:cs typeface="Rounded Mplus 1c" panose="020B0502020203020207" pitchFamily="34" charset="-128"/>
              </a:rPr>
              <a:t> (</a:t>
            </a:r>
            <a:r>
              <a:rPr lang="en" altLang="ja-JP" sz="1600" b="1">
                <a:latin typeface="+mn-ea"/>
                <a:cs typeface="Rounded Mplus 1c" panose="020B0502020203020207" pitchFamily="34" charset="-128"/>
              </a:rPr>
              <a:t>BMI18.5</a:t>
            </a:r>
            <a:r>
              <a:rPr lang="ja-JP" altLang="en-US" sz="1600" b="1">
                <a:latin typeface="+mn-ea"/>
                <a:cs typeface="Rounded Mplus 1c" panose="020B0502020203020207" pitchFamily="34" charset="-128"/>
              </a:rPr>
              <a:t>未満</a:t>
            </a:r>
            <a:r>
              <a:rPr lang="en-US" altLang="ja-JP" sz="1600" b="1">
                <a:latin typeface="+mn-ea"/>
                <a:cs typeface="Rounded Mplus 1c" panose="020B0502020203020207" pitchFamily="34" charset="-128"/>
              </a:rPr>
              <a:t>) </a:t>
            </a:r>
            <a:r>
              <a:rPr lang="ja-JP" altLang="en-US" sz="1600" b="1">
                <a:latin typeface="+mn-ea"/>
                <a:cs typeface="Rounded Mplus 1c" panose="020B0502020203020207" pitchFamily="34" charset="-128"/>
              </a:rPr>
              <a:t>の者</a:t>
            </a:r>
            <a:endParaRPr lang="en-US" altLang="ja-JP" sz="1600" b="1">
              <a:latin typeface="+mn-ea"/>
              <a:cs typeface="Rounded Mplus 1c" panose="020B0502020203020207" pitchFamily="34" charset="-128"/>
            </a:endParaRPr>
          </a:p>
          <a:p>
            <a:endParaRPr lang="en-US" altLang="ja-JP" sz="900" b="1">
              <a:solidFill>
                <a:srgbClr val="008CB9"/>
              </a:solidFill>
              <a:latin typeface="+mn-ea"/>
              <a:cs typeface="Rounded Mplus 1c" panose="020B0502020203020207" pitchFamily="34" charset="-128"/>
            </a:endParaRPr>
          </a:p>
          <a:p>
            <a:r>
              <a:rPr lang="ja-JP" altLang="en-US" sz="2000" b="1">
                <a:solidFill>
                  <a:srgbClr val="008CB9"/>
                </a:solidFill>
                <a:latin typeface="+mn-ea"/>
                <a:cs typeface="Rounded Mplus 1c" panose="020B0502020203020207" pitchFamily="34" charset="-128"/>
              </a:rPr>
              <a:t>全体の</a:t>
            </a:r>
            <a:r>
              <a:rPr lang="en-US" altLang="ja-JP" sz="2000" b="1">
                <a:solidFill>
                  <a:srgbClr val="008CB9"/>
                </a:solidFill>
                <a:latin typeface="+mn-ea"/>
                <a:cs typeface="Rounded Mplus 1c" panose="020B0502020203020207" pitchFamily="34" charset="-128"/>
              </a:rPr>
              <a:t>82.0%</a:t>
            </a:r>
            <a:r>
              <a:rPr lang="ja-JP" altLang="en-US" sz="2000" b="1">
                <a:solidFill>
                  <a:srgbClr val="008CB9"/>
                </a:solidFill>
                <a:latin typeface="+mn-ea"/>
                <a:cs typeface="Rounded Mplus 1c" panose="020B0502020203020207" pitchFamily="34" charset="-128"/>
              </a:rPr>
              <a:t>が</a:t>
            </a:r>
          </a:p>
          <a:p>
            <a:r>
              <a:rPr lang="ja-JP" altLang="en-US" sz="2000" b="1">
                <a:solidFill>
                  <a:srgbClr val="008CB9"/>
                </a:solidFill>
                <a:latin typeface="+mn-ea"/>
                <a:cs typeface="Rounded Mplus 1c" panose="020B0502020203020207" pitchFamily="34" charset="-128"/>
              </a:rPr>
              <a:t>実際の体重よりも低い体重を理想の体重と回答！</a:t>
            </a:r>
          </a:p>
        </p:txBody>
      </p:sp>
      <p:sp>
        <p:nvSpPr>
          <p:cNvPr id="2" name="テキスト ボックス 1">
            <a:extLst>
              <a:ext uri="{FF2B5EF4-FFF2-40B4-BE49-F238E27FC236}">
                <a16:creationId xmlns:a16="http://schemas.microsoft.com/office/drawing/2014/main" id="{49BAE055-4548-53F7-C5D3-976628F72216}"/>
              </a:ext>
            </a:extLst>
          </p:cNvPr>
          <p:cNvSpPr txBox="1"/>
          <p:nvPr/>
        </p:nvSpPr>
        <p:spPr>
          <a:xfrm>
            <a:off x="5543195" y="4168634"/>
            <a:ext cx="616135" cy="246221"/>
          </a:xfrm>
          <a:prstGeom prst="rect">
            <a:avLst/>
          </a:prstGeom>
          <a:noFill/>
        </p:spPr>
        <p:txBody>
          <a:bodyPr wrap="square">
            <a:spAutoFit/>
          </a:bodyPr>
          <a:lstStyle/>
          <a:p>
            <a:pPr algn="ctr"/>
            <a:r>
              <a:rPr lang="ja-JP" altLang="en-US" sz="1000">
                <a:latin typeface="Rounded Mplus 1c" panose="020B0502020203020207" pitchFamily="34" charset="-128"/>
                <a:ea typeface="Rounded Mplus 1c" panose="020B0502020203020207" pitchFamily="34" charset="-128"/>
                <a:cs typeface="Rounded Mplus 1c" panose="020B0502020203020207" pitchFamily="34" charset="-128"/>
              </a:rPr>
              <a:t>（歳）</a:t>
            </a:r>
          </a:p>
        </p:txBody>
      </p:sp>
      <p:pic>
        <p:nvPicPr>
          <p:cNvPr id="6" name="図 5">
            <a:extLst>
              <a:ext uri="{FF2B5EF4-FFF2-40B4-BE49-F238E27FC236}">
                <a16:creationId xmlns:a16="http://schemas.microsoft.com/office/drawing/2014/main" id="{A6FE58C7-186D-68C5-BCCA-42719015FDFA}"/>
              </a:ext>
            </a:extLst>
          </p:cNvPr>
          <p:cNvPicPr>
            <a:picLocks noChangeAspect="1"/>
          </p:cNvPicPr>
          <p:nvPr/>
        </p:nvPicPr>
        <p:blipFill>
          <a:blip r:embed="rId6"/>
          <a:stretch>
            <a:fillRect/>
          </a:stretch>
        </p:blipFill>
        <p:spPr>
          <a:xfrm>
            <a:off x="9502587" y="564963"/>
            <a:ext cx="650917" cy="260547"/>
          </a:xfrm>
          <a:prstGeom prst="rect">
            <a:avLst/>
          </a:prstGeom>
        </p:spPr>
      </p:pic>
    </p:spTree>
    <p:extLst>
      <p:ext uri="{BB962C8B-B14F-4D97-AF65-F5344CB8AC3E}">
        <p14:creationId xmlns:p14="http://schemas.microsoft.com/office/powerpoint/2010/main" val="3991032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5DD9B-EF25-A67B-7031-F46231B9CD57}"/>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DBA169F0-E3B2-F2BE-3D1D-E680ABCAA3AF}"/>
              </a:ext>
            </a:extLst>
          </p:cNvPr>
          <p:cNvPicPr>
            <a:picLocks noChangeAspect="1"/>
          </p:cNvPicPr>
          <p:nvPr/>
        </p:nvPicPr>
        <p:blipFill>
          <a:blip r:embed="rId3"/>
          <a:stretch>
            <a:fillRect/>
          </a:stretch>
        </p:blipFill>
        <p:spPr>
          <a:xfrm>
            <a:off x="-7264" y="0"/>
            <a:ext cx="10706344" cy="7559675"/>
          </a:xfrm>
          <a:prstGeom prst="rect">
            <a:avLst/>
          </a:prstGeom>
        </p:spPr>
      </p:pic>
      <p:pic>
        <p:nvPicPr>
          <p:cNvPr id="3" name="図 2" descr="図形&#10;&#10;AI 生成コンテンツは誤りを含む可能性があります。">
            <a:extLst>
              <a:ext uri="{FF2B5EF4-FFF2-40B4-BE49-F238E27FC236}">
                <a16:creationId xmlns:a16="http://schemas.microsoft.com/office/drawing/2014/main" id="{70253E71-4297-A2B8-44D2-DE1B79C4EB7D}"/>
              </a:ext>
            </a:extLst>
          </p:cNvPr>
          <p:cNvPicPr>
            <a:picLocks noGrp="1" noRot="1" noChangeAspect="1" noMove="1" noResize="1" noEditPoints="1" noAdjustHandles="1" noChangeArrowheads="1" noChangeShapeType="1" noCrop="1"/>
          </p:cNvPicPr>
          <p:nvPr/>
        </p:nvPicPr>
        <p:blipFill>
          <a:blip r:embed="rId4"/>
          <a:stretch>
            <a:fillRect/>
          </a:stretch>
        </p:blipFill>
        <p:spPr>
          <a:xfrm>
            <a:off x="-7264" y="16625"/>
            <a:ext cx="10744564" cy="7586662"/>
          </a:xfrm>
          <a:prstGeom prst="rect">
            <a:avLst/>
          </a:prstGeom>
        </p:spPr>
      </p:pic>
      <p:sp>
        <p:nvSpPr>
          <p:cNvPr id="19" name="テキスト ボックス 18">
            <a:extLst>
              <a:ext uri="{FF2B5EF4-FFF2-40B4-BE49-F238E27FC236}">
                <a16:creationId xmlns:a16="http://schemas.microsoft.com/office/drawing/2014/main" id="{5F21D821-9768-1A21-CA71-00CC6C7D68FA}"/>
              </a:ext>
            </a:extLst>
          </p:cNvPr>
          <p:cNvSpPr txBox="1"/>
          <p:nvPr/>
        </p:nvSpPr>
        <p:spPr>
          <a:xfrm>
            <a:off x="2194639" y="991152"/>
            <a:ext cx="6902233" cy="553998"/>
          </a:xfrm>
          <a:prstGeom prst="rect">
            <a:avLst/>
          </a:prstGeom>
          <a:noFill/>
        </p:spPr>
        <p:txBody>
          <a:bodyPr wrap="square">
            <a:spAutoFit/>
          </a:bodyPr>
          <a:lstStyle/>
          <a:p>
            <a:r>
              <a:rPr lang="ja-JP" altLang="en-US" sz="3000" b="1">
                <a:solidFill>
                  <a:schemeClr val="bg1"/>
                </a:solidFill>
                <a:latin typeface="+mn-ea"/>
                <a:cs typeface="Rounded Mplus 1c" panose="020B0502020203020207" pitchFamily="34" charset="-128"/>
              </a:rPr>
              <a:t>プレコンセプションケアとは（定義）</a:t>
            </a:r>
          </a:p>
        </p:txBody>
      </p:sp>
      <p:sp>
        <p:nvSpPr>
          <p:cNvPr id="2" name="Google Shape;382;p43">
            <a:extLst>
              <a:ext uri="{FF2B5EF4-FFF2-40B4-BE49-F238E27FC236}">
                <a16:creationId xmlns:a16="http://schemas.microsoft.com/office/drawing/2014/main" id="{7814653C-B6E9-FEDE-E4B0-9166914449CD}"/>
              </a:ext>
            </a:extLst>
          </p:cNvPr>
          <p:cNvSpPr/>
          <p:nvPr/>
        </p:nvSpPr>
        <p:spPr>
          <a:xfrm>
            <a:off x="4463939" y="2321134"/>
            <a:ext cx="1763770" cy="453441"/>
          </a:xfrm>
          <a:prstGeom prst="roundRect">
            <a:avLst>
              <a:gd name="adj" fmla="val 11790"/>
            </a:avLst>
          </a:prstGeom>
          <a:solidFill>
            <a:srgbClr val="5DC2D0">
              <a:alpha val="10000"/>
            </a:srgbClr>
          </a:solidFill>
          <a:ln>
            <a:noFill/>
          </a:ln>
        </p:spPr>
        <p:txBody>
          <a:bodyPr spcFirstLastPara="1" wrap="square" lIns="53450" tIns="53450" rIns="53450" bIns="53450" anchor="ctr" anchorCtr="0">
            <a:noAutofit/>
          </a:bodyPr>
          <a:lstStyle/>
          <a:p>
            <a:pPr lvl="0" algn="ctr">
              <a:lnSpc>
                <a:spcPct val="115000"/>
              </a:lnSpc>
            </a:pPr>
            <a:r>
              <a:rPr lang="ja-JP" altLang="en-US" sz="1871" b="1">
                <a:solidFill>
                  <a:srgbClr val="5CC3D2"/>
                </a:solidFill>
                <a:latin typeface="Yu Gothic"/>
                <a:ea typeface="Yu Gothic"/>
                <a:cs typeface="Kosugi"/>
                <a:sym typeface="Kosugi"/>
              </a:rPr>
              <a:t>元来</a:t>
            </a:r>
          </a:p>
        </p:txBody>
      </p:sp>
      <p:sp>
        <p:nvSpPr>
          <p:cNvPr id="7" name="三角形 14">
            <a:extLst>
              <a:ext uri="{FF2B5EF4-FFF2-40B4-BE49-F238E27FC236}">
                <a16:creationId xmlns:a16="http://schemas.microsoft.com/office/drawing/2014/main" id="{586471BF-9333-4260-1B04-CF2D208729BA}"/>
              </a:ext>
            </a:extLst>
          </p:cNvPr>
          <p:cNvSpPr/>
          <p:nvPr/>
        </p:nvSpPr>
        <p:spPr>
          <a:xfrm rot="10800000">
            <a:off x="4229180" y="6016794"/>
            <a:ext cx="1998611" cy="513350"/>
          </a:xfrm>
          <a:prstGeom prst="triangle">
            <a:avLst>
              <a:gd name="adj" fmla="val 46055"/>
            </a:avLst>
          </a:prstGeom>
          <a:solidFill>
            <a:srgbClr val="5DC2D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solidFill>
                <a:srgbClr val="FA9F14"/>
              </a:solidFill>
            </a:endParaRPr>
          </a:p>
        </p:txBody>
      </p:sp>
      <p:sp>
        <p:nvSpPr>
          <p:cNvPr id="8" name="正方形/長方形 7">
            <a:extLst>
              <a:ext uri="{FF2B5EF4-FFF2-40B4-BE49-F238E27FC236}">
                <a16:creationId xmlns:a16="http://schemas.microsoft.com/office/drawing/2014/main" id="{EAC71D5F-E0B3-94C8-209F-1C30EA4C3FE7}"/>
              </a:ext>
            </a:extLst>
          </p:cNvPr>
          <p:cNvSpPr/>
          <p:nvPr/>
        </p:nvSpPr>
        <p:spPr>
          <a:xfrm rot="10800000" flipH="1" flipV="1">
            <a:off x="1067061" y="4339003"/>
            <a:ext cx="8557526" cy="1781969"/>
          </a:xfrm>
          <a:prstGeom prst="rect">
            <a:avLst/>
          </a:prstGeom>
          <a:solidFill>
            <a:srgbClr val="EBF8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818"/>
              </a:lnSpc>
            </a:pPr>
            <a:r>
              <a:rPr kumimoji="1" lang="en-US" altLang="ja-JP" sz="2105" b="1">
                <a:solidFill>
                  <a:schemeClr val="tx1">
                    <a:lumMod val="75000"/>
                    <a:lumOff val="25000"/>
                  </a:schemeClr>
                </a:solidFill>
                <a:latin typeface="Yu Gothic" panose="020B0400000000000000" pitchFamily="34" charset="-128"/>
                <a:ea typeface="Yu Gothic" panose="020B0400000000000000" pitchFamily="34" charset="-128"/>
              </a:rPr>
              <a:t>SRHR</a:t>
            </a:r>
            <a:r>
              <a:rPr kumimoji="1" lang="ja-JP" altLang="en-US" sz="2105" b="1">
                <a:solidFill>
                  <a:schemeClr val="tx1">
                    <a:lumMod val="75000"/>
                    <a:lumOff val="25000"/>
                  </a:schemeClr>
                </a:solidFill>
                <a:latin typeface="Yu Gothic" panose="020B0400000000000000" pitchFamily="34" charset="-128"/>
                <a:ea typeface="Yu Gothic" panose="020B0400000000000000" pitchFamily="34" charset="-128"/>
              </a:rPr>
              <a:t> （性と生殖に関する健康と権利）とは</a:t>
            </a:r>
            <a:endParaRPr kumimoji="1" lang="en-US" altLang="ja-JP" sz="2105" b="1">
              <a:solidFill>
                <a:schemeClr val="tx1">
                  <a:lumMod val="75000"/>
                  <a:lumOff val="25000"/>
                </a:schemeClr>
              </a:solidFill>
              <a:latin typeface="Yu Gothic" panose="020B0400000000000000" pitchFamily="34" charset="-128"/>
              <a:ea typeface="Yu Gothic" panose="020B0400000000000000" pitchFamily="34" charset="-128"/>
            </a:endParaRPr>
          </a:p>
          <a:p>
            <a:pPr algn="ctr">
              <a:lnSpc>
                <a:spcPts val="2818"/>
              </a:lnSpc>
            </a:pPr>
            <a:r>
              <a:rPr kumimoji="1" lang="ja-JP" altLang="en-US" sz="2105" b="1">
                <a:solidFill>
                  <a:schemeClr val="tx1">
                    <a:lumMod val="75000"/>
                    <a:lumOff val="25000"/>
                  </a:schemeClr>
                </a:solidFill>
                <a:latin typeface="Yu Gothic" panose="020B0400000000000000" pitchFamily="34" charset="-128"/>
                <a:ea typeface="Yu Gothic" panose="020B0400000000000000" pitchFamily="34" charset="-128"/>
              </a:rPr>
              <a:t>性と生殖に関する健康について、自分の意思が尊重され、</a:t>
            </a:r>
            <a:br>
              <a:rPr kumimoji="1" lang="en-US" altLang="ja-JP" sz="2105" b="1">
                <a:solidFill>
                  <a:schemeClr val="tx1">
                    <a:lumMod val="75000"/>
                    <a:lumOff val="25000"/>
                  </a:schemeClr>
                </a:solidFill>
                <a:latin typeface="Yu Gothic" panose="020B0400000000000000" pitchFamily="34" charset="-128"/>
                <a:ea typeface="Yu Gothic" panose="020B0400000000000000" pitchFamily="34" charset="-128"/>
              </a:rPr>
            </a:br>
            <a:r>
              <a:rPr kumimoji="1" lang="ja-JP" altLang="en-US" sz="2105" b="1">
                <a:solidFill>
                  <a:schemeClr val="tx1">
                    <a:lumMod val="75000"/>
                    <a:lumOff val="25000"/>
                  </a:schemeClr>
                </a:solidFill>
                <a:latin typeface="Yu Gothic" panose="020B0400000000000000" pitchFamily="34" charset="-128"/>
                <a:ea typeface="Yu Gothic" panose="020B0400000000000000" pitchFamily="34" charset="-128"/>
              </a:rPr>
              <a:t>自分の身体に関することを自分自身で決められる権利のこと</a:t>
            </a:r>
            <a:endParaRPr kumimoji="1" lang="en-US" altLang="ja-JP" sz="2105" b="1">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9" name="Google Shape;382;p43">
            <a:extLst>
              <a:ext uri="{FF2B5EF4-FFF2-40B4-BE49-F238E27FC236}">
                <a16:creationId xmlns:a16="http://schemas.microsoft.com/office/drawing/2014/main" id="{E6AE56A4-04A2-4BDA-540F-019A4DA6DD14}"/>
              </a:ext>
            </a:extLst>
          </p:cNvPr>
          <p:cNvSpPr/>
          <p:nvPr/>
        </p:nvSpPr>
        <p:spPr>
          <a:xfrm>
            <a:off x="-164" y="2921276"/>
            <a:ext cx="10691976" cy="1063507"/>
          </a:xfrm>
          <a:prstGeom prst="roundRect">
            <a:avLst>
              <a:gd name="adj" fmla="val 16667"/>
            </a:avLst>
          </a:prstGeom>
          <a:noFill/>
          <a:ln w="47625">
            <a:noFill/>
          </a:ln>
        </p:spPr>
        <p:txBody>
          <a:bodyPr spcFirstLastPara="1" wrap="square" lIns="53450" tIns="53450" rIns="53450" bIns="53450" anchor="ctr" anchorCtr="0">
            <a:noAutofit/>
          </a:bodyPr>
          <a:lstStyle/>
          <a:p>
            <a:pPr algn="ctr">
              <a:lnSpc>
                <a:spcPct val="150000"/>
              </a:lnSpc>
            </a:pPr>
            <a:r>
              <a:rPr lang="ja-JP" altLang="en-US" sz="1871" b="1">
                <a:solidFill>
                  <a:schemeClr val="tx1">
                    <a:lumMod val="75000"/>
                    <a:lumOff val="25000"/>
                  </a:schemeClr>
                </a:solidFill>
                <a:latin typeface="Yu Gothic"/>
                <a:ea typeface="Yu Gothic"/>
                <a:cs typeface="Kosugi"/>
                <a:sym typeface="Kosugi"/>
              </a:rPr>
              <a:t>周産期死亡率の低下や新生児予後の改善を目的とした、</a:t>
            </a:r>
            <a:endParaRPr lang="ja-JP" altLang="en-US" sz="523">
              <a:solidFill>
                <a:schemeClr val="tx1">
                  <a:lumMod val="75000"/>
                  <a:lumOff val="25000"/>
                </a:schemeClr>
              </a:solidFill>
              <a:latin typeface="Yu Gothic"/>
              <a:ea typeface="Yu Gothic"/>
              <a:sym typeface="Kosugi"/>
            </a:endParaRPr>
          </a:p>
          <a:p>
            <a:pPr algn="ctr">
              <a:lnSpc>
                <a:spcPct val="150000"/>
              </a:lnSpc>
            </a:pPr>
            <a:r>
              <a:rPr lang="ja-JP" altLang="en-US" sz="1871" b="1">
                <a:solidFill>
                  <a:schemeClr val="tx1">
                    <a:lumMod val="75000"/>
                    <a:lumOff val="25000"/>
                  </a:schemeClr>
                </a:solidFill>
                <a:latin typeface="Yu Gothic"/>
                <a:ea typeface="Yu Gothic"/>
                <a:cs typeface="Kosugi"/>
                <a:sym typeface="Kosugi"/>
              </a:rPr>
              <a:t>健康な妊娠・出産を目指す「</a:t>
            </a:r>
            <a:r>
              <a:rPr lang="ja-JP" altLang="en-US" sz="1871" b="1" u="sng">
                <a:solidFill>
                  <a:srgbClr val="FAA013"/>
                </a:solidFill>
                <a:highlight>
                  <a:srgbClr val="FFFDD3"/>
                </a:highlight>
                <a:latin typeface="Yu Gothic"/>
                <a:ea typeface="Yu Gothic"/>
                <a:cs typeface="Kosugi"/>
                <a:sym typeface="Kosugi"/>
              </a:rPr>
              <a:t>妊娠前の</a:t>
            </a:r>
            <a:r>
              <a:rPr lang="ja-JP" altLang="en-US" sz="1871" b="1">
                <a:solidFill>
                  <a:schemeClr val="tx1">
                    <a:lumMod val="75000"/>
                    <a:lumOff val="25000"/>
                  </a:schemeClr>
                </a:solidFill>
                <a:latin typeface="Yu Gothic"/>
                <a:ea typeface="Yu Gothic"/>
                <a:cs typeface="Kosugi"/>
                <a:sym typeface="Kosugi"/>
              </a:rPr>
              <a:t>ケア」という概念　</a:t>
            </a:r>
            <a:endParaRPr lang="ja-JP" altLang="en-US" sz="523">
              <a:solidFill>
                <a:schemeClr val="tx1">
                  <a:lumMod val="75000"/>
                  <a:lumOff val="25000"/>
                </a:schemeClr>
              </a:solidFill>
              <a:latin typeface="Yu Gothic"/>
              <a:ea typeface="Yu Gothic"/>
            </a:endParaRPr>
          </a:p>
        </p:txBody>
      </p:sp>
      <p:pic>
        <p:nvPicPr>
          <p:cNvPr id="4" name="図 3">
            <a:extLst>
              <a:ext uri="{FF2B5EF4-FFF2-40B4-BE49-F238E27FC236}">
                <a16:creationId xmlns:a16="http://schemas.microsoft.com/office/drawing/2014/main" id="{624BDA31-B4B7-3B54-9E13-D1421536EB79}"/>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692293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47E08-88E5-78C4-D1A9-4AA20E361752}"/>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5F15B0AA-E601-F559-24F6-C8A76EF66997}"/>
              </a:ext>
            </a:extLst>
          </p:cNvPr>
          <p:cNvPicPr>
            <a:picLocks noGrp="1" noRot="1" noChangeAspec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p:spPr>
      </p:pic>
      <p:sp>
        <p:nvSpPr>
          <p:cNvPr id="5" name="テキスト ボックス 4">
            <a:extLst>
              <a:ext uri="{FF2B5EF4-FFF2-40B4-BE49-F238E27FC236}">
                <a16:creationId xmlns:a16="http://schemas.microsoft.com/office/drawing/2014/main" id="{1863A6D0-95DF-0D48-03D6-1629FF13F4C3}"/>
              </a:ext>
            </a:extLst>
          </p:cNvPr>
          <p:cNvSpPr txBox="1"/>
          <p:nvPr/>
        </p:nvSpPr>
        <p:spPr>
          <a:xfrm>
            <a:off x="1148635" y="609622"/>
            <a:ext cx="8418232" cy="584775"/>
          </a:xfrm>
          <a:prstGeom prst="rect">
            <a:avLst/>
          </a:prstGeom>
          <a:noFill/>
        </p:spPr>
        <p:txBody>
          <a:bodyPr wrap="square">
            <a:spAutoFit/>
          </a:bodyPr>
          <a:lstStyle/>
          <a:p>
            <a:pPr algn="ctr"/>
            <a:r>
              <a:rPr lang="ja-JP" altLang="en-US" sz="3200" b="1">
                <a:solidFill>
                  <a:srgbClr val="6CCAD5"/>
                </a:solidFill>
                <a:latin typeface="+mn-ea"/>
                <a:cs typeface="Rounded Mplus 1c" panose="020B0502020203020207" pitchFamily="34" charset="-128"/>
              </a:rPr>
              <a:t>女性のエネルギー摂取量の平均値の推移</a:t>
            </a:r>
            <a:endParaRPr lang="ja-JP" altLang="en-US" sz="3200" b="1">
              <a:solidFill>
                <a:srgbClr val="FF0000"/>
              </a:solidFill>
              <a:latin typeface="+mn-ea"/>
              <a:cs typeface="Rounded Mplus 1c" panose="020B0502020203020207" pitchFamily="34" charset="-128"/>
            </a:endParaRPr>
          </a:p>
        </p:txBody>
      </p:sp>
      <p:pic>
        <p:nvPicPr>
          <p:cNvPr id="10" name="図 9" descr="グラフ, 折れ線グラフ&#10;&#10;AI 生成コンテンツは誤りを含む可能性があります。">
            <a:extLst>
              <a:ext uri="{FF2B5EF4-FFF2-40B4-BE49-F238E27FC236}">
                <a16:creationId xmlns:a16="http://schemas.microsoft.com/office/drawing/2014/main" id="{9ECE1433-EAFC-4678-2FBF-9378C8A31455}"/>
              </a:ext>
            </a:extLst>
          </p:cNvPr>
          <p:cNvPicPr>
            <a:picLocks noChangeAspect="1"/>
          </p:cNvPicPr>
          <p:nvPr/>
        </p:nvPicPr>
        <p:blipFill>
          <a:blip r:embed="rId4"/>
          <a:stretch>
            <a:fillRect/>
          </a:stretch>
        </p:blipFill>
        <p:spPr>
          <a:xfrm>
            <a:off x="650400" y="1318002"/>
            <a:ext cx="9536622" cy="5384191"/>
          </a:xfrm>
          <a:prstGeom prst="rect">
            <a:avLst/>
          </a:prstGeom>
        </p:spPr>
      </p:pic>
      <p:sp>
        <p:nvSpPr>
          <p:cNvPr id="15" name="正方形/長方形 14">
            <a:extLst>
              <a:ext uri="{FF2B5EF4-FFF2-40B4-BE49-F238E27FC236}">
                <a16:creationId xmlns:a16="http://schemas.microsoft.com/office/drawing/2014/main" id="{994221AB-99DA-843F-BA27-A8488BEE616A}"/>
              </a:ext>
            </a:extLst>
          </p:cNvPr>
          <p:cNvSpPr/>
          <p:nvPr/>
        </p:nvSpPr>
        <p:spPr>
          <a:xfrm>
            <a:off x="7424143" y="5172175"/>
            <a:ext cx="378451" cy="215444"/>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22BB6CD-997E-F1E5-18D9-44CE80BEC173}"/>
              </a:ext>
            </a:extLst>
          </p:cNvPr>
          <p:cNvSpPr txBox="1"/>
          <p:nvPr/>
        </p:nvSpPr>
        <p:spPr>
          <a:xfrm>
            <a:off x="4709160" y="6509509"/>
            <a:ext cx="5539990" cy="215444"/>
          </a:xfrm>
          <a:prstGeom prst="rect">
            <a:avLst/>
          </a:prstGeom>
          <a:noFill/>
        </p:spPr>
        <p:txBody>
          <a:bodyPr wrap="square">
            <a:spAutoFit/>
          </a:bodyPr>
          <a:lstStyle/>
          <a:p>
            <a:r>
              <a:rPr lang="ja-JP" altLang="en-US" sz="800">
                <a:latin typeface="+mn-ea"/>
                <a:cs typeface="Rounded Mplus 1c" panose="020B0502020203020207" pitchFamily="34" charset="-128"/>
              </a:rPr>
              <a:t>厚生労働省 国民健康・栄養調査の結果をもとに</a:t>
            </a:r>
            <a:r>
              <a:rPr lang="ja-JP" altLang="en-US" sz="800">
                <a:latin typeface="+mn-ea"/>
              </a:rPr>
              <a:t>成育医療等の提供に関するデータ分析・支援等推進事業</a:t>
            </a:r>
            <a:r>
              <a:rPr lang="ja-JP" altLang="en-US" sz="800">
                <a:latin typeface="+mn-ea"/>
                <a:cs typeface="Rounded Mplus 1c" panose="020B0502020203020207" pitchFamily="34" charset="-128"/>
              </a:rPr>
              <a:t>において作成</a:t>
            </a:r>
            <a:endParaRPr lang="ja-JP" altLang="en-US" sz="800" strike="sngStrike">
              <a:latin typeface="+mn-ea"/>
              <a:cs typeface="Rounded Mplus 1c" panose="020B0502020203020207" pitchFamily="34" charset="-128"/>
            </a:endParaRPr>
          </a:p>
        </p:txBody>
      </p:sp>
      <p:sp>
        <p:nvSpPr>
          <p:cNvPr id="2" name="正方形/長方形 1">
            <a:extLst>
              <a:ext uri="{FF2B5EF4-FFF2-40B4-BE49-F238E27FC236}">
                <a16:creationId xmlns:a16="http://schemas.microsoft.com/office/drawing/2014/main" id="{9D5EFE2C-24BE-00AA-510D-B0102A7031D7}"/>
              </a:ext>
            </a:extLst>
          </p:cNvPr>
          <p:cNvSpPr/>
          <p:nvPr/>
        </p:nvSpPr>
        <p:spPr>
          <a:xfrm>
            <a:off x="1311092" y="4010098"/>
            <a:ext cx="378451" cy="215444"/>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D3BB989-8FCF-76F8-1130-81C7B9D88723}"/>
              </a:ext>
            </a:extLst>
          </p:cNvPr>
          <p:cNvSpPr/>
          <p:nvPr/>
        </p:nvSpPr>
        <p:spPr>
          <a:xfrm>
            <a:off x="1848098" y="3316647"/>
            <a:ext cx="3077308" cy="1055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図形&#10;&#10;AI 生成コンテンツは誤りを含む可能性があります。">
            <a:extLst>
              <a:ext uri="{FF2B5EF4-FFF2-40B4-BE49-F238E27FC236}">
                <a16:creationId xmlns:a16="http://schemas.microsoft.com/office/drawing/2014/main" id="{93A60A0B-EB00-E96E-D930-1749BB566B1D}"/>
              </a:ext>
            </a:extLst>
          </p:cNvPr>
          <p:cNvPicPr>
            <a:picLocks noChangeAspect="1"/>
          </p:cNvPicPr>
          <p:nvPr/>
        </p:nvPicPr>
        <p:blipFill>
          <a:blip r:embed="rId5"/>
          <a:stretch>
            <a:fillRect/>
          </a:stretch>
        </p:blipFill>
        <p:spPr>
          <a:xfrm>
            <a:off x="4709160" y="1616931"/>
            <a:ext cx="4857707" cy="2510123"/>
          </a:xfrm>
          <a:prstGeom prst="rect">
            <a:avLst/>
          </a:prstGeom>
        </p:spPr>
      </p:pic>
      <p:sp>
        <p:nvSpPr>
          <p:cNvPr id="17" name="テキスト ボックス 16">
            <a:extLst>
              <a:ext uri="{FF2B5EF4-FFF2-40B4-BE49-F238E27FC236}">
                <a16:creationId xmlns:a16="http://schemas.microsoft.com/office/drawing/2014/main" id="{4FBD24C1-649A-FAE2-76C5-116940189819}"/>
              </a:ext>
            </a:extLst>
          </p:cNvPr>
          <p:cNvSpPr txBox="1"/>
          <p:nvPr/>
        </p:nvSpPr>
        <p:spPr>
          <a:xfrm>
            <a:off x="5148995" y="1946122"/>
            <a:ext cx="4153971" cy="1908215"/>
          </a:xfrm>
          <a:prstGeom prst="rect">
            <a:avLst/>
          </a:prstGeom>
          <a:noFill/>
        </p:spPr>
        <p:txBody>
          <a:bodyPr wrap="square">
            <a:spAutoFit/>
          </a:bodyPr>
          <a:lstStyle/>
          <a:p>
            <a:pPr lvl="0">
              <a:lnSpc>
                <a:spcPct val="150000"/>
              </a:lnSpc>
            </a:pPr>
            <a:r>
              <a:rPr lang="en-US" altLang="ja-JP" sz="2000" b="1">
                <a:solidFill>
                  <a:prstClr val="black"/>
                </a:solidFill>
                <a:latin typeface="+mn-ea"/>
                <a:cs typeface="Rounded Mplus 1c" panose="020B0502020203020207" pitchFamily="34" charset="-128"/>
              </a:rPr>
              <a:t>20</a:t>
            </a:r>
            <a:r>
              <a:rPr lang="ja-JP" altLang="en-US" sz="2000" b="1">
                <a:solidFill>
                  <a:prstClr val="black"/>
                </a:solidFill>
                <a:latin typeface="+mn-ea"/>
                <a:cs typeface="Rounded Mplus 1c" panose="020B0502020203020207" pitchFamily="34" charset="-128"/>
              </a:rPr>
              <a:t>代女性の</a:t>
            </a:r>
            <a:endParaRPr lang="en-US" altLang="ja-JP" sz="2000" b="1">
              <a:solidFill>
                <a:prstClr val="black"/>
              </a:solidFill>
              <a:latin typeface="+mn-ea"/>
              <a:cs typeface="Rounded Mplus 1c" panose="020B0502020203020207" pitchFamily="34" charset="-128"/>
            </a:endParaRPr>
          </a:p>
          <a:p>
            <a:pPr lvl="0">
              <a:lnSpc>
                <a:spcPct val="150000"/>
              </a:lnSpc>
            </a:pPr>
            <a:r>
              <a:rPr lang="ja-JP" altLang="en-US" sz="2000" b="1">
                <a:solidFill>
                  <a:prstClr val="black"/>
                </a:solidFill>
                <a:latin typeface="+mn-ea"/>
                <a:cs typeface="Rounded Mplus 1c" panose="020B0502020203020207" pitchFamily="34" charset="-128"/>
              </a:rPr>
              <a:t>エネルギー摂取量の平均値は、</a:t>
            </a:r>
            <a:endParaRPr lang="en-US" altLang="ja-JP" sz="2000" b="1">
              <a:solidFill>
                <a:prstClr val="black"/>
              </a:solidFill>
              <a:latin typeface="+mn-ea"/>
              <a:cs typeface="Rounded Mplus 1c" panose="020B0502020203020207" pitchFamily="34" charset="-128"/>
            </a:endParaRPr>
          </a:p>
          <a:p>
            <a:pPr lvl="0">
              <a:lnSpc>
                <a:spcPct val="150000"/>
              </a:lnSpc>
            </a:pPr>
            <a:r>
              <a:rPr lang="ja-JP" altLang="en-US" sz="2000" b="1">
                <a:solidFill>
                  <a:prstClr val="black"/>
                </a:solidFill>
                <a:latin typeface="+mn-ea"/>
                <a:cs typeface="Rounded Mplus 1c" panose="020B0502020203020207" pitchFamily="34" charset="-128"/>
              </a:rPr>
              <a:t>平成７年の</a:t>
            </a:r>
            <a:r>
              <a:rPr lang="en-US" altLang="ja-JP" sz="2000" b="1">
                <a:solidFill>
                  <a:prstClr val="black"/>
                </a:solidFill>
                <a:latin typeface="+mn-ea"/>
                <a:cs typeface="Rounded Mplus 1c" panose="020B0502020203020207" pitchFamily="34" charset="-128"/>
              </a:rPr>
              <a:t>1,866kcal</a:t>
            </a:r>
            <a:r>
              <a:rPr lang="ja-JP" altLang="en-US" sz="2000" b="1">
                <a:solidFill>
                  <a:prstClr val="black"/>
                </a:solidFill>
                <a:latin typeface="+mn-ea"/>
                <a:cs typeface="Rounded Mplus 1c" panose="020B0502020203020207" pitchFamily="34" charset="-128"/>
              </a:rPr>
              <a:t>から</a:t>
            </a:r>
            <a:endParaRPr lang="en-US" altLang="ja-JP" sz="2000" b="1">
              <a:solidFill>
                <a:srgbClr val="008CB9"/>
              </a:solidFill>
              <a:latin typeface="+mn-ea"/>
              <a:cs typeface="Rounded Mplus 1c" panose="020B0502020203020207" pitchFamily="34" charset="-128"/>
            </a:endParaRPr>
          </a:p>
          <a:p>
            <a:pPr lvl="0"/>
            <a:r>
              <a:rPr lang="ja-JP" altLang="en-US" sz="2000" b="1">
                <a:solidFill>
                  <a:prstClr val="black"/>
                </a:solidFill>
                <a:latin typeface="+mn-ea"/>
                <a:cs typeface="Rounded Mplus 1c Bold" panose="020B0502020203020207" pitchFamily="34" charset="-128"/>
              </a:rPr>
              <a:t>令和５年の</a:t>
            </a:r>
            <a:r>
              <a:rPr lang="en" altLang="ja-JP" sz="2800" b="1">
                <a:solidFill>
                  <a:srgbClr val="008CB9"/>
                </a:solidFill>
                <a:latin typeface="+mn-ea"/>
                <a:cs typeface="Rounded Mplus 1c Bold" panose="020B0502020203020207" pitchFamily="34" charset="-128"/>
              </a:rPr>
              <a:t>1,630kcal</a:t>
            </a:r>
            <a:r>
              <a:rPr lang="ja-JP" altLang="en-US" sz="2800" b="1">
                <a:solidFill>
                  <a:srgbClr val="008CB9"/>
                </a:solidFill>
                <a:latin typeface="+mn-ea"/>
                <a:cs typeface="Rounded Mplus 1c Bold" panose="020B0502020203020207" pitchFamily="34" charset="-128"/>
              </a:rPr>
              <a:t>に減少</a:t>
            </a:r>
            <a:endParaRPr lang="en-US" altLang="ja-JP" sz="3200" b="1">
              <a:solidFill>
                <a:prstClr val="black"/>
              </a:solidFill>
              <a:latin typeface="+mn-ea"/>
              <a:cs typeface="Rounded Mplus 1c" panose="020B0502020203020207" pitchFamily="34" charset="-128"/>
            </a:endParaRPr>
          </a:p>
        </p:txBody>
      </p:sp>
      <p:sp>
        <p:nvSpPr>
          <p:cNvPr id="7" name="テキスト ボックス 6">
            <a:extLst>
              <a:ext uri="{FF2B5EF4-FFF2-40B4-BE49-F238E27FC236}">
                <a16:creationId xmlns:a16="http://schemas.microsoft.com/office/drawing/2014/main" id="{87ECC09F-1A0E-6B5F-E738-CFF961FE940B}"/>
              </a:ext>
            </a:extLst>
          </p:cNvPr>
          <p:cNvSpPr txBox="1"/>
          <p:nvPr/>
        </p:nvSpPr>
        <p:spPr>
          <a:xfrm>
            <a:off x="1669253" y="1660610"/>
            <a:ext cx="378451" cy="252000"/>
          </a:xfrm>
          <a:prstGeom prst="rect">
            <a:avLst/>
          </a:prstGeom>
          <a:solidFill>
            <a:schemeClr val="bg1"/>
          </a:solidFill>
        </p:spPr>
        <p:txBody>
          <a:bodyPr wrap="square" rtlCol="0">
            <a:spAutoFit/>
          </a:bodyPr>
          <a:lstStyle/>
          <a:p>
            <a:endParaRPr kumimoji="1" lang="ja-JP" altLang="en-US"/>
          </a:p>
        </p:txBody>
      </p:sp>
      <p:sp>
        <p:nvSpPr>
          <p:cNvPr id="6" name="テキスト ボックス 5">
            <a:extLst>
              <a:ext uri="{FF2B5EF4-FFF2-40B4-BE49-F238E27FC236}">
                <a16:creationId xmlns:a16="http://schemas.microsoft.com/office/drawing/2014/main" id="{E0D99CCB-FEE1-E0B3-0BBB-6E2D42BC8B97}"/>
              </a:ext>
            </a:extLst>
          </p:cNvPr>
          <p:cNvSpPr txBox="1"/>
          <p:nvPr/>
        </p:nvSpPr>
        <p:spPr>
          <a:xfrm>
            <a:off x="1653780" y="1716988"/>
            <a:ext cx="684000" cy="215444"/>
          </a:xfrm>
          <a:prstGeom prst="rect">
            <a:avLst/>
          </a:prstGeom>
          <a:noFill/>
        </p:spPr>
        <p:txBody>
          <a:bodyPr wrap="square" rtlCol="0">
            <a:spAutoFit/>
          </a:bodyPr>
          <a:lstStyle/>
          <a:p>
            <a:r>
              <a:rPr kumimoji="1" lang="en-US" altLang="ja-JP" sz="800">
                <a:latin typeface="Meiryo UI" panose="020B0604030504040204" pitchFamily="50" charset="-128"/>
                <a:ea typeface="Meiryo UI" panose="020B0604030504040204" pitchFamily="50" charset="-128"/>
              </a:rPr>
              <a:t>(kcal/</a:t>
            </a:r>
            <a:r>
              <a:rPr kumimoji="1" lang="ja-JP" altLang="en-US" sz="800">
                <a:latin typeface="Meiryo UI" panose="020B0604030504040204" pitchFamily="50" charset="-128"/>
                <a:ea typeface="Meiryo UI" panose="020B0604030504040204" pitchFamily="50" charset="-128"/>
              </a:rPr>
              <a:t>日）</a:t>
            </a:r>
          </a:p>
        </p:txBody>
      </p:sp>
      <p:pic>
        <p:nvPicPr>
          <p:cNvPr id="9" name="図 8">
            <a:extLst>
              <a:ext uri="{FF2B5EF4-FFF2-40B4-BE49-F238E27FC236}">
                <a16:creationId xmlns:a16="http://schemas.microsoft.com/office/drawing/2014/main" id="{99FBFD97-52F8-B408-3EDC-ED083C418B58}"/>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059286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パソコンのスクリーンショット&#10;&#10;AI 生成コンテンツは誤りを含む可能性があります。">
            <a:extLst>
              <a:ext uri="{FF2B5EF4-FFF2-40B4-BE49-F238E27FC236}">
                <a16:creationId xmlns:a16="http://schemas.microsoft.com/office/drawing/2014/main" id="{0769DF15-9FE6-2A36-C722-033E1033A672}"/>
              </a:ext>
            </a:extLst>
          </p:cNvPr>
          <p:cNvPicPr>
            <a:picLocks noGrp="1" noRo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a:noFill/>
        </p:spPr>
      </p:pic>
      <p:sp>
        <p:nvSpPr>
          <p:cNvPr id="5" name="テキスト ボックス 4">
            <a:extLst>
              <a:ext uri="{FF2B5EF4-FFF2-40B4-BE49-F238E27FC236}">
                <a16:creationId xmlns:a16="http://schemas.microsoft.com/office/drawing/2014/main" id="{DE552754-4018-ADF2-6B87-94F546AF8151}"/>
              </a:ext>
            </a:extLst>
          </p:cNvPr>
          <p:cNvSpPr txBox="1"/>
          <p:nvPr/>
        </p:nvSpPr>
        <p:spPr>
          <a:xfrm>
            <a:off x="582077" y="1077154"/>
            <a:ext cx="9527657" cy="523220"/>
          </a:xfrm>
          <a:prstGeom prst="rect">
            <a:avLst/>
          </a:prstGeom>
          <a:noFill/>
        </p:spPr>
        <p:txBody>
          <a:bodyPr wrap="square">
            <a:spAutoFit/>
          </a:bodyPr>
          <a:lstStyle/>
          <a:p>
            <a:pPr algn="ctr"/>
            <a:r>
              <a:rPr lang="ja-JP" altLang="en-US" sz="2800" b="1">
                <a:solidFill>
                  <a:srgbClr val="6CCAD5"/>
                </a:solidFill>
                <a:latin typeface="+mn-ea"/>
                <a:cs typeface="Rounded Mplus 1c" panose="020B0502020203020207" pitchFamily="34" charset="-128"/>
              </a:rPr>
              <a:t>妊娠前や妊娠中にやせ型の女性から生まれる低出生体重児</a:t>
            </a:r>
          </a:p>
        </p:txBody>
      </p:sp>
      <p:pic>
        <p:nvPicPr>
          <p:cNvPr id="7" name="図 6" descr="モニター画面に映る文字&#10;&#10;AI 生成コンテンツは誤りを含む可能性があります。">
            <a:extLst>
              <a:ext uri="{FF2B5EF4-FFF2-40B4-BE49-F238E27FC236}">
                <a16:creationId xmlns:a16="http://schemas.microsoft.com/office/drawing/2014/main" id="{C700CAF1-0829-2119-58F8-C157876ECB22}"/>
              </a:ext>
            </a:extLst>
          </p:cNvPr>
          <p:cNvPicPr>
            <a:picLocks noChangeAspect="1"/>
          </p:cNvPicPr>
          <p:nvPr/>
        </p:nvPicPr>
        <p:blipFill>
          <a:blip r:embed="rId4"/>
          <a:stretch>
            <a:fillRect/>
          </a:stretch>
        </p:blipFill>
        <p:spPr>
          <a:xfrm>
            <a:off x="926921" y="2611118"/>
            <a:ext cx="2170240" cy="4175492"/>
          </a:xfrm>
          <a:prstGeom prst="rect">
            <a:avLst/>
          </a:prstGeom>
        </p:spPr>
      </p:pic>
      <p:pic>
        <p:nvPicPr>
          <p:cNvPr id="9" name="図 8" descr="アイコン&#10;&#10;AI 生成コンテンツは誤りを含む可能性があります。">
            <a:extLst>
              <a:ext uri="{FF2B5EF4-FFF2-40B4-BE49-F238E27FC236}">
                <a16:creationId xmlns:a16="http://schemas.microsoft.com/office/drawing/2014/main" id="{3039F77D-00BB-207A-7125-0A34A35A426E}"/>
              </a:ext>
            </a:extLst>
          </p:cNvPr>
          <p:cNvPicPr>
            <a:picLocks noChangeAspect="1"/>
          </p:cNvPicPr>
          <p:nvPr/>
        </p:nvPicPr>
        <p:blipFill>
          <a:blip r:embed="rId5"/>
          <a:stretch>
            <a:fillRect/>
          </a:stretch>
        </p:blipFill>
        <p:spPr>
          <a:xfrm>
            <a:off x="1376337" y="3106737"/>
            <a:ext cx="977900" cy="1346200"/>
          </a:xfrm>
          <a:prstGeom prst="rect">
            <a:avLst/>
          </a:prstGeom>
        </p:spPr>
      </p:pic>
      <p:pic>
        <p:nvPicPr>
          <p:cNvPr id="21" name="図 20">
            <a:extLst>
              <a:ext uri="{FF2B5EF4-FFF2-40B4-BE49-F238E27FC236}">
                <a16:creationId xmlns:a16="http://schemas.microsoft.com/office/drawing/2014/main" id="{E0E419FE-07BE-03E0-9C4A-7B8A60C64113}"/>
              </a:ext>
            </a:extLst>
          </p:cNvPr>
          <p:cNvPicPr>
            <a:picLocks noChangeAspect="1"/>
          </p:cNvPicPr>
          <p:nvPr/>
        </p:nvPicPr>
        <p:blipFill>
          <a:blip r:embed="rId6"/>
          <a:stretch>
            <a:fillRect/>
          </a:stretch>
        </p:blipFill>
        <p:spPr>
          <a:xfrm>
            <a:off x="1063869" y="2068969"/>
            <a:ext cx="5235152" cy="444500"/>
          </a:xfrm>
          <a:prstGeom prst="rect">
            <a:avLst/>
          </a:prstGeom>
        </p:spPr>
      </p:pic>
      <p:pic>
        <p:nvPicPr>
          <p:cNvPr id="23" name="図 22">
            <a:extLst>
              <a:ext uri="{FF2B5EF4-FFF2-40B4-BE49-F238E27FC236}">
                <a16:creationId xmlns:a16="http://schemas.microsoft.com/office/drawing/2014/main" id="{42DC9E81-81F1-4FFA-005D-C8959D348634}"/>
              </a:ext>
            </a:extLst>
          </p:cNvPr>
          <p:cNvPicPr>
            <a:picLocks noChangeAspect="1"/>
          </p:cNvPicPr>
          <p:nvPr/>
        </p:nvPicPr>
        <p:blipFill>
          <a:blip r:embed="rId7"/>
          <a:stretch>
            <a:fillRect/>
          </a:stretch>
        </p:blipFill>
        <p:spPr>
          <a:xfrm>
            <a:off x="6635036" y="2036378"/>
            <a:ext cx="3454806" cy="444500"/>
          </a:xfrm>
          <a:prstGeom prst="rect">
            <a:avLst/>
          </a:prstGeom>
        </p:spPr>
      </p:pic>
      <p:pic>
        <p:nvPicPr>
          <p:cNvPr id="24" name="図 23" descr="モニター画面に映る文字&#10;&#10;AI 生成コンテンツは誤りを含む可能性があります。">
            <a:extLst>
              <a:ext uri="{FF2B5EF4-FFF2-40B4-BE49-F238E27FC236}">
                <a16:creationId xmlns:a16="http://schemas.microsoft.com/office/drawing/2014/main" id="{EFB7A5CF-825F-6B31-A521-051CEA9345CB}"/>
              </a:ext>
            </a:extLst>
          </p:cNvPr>
          <p:cNvPicPr>
            <a:picLocks noChangeAspect="1"/>
          </p:cNvPicPr>
          <p:nvPr/>
        </p:nvPicPr>
        <p:blipFill>
          <a:blip r:embed="rId4"/>
          <a:stretch>
            <a:fillRect/>
          </a:stretch>
        </p:blipFill>
        <p:spPr>
          <a:xfrm>
            <a:off x="2789061" y="2611118"/>
            <a:ext cx="2170240" cy="4175492"/>
          </a:xfrm>
          <a:prstGeom prst="rect">
            <a:avLst/>
          </a:prstGeom>
        </p:spPr>
      </p:pic>
      <p:pic>
        <p:nvPicPr>
          <p:cNvPr id="17" name="図 16">
            <a:extLst>
              <a:ext uri="{FF2B5EF4-FFF2-40B4-BE49-F238E27FC236}">
                <a16:creationId xmlns:a16="http://schemas.microsoft.com/office/drawing/2014/main" id="{B30240AA-EF10-44A3-328D-FB68303FA496}"/>
              </a:ext>
            </a:extLst>
          </p:cNvPr>
          <p:cNvPicPr>
            <a:picLocks noChangeAspect="1"/>
          </p:cNvPicPr>
          <p:nvPr/>
        </p:nvPicPr>
        <p:blipFill>
          <a:blip r:embed="rId8"/>
          <a:stretch>
            <a:fillRect/>
          </a:stretch>
        </p:blipFill>
        <p:spPr>
          <a:xfrm>
            <a:off x="3426237" y="3106737"/>
            <a:ext cx="609600" cy="1168400"/>
          </a:xfrm>
          <a:prstGeom prst="rect">
            <a:avLst/>
          </a:prstGeom>
        </p:spPr>
      </p:pic>
      <p:pic>
        <p:nvPicPr>
          <p:cNvPr id="26" name="図 25" descr="モニター画面に映る文字&#10;&#10;AI 生成コンテンツは誤りを含む可能性があります。">
            <a:extLst>
              <a:ext uri="{FF2B5EF4-FFF2-40B4-BE49-F238E27FC236}">
                <a16:creationId xmlns:a16="http://schemas.microsoft.com/office/drawing/2014/main" id="{624CC515-6D4E-9A55-2639-EE419D4E8CEE}"/>
              </a:ext>
            </a:extLst>
          </p:cNvPr>
          <p:cNvPicPr>
            <a:picLocks noChangeAspect="1"/>
          </p:cNvPicPr>
          <p:nvPr/>
        </p:nvPicPr>
        <p:blipFill>
          <a:blip r:embed="rId4"/>
          <a:stretch>
            <a:fillRect/>
          </a:stretch>
        </p:blipFill>
        <p:spPr>
          <a:xfrm>
            <a:off x="4662107" y="2611118"/>
            <a:ext cx="2170240" cy="4175492"/>
          </a:xfrm>
          <a:prstGeom prst="rect">
            <a:avLst/>
          </a:prstGeom>
        </p:spPr>
      </p:pic>
      <p:pic>
        <p:nvPicPr>
          <p:cNvPr id="27" name="図 26" descr="モニター画面に映る文字&#10;&#10;AI 生成コンテンツは誤りを含む可能性があります。">
            <a:extLst>
              <a:ext uri="{FF2B5EF4-FFF2-40B4-BE49-F238E27FC236}">
                <a16:creationId xmlns:a16="http://schemas.microsoft.com/office/drawing/2014/main" id="{2AE6022E-1678-6743-07DD-E4C40B8874F7}"/>
              </a:ext>
            </a:extLst>
          </p:cNvPr>
          <p:cNvPicPr>
            <a:picLocks noChangeAspect="1"/>
          </p:cNvPicPr>
          <p:nvPr/>
        </p:nvPicPr>
        <p:blipFill>
          <a:blip r:embed="rId4"/>
          <a:stretch>
            <a:fillRect/>
          </a:stretch>
        </p:blipFill>
        <p:spPr>
          <a:xfrm>
            <a:off x="6505655" y="2611118"/>
            <a:ext cx="2170240" cy="4175492"/>
          </a:xfrm>
          <a:prstGeom prst="rect">
            <a:avLst/>
          </a:prstGeom>
        </p:spPr>
      </p:pic>
      <p:pic>
        <p:nvPicPr>
          <p:cNvPr id="13" name="図 12" descr="アイコン&#10;&#10;AI 生成コンテンツは誤りを含む可能性があります。">
            <a:extLst>
              <a:ext uri="{FF2B5EF4-FFF2-40B4-BE49-F238E27FC236}">
                <a16:creationId xmlns:a16="http://schemas.microsoft.com/office/drawing/2014/main" id="{A3A61BFB-2817-25F4-DCDE-B63ED1E4F798}"/>
              </a:ext>
            </a:extLst>
          </p:cNvPr>
          <p:cNvPicPr>
            <a:picLocks noChangeAspect="1"/>
          </p:cNvPicPr>
          <p:nvPr/>
        </p:nvPicPr>
        <p:blipFill>
          <a:blip r:embed="rId9"/>
          <a:stretch>
            <a:fillRect/>
          </a:stretch>
        </p:blipFill>
        <p:spPr>
          <a:xfrm>
            <a:off x="5111833" y="3035885"/>
            <a:ext cx="977900" cy="1346200"/>
          </a:xfrm>
          <a:prstGeom prst="rect">
            <a:avLst/>
          </a:prstGeom>
        </p:spPr>
      </p:pic>
      <p:pic>
        <p:nvPicPr>
          <p:cNvPr id="11" name="図 10" descr="挿絵 が含まれている画像&#10;&#10;AI 生成コンテンツは誤りを含む可能性があります。">
            <a:extLst>
              <a:ext uri="{FF2B5EF4-FFF2-40B4-BE49-F238E27FC236}">
                <a16:creationId xmlns:a16="http://schemas.microsoft.com/office/drawing/2014/main" id="{CC8A3ACA-7652-A5A9-9708-572858C3C17E}"/>
              </a:ext>
            </a:extLst>
          </p:cNvPr>
          <p:cNvPicPr>
            <a:picLocks noChangeAspect="1"/>
          </p:cNvPicPr>
          <p:nvPr/>
        </p:nvPicPr>
        <p:blipFill>
          <a:blip r:embed="rId10"/>
          <a:stretch>
            <a:fillRect/>
          </a:stretch>
        </p:blipFill>
        <p:spPr>
          <a:xfrm>
            <a:off x="7077617" y="3106737"/>
            <a:ext cx="762000" cy="1168400"/>
          </a:xfrm>
          <a:prstGeom prst="rect">
            <a:avLst/>
          </a:prstGeom>
        </p:spPr>
      </p:pic>
      <p:pic>
        <p:nvPicPr>
          <p:cNvPr id="29" name="図 28" descr="図形 が含まれている画像&#10;&#10;AI 生成コンテンツは誤りを含む可能性があります。">
            <a:extLst>
              <a:ext uri="{FF2B5EF4-FFF2-40B4-BE49-F238E27FC236}">
                <a16:creationId xmlns:a16="http://schemas.microsoft.com/office/drawing/2014/main" id="{033E5607-9D63-4F24-30EB-EDE6BF7DECCF}"/>
              </a:ext>
            </a:extLst>
          </p:cNvPr>
          <p:cNvPicPr>
            <a:picLocks noChangeAspect="1"/>
          </p:cNvPicPr>
          <p:nvPr/>
        </p:nvPicPr>
        <p:blipFill>
          <a:blip r:embed="rId11"/>
          <a:stretch>
            <a:fillRect/>
          </a:stretch>
        </p:blipFill>
        <p:spPr>
          <a:xfrm>
            <a:off x="8342649" y="2611118"/>
            <a:ext cx="1879600" cy="4165600"/>
          </a:xfrm>
          <a:prstGeom prst="rect">
            <a:avLst/>
          </a:prstGeom>
        </p:spPr>
      </p:pic>
      <p:sp>
        <p:nvSpPr>
          <p:cNvPr id="30" name="テキスト ボックス 29">
            <a:extLst>
              <a:ext uri="{FF2B5EF4-FFF2-40B4-BE49-F238E27FC236}">
                <a16:creationId xmlns:a16="http://schemas.microsoft.com/office/drawing/2014/main" id="{FCDDD115-E7C1-59EB-D443-01EC55DE2590}"/>
              </a:ext>
            </a:extLst>
          </p:cNvPr>
          <p:cNvSpPr txBox="1"/>
          <p:nvPr/>
        </p:nvSpPr>
        <p:spPr>
          <a:xfrm>
            <a:off x="1148635" y="4909553"/>
            <a:ext cx="1454079" cy="954107"/>
          </a:xfrm>
          <a:prstGeom prst="rect">
            <a:avLst/>
          </a:prstGeom>
          <a:noFill/>
        </p:spPr>
        <p:txBody>
          <a:bodyPr wrap="square">
            <a:spAutoFit/>
          </a:bodyPr>
          <a:lstStyle/>
          <a:p>
            <a:r>
              <a:rPr lang="ja-JP" altLang="en-US" sz="1400" b="1">
                <a:latin typeface="+mn-ea"/>
                <a:cs typeface="Rounded Mplus 1c" panose="020B0502020203020207" pitchFamily="34" charset="-128"/>
              </a:rPr>
              <a:t>胎児への必要な栄養が十分に供給されない状況が続く</a:t>
            </a:r>
          </a:p>
        </p:txBody>
      </p:sp>
      <p:pic>
        <p:nvPicPr>
          <p:cNvPr id="15" name="図 14">
            <a:extLst>
              <a:ext uri="{FF2B5EF4-FFF2-40B4-BE49-F238E27FC236}">
                <a16:creationId xmlns:a16="http://schemas.microsoft.com/office/drawing/2014/main" id="{FC17E86B-9BD1-391A-CC71-CB3A24702070}"/>
              </a:ext>
            </a:extLst>
          </p:cNvPr>
          <p:cNvPicPr>
            <a:picLocks noChangeAspect="1"/>
          </p:cNvPicPr>
          <p:nvPr/>
        </p:nvPicPr>
        <p:blipFill>
          <a:blip r:embed="rId12"/>
          <a:stretch>
            <a:fillRect/>
          </a:stretch>
        </p:blipFill>
        <p:spPr>
          <a:xfrm>
            <a:off x="9023376" y="3035885"/>
            <a:ext cx="584200" cy="1358900"/>
          </a:xfrm>
          <a:prstGeom prst="rect">
            <a:avLst/>
          </a:prstGeom>
        </p:spPr>
      </p:pic>
      <p:sp>
        <p:nvSpPr>
          <p:cNvPr id="31" name="テキスト ボックス 30">
            <a:extLst>
              <a:ext uri="{FF2B5EF4-FFF2-40B4-BE49-F238E27FC236}">
                <a16:creationId xmlns:a16="http://schemas.microsoft.com/office/drawing/2014/main" id="{392AAA1D-22D2-E866-572C-EE7237325E8C}"/>
              </a:ext>
            </a:extLst>
          </p:cNvPr>
          <p:cNvSpPr txBox="1"/>
          <p:nvPr/>
        </p:nvSpPr>
        <p:spPr>
          <a:xfrm>
            <a:off x="2927731" y="2079043"/>
            <a:ext cx="1606611" cy="400110"/>
          </a:xfrm>
          <a:prstGeom prst="rect">
            <a:avLst/>
          </a:prstGeom>
          <a:noFill/>
        </p:spPr>
        <p:txBody>
          <a:bodyPr wrap="square">
            <a:spAutoFit/>
          </a:bodyPr>
          <a:lstStyle/>
          <a:p>
            <a:pPr algn="ctr"/>
            <a:r>
              <a:rPr lang="ja-JP" altLang="en-US" sz="2000" b="1">
                <a:latin typeface="Rounded Mplus 1c" panose="020B0502020203020207" pitchFamily="34" charset="-128"/>
                <a:ea typeface="Rounded Mplus 1c" panose="020B0502020203020207" pitchFamily="34" charset="-128"/>
                <a:cs typeface="Rounded Mplus 1c" panose="020B0502020203020207" pitchFamily="34" charset="-128"/>
              </a:rPr>
              <a:t>胎内</a:t>
            </a:r>
          </a:p>
        </p:txBody>
      </p:sp>
      <p:sp>
        <p:nvSpPr>
          <p:cNvPr id="32" name="テキスト ボックス 31">
            <a:extLst>
              <a:ext uri="{FF2B5EF4-FFF2-40B4-BE49-F238E27FC236}">
                <a16:creationId xmlns:a16="http://schemas.microsoft.com/office/drawing/2014/main" id="{A8AB5E42-BCC7-904B-19EF-50448F930DD1}"/>
              </a:ext>
            </a:extLst>
          </p:cNvPr>
          <p:cNvSpPr txBox="1"/>
          <p:nvPr/>
        </p:nvSpPr>
        <p:spPr>
          <a:xfrm>
            <a:off x="7263757" y="2079043"/>
            <a:ext cx="1606611" cy="400110"/>
          </a:xfrm>
          <a:prstGeom prst="rect">
            <a:avLst/>
          </a:prstGeom>
          <a:noFill/>
        </p:spPr>
        <p:txBody>
          <a:bodyPr wrap="square">
            <a:spAutoFit/>
          </a:bodyPr>
          <a:lstStyle/>
          <a:p>
            <a:pPr algn="ctr"/>
            <a:r>
              <a:rPr lang="ja-JP" altLang="en-US" sz="2000" b="1">
                <a:latin typeface="Rounded Mplus 1c" panose="020B0502020203020207" pitchFamily="34" charset="-128"/>
                <a:ea typeface="Rounded Mplus 1c" panose="020B0502020203020207" pitchFamily="34" charset="-128"/>
                <a:cs typeface="Rounded Mplus 1c" panose="020B0502020203020207" pitchFamily="34" charset="-128"/>
              </a:rPr>
              <a:t>出生後</a:t>
            </a:r>
          </a:p>
        </p:txBody>
      </p:sp>
      <p:sp>
        <p:nvSpPr>
          <p:cNvPr id="33" name="テキスト ボックス 32">
            <a:extLst>
              <a:ext uri="{FF2B5EF4-FFF2-40B4-BE49-F238E27FC236}">
                <a16:creationId xmlns:a16="http://schemas.microsoft.com/office/drawing/2014/main" id="{E704B884-2A42-6607-6732-40D5D91CCCD3}"/>
              </a:ext>
            </a:extLst>
          </p:cNvPr>
          <p:cNvSpPr txBox="1"/>
          <p:nvPr/>
        </p:nvSpPr>
        <p:spPr>
          <a:xfrm>
            <a:off x="3021680" y="4909553"/>
            <a:ext cx="1454079" cy="738664"/>
          </a:xfrm>
          <a:prstGeom prst="rect">
            <a:avLst/>
          </a:prstGeom>
          <a:noFill/>
        </p:spPr>
        <p:txBody>
          <a:bodyPr wrap="square">
            <a:spAutoFit/>
          </a:bodyPr>
          <a:lstStyle/>
          <a:p>
            <a:r>
              <a:rPr lang="ja-JP" altLang="en-US" sz="1400" b="1">
                <a:latin typeface="+mn-ea"/>
                <a:cs typeface="Rounded Mplus 1c" panose="020B0502020203020207" pitchFamily="34" charset="-128"/>
              </a:rPr>
              <a:t>環境に合わせて​</a:t>
            </a:r>
            <a:r>
              <a:rPr lang="en" altLang="ja-JP" sz="1400" b="1">
                <a:latin typeface="+mn-ea"/>
                <a:cs typeface="Rounded Mplus 1c" panose="020B0502020203020207" pitchFamily="34" charset="-128"/>
              </a:rPr>
              <a:t>DNA</a:t>
            </a:r>
            <a:r>
              <a:rPr lang="ja-JP" altLang="en-US" sz="1400" b="1">
                <a:latin typeface="+mn-ea"/>
                <a:cs typeface="Rounded Mplus 1c" panose="020B0502020203020207" pitchFamily="34" charset="-128"/>
              </a:rPr>
              <a:t>が調節される</a:t>
            </a:r>
            <a:r>
              <a:rPr lang="ja-JP" altLang="en-US" sz="1050" b="1">
                <a:latin typeface="+mn-ea"/>
                <a:cs typeface="Rounded Mplus 1c" panose="020B0502020203020207" pitchFamily="34" charset="-128"/>
              </a:rPr>
              <a:t>など</a:t>
            </a:r>
          </a:p>
        </p:txBody>
      </p:sp>
      <p:sp>
        <p:nvSpPr>
          <p:cNvPr id="34" name="テキスト ボックス 33">
            <a:extLst>
              <a:ext uri="{FF2B5EF4-FFF2-40B4-BE49-F238E27FC236}">
                <a16:creationId xmlns:a16="http://schemas.microsoft.com/office/drawing/2014/main" id="{0F1E147C-40D1-FFD7-780F-E0BE0464C702}"/>
              </a:ext>
            </a:extLst>
          </p:cNvPr>
          <p:cNvSpPr txBox="1"/>
          <p:nvPr/>
        </p:nvSpPr>
        <p:spPr>
          <a:xfrm>
            <a:off x="4850480" y="4909553"/>
            <a:ext cx="1454079" cy="954107"/>
          </a:xfrm>
          <a:prstGeom prst="rect">
            <a:avLst/>
          </a:prstGeom>
          <a:noFill/>
        </p:spPr>
        <p:txBody>
          <a:bodyPr wrap="square">
            <a:spAutoFit/>
          </a:bodyPr>
          <a:lstStyle/>
          <a:p>
            <a:r>
              <a:rPr lang="ja-JP" altLang="en-US" sz="1400" b="1">
                <a:latin typeface="+mn-ea"/>
                <a:cs typeface="Rounded Mplus 1c" panose="020B0502020203020207" pitchFamily="34" charset="-128"/>
              </a:rPr>
              <a:t>エネルギーの消費を抑え、蓄えようとする体質となる</a:t>
            </a:r>
          </a:p>
        </p:txBody>
      </p:sp>
      <p:sp>
        <p:nvSpPr>
          <p:cNvPr id="35" name="テキスト ボックス 34">
            <a:extLst>
              <a:ext uri="{FF2B5EF4-FFF2-40B4-BE49-F238E27FC236}">
                <a16:creationId xmlns:a16="http://schemas.microsoft.com/office/drawing/2014/main" id="{1B6604E3-5D85-B813-8875-E87E4DBA2A77}"/>
              </a:ext>
            </a:extLst>
          </p:cNvPr>
          <p:cNvSpPr txBox="1"/>
          <p:nvPr/>
        </p:nvSpPr>
        <p:spPr>
          <a:xfrm>
            <a:off x="6635037" y="4909553"/>
            <a:ext cx="1633872" cy="1169551"/>
          </a:xfrm>
          <a:prstGeom prst="rect">
            <a:avLst/>
          </a:prstGeom>
          <a:noFill/>
        </p:spPr>
        <p:txBody>
          <a:bodyPr wrap="square">
            <a:spAutoFit/>
          </a:bodyPr>
          <a:lstStyle/>
          <a:p>
            <a:r>
              <a:rPr lang="ja-JP" altLang="en-US" sz="1400" b="1">
                <a:latin typeface="+mn-ea"/>
                <a:cs typeface="Rounded Mplus 1c" panose="020B0502020203020207" pitchFamily="34" charset="-128"/>
              </a:rPr>
              <a:t>出生後も、体質が変わらないため、通常のエネルギー摂取でも過剰となりやすい</a:t>
            </a:r>
          </a:p>
        </p:txBody>
      </p:sp>
      <p:sp>
        <p:nvSpPr>
          <p:cNvPr id="36" name="テキスト ボックス 35">
            <a:extLst>
              <a:ext uri="{FF2B5EF4-FFF2-40B4-BE49-F238E27FC236}">
                <a16:creationId xmlns:a16="http://schemas.microsoft.com/office/drawing/2014/main" id="{C9868BAE-2BB1-32CA-293F-D4ED44E53D0B}"/>
              </a:ext>
            </a:extLst>
          </p:cNvPr>
          <p:cNvSpPr txBox="1"/>
          <p:nvPr/>
        </p:nvSpPr>
        <p:spPr>
          <a:xfrm>
            <a:off x="8582386" y="4909553"/>
            <a:ext cx="1507456" cy="1169551"/>
          </a:xfrm>
          <a:prstGeom prst="rect">
            <a:avLst/>
          </a:prstGeom>
          <a:noFill/>
        </p:spPr>
        <p:txBody>
          <a:bodyPr wrap="square">
            <a:spAutoFit/>
          </a:bodyPr>
          <a:lstStyle/>
          <a:p>
            <a:r>
              <a:rPr lang="ja-JP" altLang="en-US" sz="1400" b="1">
                <a:latin typeface="+mn-ea"/>
                <a:cs typeface="Rounded Mplus 1c" panose="020B0502020203020207" pitchFamily="34" charset="-128"/>
              </a:rPr>
              <a:t>小児期から将</a:t>
            </a:r>
            <a:endParaRPr lang="en-US" altLang="ja-JP" sz="1400" b="1">
              <a:latin typeface="+mn-ea"/>
              <a:cs typeface="Rounded Mplus 1c" panose="020B0502020203020207" pitchFamily="34" charset="-128"/>
            </a:endParaRPr>
          </a:p>
          <a:p>
            <a:r>
              <a:rPr lang="ja-JP" altLang="en-US" sz="1400" b="1">
                <a:latin typeface="+mn-ea"/>
                <a:cs typeface="Rounded Mplus 1c" panose="020B0502020203020207" pitchFamily="34" charset="-128"/>
              </a:rPr>
              <a:t>来の肥満や生活</a:t>
            </a:r>
            <a:endParaRPr lang="en-US" altLang="ja-JP" sz="1400" b="1">
              <a:latin typeface="+mn-ea"/>
              <a:cs typeface="Rounded Mplus 1c" panose="020B0502020203020207" pitchFamily="34" charset="-128"/>
            </a:endParaRPr>
          </a:p>
          <a:p>
            <a:r>
              <a:rPr lang="ja-JP" altLang="en-US" sz="1400" b="1">
                <a:latin typeface="+mn-ea"/>
                <a:cs typeface="Rounded Mplus 1c" panose="020B0502020203020207" pitchFamily="34" charset="-128"/>
              </a:rPr>
              <a:t>習慣病を発症す</a:t>
            </a:r>
            <a:endParaRPr lang="en-US" altLang="ja-JP" sz="1400" b="1">
              <a:latin typeface="+mn-ea"/>
              <a:cs typeface="Rounded Mplus 1c" panose="020B0502020203020207" pitchFamily="34" charset="-128"/>
            </a:endParaRPr>
          </a:p>
          <a:p>
            <a:r>
              <a:rPr lang="ja-JP" altLang="en-US" sz="1400" b="1">
                <a:latin typeface="+mn-ea"/>
                <a:cs typeface="Rounded Mplus 1c" panose="020B0502020203020207" pitchFamily="34" charset="-128"/>
              </a:rPr>
              <a:t>るリスクが高まる</a:t>
            </a:r>
          </a:p>
        </p:txBody>
      </p:sp>
      <p:pic>
        <p:nvPicPr>
          <p:cNvPr id="3" name="図 2">
            <a:extLst>
              <a:ext uri="{FF2B5EF4-FFF2-40B4-BE49-F238E27FC236}">
                <a16:creationId xmlns:a16="http://schemas.microsoft.com/office/drawing/2014/main" id="{6C513D56-0246-715B-6F1F-D34754FB2331}"/>
              </a:ext>
            </a:extLst>
          </p:cNvPr>
          <p:cNvPicPr>
            <a:picLocks noChangeAspect="1"/>
          </p:cNvPicPr>
          <p:nvPr/>
        </p:nvPicPr>
        <p:blipFill>
          <a:blip r:embed="rId1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660661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B75F3-9A45-8E9B-CA45-370FE763D37B}"/>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BAB0D1BA-B908-640C-91A4-2156334B5A94}"/>
              </a:ext>
            </a:extLst>
          </p:cNvPr>
          <p:cNvPicPr>
            <a:picLocks noGrp="1" noRot="1" noChangeAspect="1" noMove="1" noResize="1" noEditPoints="1" noAdjustHandles="1" noChangeArrowheads="1" noChangeShapeType="1" noCrop="1"/>
          </p:cNvPicPr>
          <p:nvPr/>
        </p:nvPicPr>
        <p:blipFill>
          <a:blip r:embed="rId3"/>
          <a:stretch>
            <a:fillRect/>
          </a:stretch>
        </p:blipFill>
        <p:spPr>
          <a:xfrm>
            <a:off x="1" y="-2992"/>
            <a:ext cx="10706400" cy="7551365"/>
          </a:xfrm>
          <a:prstGeom prst="rect">
            <a:avLst/>
          </a:prstGeom>
        </p:spPr>
      </p:pic>
      <p:sp>
        <p:nvSpPr>
          <p:cNvPr id="2" name="テキスト ボックス 1">
            <a:extLst>
              <a:ext uri="{FF2B5EF4-FFF2-40B4-BE49-F238E27FC236}">
                <a16:creationId xmlns:a16="http://schemas.microsoft.com/office/drawing/2014/main" id="{470E5F91-4D4F-0660-05D6-442D69DEAD67}"/>
              </a:ext>
            </a:extLst>
          </p:cNvPr>
          <p:cNvSpPr txBox="1"/>
          <p:nvPr/>
        </p:nvSpPr>
        <p:spPr>
          <a:xfrm>
            <a:off x="1148635" y="957554"/>
            <a:ext cx="8418232" cy="523220"/>
          </a:xfrm>
          <a:prstGeom prst="rect">
            <a:avLst/>
          </a:prstGeom>
          <a:noFill/>
        </p:spPr>
        <p:txBody>
          <a:bodyPr wrap="square">
            <a:spAutoFit/>
          </a:bodyPr>
          <a:lstStyle/>
          <a:p>
            <a:pPr algn="ctr"/>
            <a:r>
              <a:rPr lang="ja-JP" altLang="en-US" sz="2800" b="1">
                <a:solidFill>
                  <a:srgbClr val="6CCAD5"/>
                </a:solidFill>
                <a:latin typeface="+mn-ea"/>
                <a:cs typeface="Rounded Mplus 1c" panose="020B0502020203020207" pitchFamily="34" charset="-128"/>
              </a:rPr>
              <a:t>肥満（女性ではやせも）は不妊症を増加させる</a:t>
            </a:r>
          </a:p>
        </p:txBody>
      </p:sp>
      <p:sp>
        <p:nvSpPr>
          <p:cNvPr id="6" name="テキスト ボックス 5">
            <a:extLst>
              <a:ext uri="{FF2B5EF4-FFF2-40B4-BE49-F238E27FC236}">
                <a16:creationId xmlns:a16="http://schemas.microsoft.com/office/drawing/2014/main" id="{6B0B2913-8E68-5FF7-B684-782EE6D74A65}"/>
              </a:ext>
            </a:extLst>
          </p:cNvPr>
          <p:cNvSpPr txBox="1"/>
          <p:nvPr/>
        </p:nvSpPr>
        <p:spPr>
          <a:xfrm>
            <a:off x="1188276" y="2604994"/>
            <a:ext cx="3674011" cy="338554"/>
          </a:xfrm>
          <a:prstGeom prst="rect">
            <a:avLst/>
          </a:prstGeom>
          <a:noFill/>
        </p:spPr>
        <p:txBody>
          <a:bodyPr wrap="square">
            <a:spAutoFit/>
          </a:bodyPr>
          <a:lstStyle/>
          <a:p>
            <a:pPr algn="ctr"/>
            <a:r>
              <a:rPr lang="ja-JP" altLang="en-US" sz="1600" b="1">
                <a:solidFill>
                  <a:srgbClr val="027DB3"/>
                </a:solidFill>
                <a:latin typeface="+mn-ea"/>
                <a:cs typeface="Rounded Mplus 1c" panose="020B0502020203020207" pitchFamily="34" charset="-128"/>
              </a:rPr>
              <a:t>肥満もやせも排卵障害のリスクが高い</a:t>
            </a:r>
            <a:endParaRPr lang="ja-JP" altLang="en-US" b="1">
              <a:solidFill>
                <a:srgbClr val="027DB3"/>
              </a:solidFill>
              <a:latin typeface="+mn-ea"/>
              <a:cs typeface="Rounded Mplus 1c" panose="020B0502020203020207" pitchFamily="34" charset="-128"/>
            </a:endParaRPr>
          </a:p>
        </p:txBody>
      </p:sp>
      <p:sp>
        <p:nvSpPr>
          <p:cNvPr id="7" name="テキスト ボックス 6">
            <a:extLst>
              <a:ext uri="{FF2B5EF4-FFF2-40B4-BE49-F238E27FC236}">
                <a16:creationId xmlns:a16="http://schemas.microsoft.com/office/drawing/2014/main" id="{85AC74E5-24F5-8DBD-5F2C-27EFADC9FC3B}"/>
              </a:ext>
            </a:extLst>
          </p:cNvPr>
          <p:cNvSpPr txBox="1"/>
          <p:nvPr/>
        </p:nvSpPr>
        <p:spPr>
          <a:xfrm>
            <a:off x="5832847" y="2503396"/>
            <a:ext cx="3877210" cy="584775"/>
          </a:xfrm>
          <a:prstGeom prst="rect">
            <a:avLst/>
          </a:prstGeom>
          <a:noFill/>
        </p:spPr>
        <p:txBody>
          <a:bodyPr wrap="square">
            <a:spAutoFit/>
          </a:bodyPr>
          <a:lstStyle/>
          <a:p>
            <a:pPr algn="ctr"/>
            <a:r>
              <a:rPr lang="ja-JP" altLang="en-US" sz="1600" b="1">
                <a:solidFill>
                  <a:srgbClr val="027DB3"/>
                </a:solidFill>
                <a:latin typeface="+mn-ea"/>
                <a:cs typeface="Rounded Mplus 1c" panose="020B0502020203020207" pitchFamily="34" charset="-128"/>
              </a:rPr>
              <a:t>男性の肥満は、男性ホルモンの低下させ、</a:t>
            </a:r>
          </a:p>
          <a:p>
            <a:pPr algn="ctr"/>
            <a:r>
              <a:rPr lang="ja-JP" altLang="en-US" sz="1600" b="1">
                <a:solidFill>
                  <a:srgbClr val="027DB3"/>
                </a:solidFill>
                <a:latin typeface="+mn-ea"/>
                <a:cs typeface="Rounded Mplus 1c" panose="020B0502020203020207" pitchFamily="34" charset="-128"/>
              </a:rPr>
              <a:t>性機能や精子の質・量が低下する</a:t>
            </a:r>
            <a:endParaRPr lang="ja-JP" altLang="en-US" b="1">
              <a:solidFill>
                <a:srgbClr val="027DB3"/>
              </a:solidFill>
              <a:latin typeface="+mn-ea"/>
              <a:cs typeface="Rounded Mplus 1c" panose="020B0502020203020207" pitchFamily="34" charset="-128"/>
            </a:endParaRPr>
          </a:p>
        </p:txBody>
      </p:sp>
      <p:sp>
        <p:nvSpPr>
          <p:cNvPr id="8" name="テキスト ボックス 7">
            <a:extLst>
              <a:ext uri="{FF2B5EF4-FFF2-40B4-BE49-F238E27FC236}">
                <a16:creationId xmlns:a16="http://schemas.microsoft.com/office/drawing/2014/main" id="{E5DD65B9-5146-1568-69B0-6FA9C5EB470E}"/>
              </a:ext>
            </a:extLst>
          </p:cNvPr>
          <p:cNvSpPr txBox="1"/>
          <p:nvPr/>
        </p:nvSpPr>
        <p:spPr>
          <a:xfrm>
            <a:off x="2621562" y="2108723"/>
            <a:ext cx="807438" cy="307777"/>
          </a:xfrm>
          <a:prstGeom prst="rect">
            <a:avLst/>
          </a:prstGeom>
          <a:noFill/>
        </p:spPr>
        <p:txBody>
          <a:bodyPr wrap="square">
            <a:spAutoFit/>
          </a:bodyPr>
          <a:lstStyle/>
          <a:p>
            <a:pPr algn="ctr"/>
            <a:r>
              <a:rPr lang="ja-JP" altLang="en-US" sz="1400" b="1">
                <a:latin typeface="+mn-ea"/>
                <a:cs typeface="Rounded Mplus 1c" panose="020B0502020203020207" pitchFamily="34" charset="-128"/>
              </a:rPr>
              <a:t>女性</a:t>
            </a:r>
            <a:endParaRPr lang="ja-JP" altLang="en-US" sz="1600" b="1">
              <a:latin typeface="+mn-ea"/>
              <a:cs typeface="Rounded Mplus 1c" panose="020B0502020203020207" pitchFamily="34" charset="-128"/>
            </a:endParaRPr>
          </a:p>
        </p:txBody>
      </p:sp>
      <p:sp>
        <p:nvSpPr>
          <p:cNvPr id="9" name="テキスト ボックス 8">
            <a:extLst>
              <a:ext uri="{FF2B5EF4-FFF2-40B4-BE49-F238E27FC236}">
                <a16:creationId xmlns:a16="http://schemas.microsoft.com/office/drawing/2014/main" id="{C40AD052-84D7-14CA-20CF-85E0AECDD8E2}"/>
              </a:ext>
            </a:extLst>
          </p:cNvPr>
          <p:cNvSpPr txBox="1"/>
          <p:nvPr/>
        </p:nvSpPr>
        <p:spPr>
          <a:xfrm>
            <a:off x="7266133" y="2108723"/>
            <a:ext cx="807438" cy="307777"/>
          </a:xfrm>
          <a:prstGeom prst="rect">
            <a:avLst/>
          </a:prstGeom>
          <a:noFill/>
        </p:spPr>
        <p:txBody>
          <a:bodyPr wrap="square">
            <a:spAutoFit/>
          </a:bodyPr>
          <a:lstStyle/>
          <a:p>
            <a:pPr algn="ctr"/>
            <a:r>
              <a:rPr lang="ja-JP" altLang="en-US" sz="1400" b="1">
                <a:latin typeface="+mn-ea"/>
                <a:cs typeface="Rounded Mplus 1c" panose="020B0502020203020207" pitchFamily="34" charset="-128"/>
              </a:rPr>
              <a:t>男性</a:t>
            </a:r>
            <a:endParaRPr lang="ja-JP" altLang="en-US" sz="1600" b="1">
              <a:latin typeface="+mn-ea"/>
              <a:cs typeface="Rounded Mplus 1c" panose="020B0502020203020207" pitchFamily="34" charset="-128"/>
            </a:endParaRPr>
          </a:p>
        </p:txBody>
      </p:sp>
      <p:sp>
        <p:nvSpPr>
          <p:cNvPr id="10" name="テキスト ボックス 9">
            <a:extLst>
              <a:ext uri="{FF2B5EF4-FFF2-40B4-BE49-F238E27FC236}">
                <a16:creationId xmlns:a16="http://schemas.microsoft.com/office/drawing/2014/main" id="{0F2F017C-75AE-1DDC-8025-668D26A3CAB1}"/>
              </a:ext>
            </a:extLst>
          </p:cNvPr>
          <p:cNvSpPr txBox="1"/>
          <p:nvPr/>
        </p:nvSpPr>
        <p:spPr>
          <a:xfrm>
            <a:off x="1081150" y="3763351"/>
            <a:ext cx="1369867" cy="446276"/>
          </a:xfrm>
          <a:prstGeom prst="rect">
            <a:avLst/>
          </a:prstGeom>
          <a:noFill/>
        </p:spPr>
        <p:txBody>
          <a:bodyPr wrap="square">
            <a:spAutoFit/>
          </a:bodyPr>
          <a:lstStyle/>
          <a:p>
            <a:pPr algn="ctr"/>
            <a:r>
              <a:rPr lang="ja-JP" altLang="en-US" sz="1050" b="1">
                <a:latin typeface="+mn-ea"/>
                <a:cs typeface="Rounded Mplus 1c" panose="020B0502020203020207" pitchFamily="34" charset="-128"/>
              </a:rPr>
              <a:t>排卵障害のリスク</a:t>
            </a:r>
          </a:p>
          <a:p>
            <a:pPr algn="ctr"/>
            <a:r>
              <a:rPr lang="en-US" altLang="ja-JP" sz="1200" b="1">
                <a:latin typeface="+mn-ea"/>
                <a:cs typeface="Rounded Mplus 1c" panose="020B0502020203020207" pitchFamily="34" charset="-128"/>
              </a:rPr>
              <a:t>12%</a:t>
            </a:r>
            <a:r>
              <a:rPr lang="ja-JP" altLang="en-US" sz="1200" b="1">
                <a:latin typeface="+mn-ea"/>
                <a:cs typeface="Rounded Mplus 1c" panose="020B0502020203020207" pitchFamily="34" charset="-128"/>
              </a:rPr>
              <a:t>リスク上昇</a:t>
            </a:r>
            <a:endParaRPr lang="ja-JP" altLang="en-US" sz="1400" b="1">
              <a:latin typeface="+mn-ea"/>
              <a:cs typeface="Rounded Mplus 1c" panose="020B0502020203020207" pitchFamily="34" charset="-128"/>
            </a:endParaRPr>
          </a:p>
        </p:txBody>
      </p:sp>
      <p:sp>
        <p:nvSpPr>
          <p:cNvPr id="11" name="テキスト ボックス 10">
            <a:extLst>
              <a:ext uri="{FF2B5EF4-FFF2-40B4-BE49-F238E27FC236}">
                <a16:creationId xmlns:a16="http://schemas.microsoft.com/office/drawing/2014/main" id="{673A682D-E17D-1DBD-ED79-EA91CCE38235}"/>
              </a:ext>
            </a:extLst>
          </p:cNvPr>
          <p:cNvSpPr txBox="1"/>
          <p:nvPr/>
        </p:nvSpPr>
        <p:spPr>
          <a:xfrm>
            <a:off x="2401950" y="3763351"/>
            <a:ext cx="1369867" cy="446276"/>
          </a:xfrm>
          <a:prstGeom prst="rect">
            <a:avLst/>
          </a:prstGeom>
          <a:noFill/>
        </p:spPr>
        <p:txBody>
          <a:bodyPr wrap="square">
            <a:spAutoFit/>
          </a:bodyPr>
          <a:lstStyle/>
          <a:p>
            <a:pPr algn="ctr"/>
            <a:r>
              <a:rPr lang="ja-JP" altLang="en-US" sz="1050" b="1">
                <a:latin typeface="+mn-ea"/>
                <a:cs typeface="Rounded Mplus 1c" panose="020B0502020203020207" pitchFamily="34" charset="-128"/>
              </a:rPr>
              <a:t>排卵障害のリスク</a:t>
            </a:r>
          </a:p>
          <a:p>
            <a:pPr algn="ctr"/>
            <a:r>
              <a:rPr lang="ja-JP" altLang="en-US" sz="1200" b="1">
                <a:latin typeface="+mn-ea"/>
                <a:cs typeface="Rounded Mplus 1c" panose="020B0502020203020207" pitchFamily="34" charset="-128"/>
              </a:rPr>
              <a:t>最も低い</a:t>
            </a:r>
            <a:endParaRPr lang="ja-JP" altLang="en-US" sz="1400" b="1">
              <a:latin typeface="+mn-ea"/>
              <a:cs typeface="Rounded Mplus 1c" panose="020B0502020203020207" pitchFamily="34" charset="-128"/>
            </a:endParaRPr>
          </a:p>
        </p:txBody>
      </p:sp>
      <p:sp>
        <p:nvSpPr>
          <p:cNvPr id="12" name="テキスト ボックス 11">
            <a:extLst>
              <a:ext uri="{FF2B5EF4-FFF2-40B4-BE49-F238E27FC236}">
                <a16:creationId xmlns:a16="http://schemas.microsoft.com/office/drawing/2014/main" id="{5092D9FD-7FDB-43FA-827E-8B9BBFF85FCD}"/>
              </a:ext>
            </a:extLst>
          </p:cNvPr>
          <p:cNvSpPr txBox="1"/>
          <p:nvPr/>
        </p:nvSpPr>
        <p:spPr>
          <a:xfrm>
            <a:off x="3708236" y="3763351"/>
            <a:ext cx="1369867" cy="446276"/>
          </a:xfrm>
          <a:prstGeom prst="rect">
            <a:avLst/>
          </a:prstGeom>
          <a:noFill/>
        </p:spPr>
        <p:txBody>
          <a:bodyPr wrap="square">
            <a:spAutoFit/>
          </a:bodyPr>
          <a:lstStyle/>
          <a:p>
            <a:pPr algn="ctr"/>
            <a:r>
              <a:rPr lang="ja-JP" altLang="en-US" sz="1050" b="1">
                <a:latin typeface="+mn-ea"/>
                <a:cs typeface="Rounded Mplus 1c" panose="020B0502020203020207" pitchFamily="34" charset="-128"/>
              </a:rPr>
              <a:t>排卵障害のリスク</a:t>
            </a:r>
          </a:p>
          <a:p>
            <a:pPr algn="ctr"/>
            <a:r>
              <a:rPr lang="en-US" altLang="ja-JP" sz="1200" b="1">
                <a:latin typeface="+mn-ea"/>
                <a:cs typeface="Rounded Mplus 1c" panose="020B0502020203020207" pitchFamily="34" charset="-128"/>
              </a:rPr>
              <a:t>25%</a:t>
            </a:r>
            <a:r>
              <a:rPr lang="ja-JP" altLang="en-US" sz="1200" b="1">
                <a:latin typeface="+mn-ea"/>
                <a:cs typeface="Rounded Mplus 1c" panose="020B0502020203020207" pitchFamily="34" charset="-128"/>
              </a:rPr>
              <a:t>リスク上昇</a:t>
            </a:r>
            <a:endParaRPr lang="ja-JP" altLang="en-US" sz="1600" b="1">
              <a:latin typeface="+mn-ea"/>
              <a:cs typeface="Rounded Mplus 1c" panose="020B0502020203020207" pitchFamily="34" charset="-128"/>
            </a:endParaRPr>
          </a:p>
        </p:txBody>
      </p:sp>
      <p:sp>
        <p:nvSpPr>
          <p:cNvPr id="13" name="テキスト ボックス 12">
            <a:extLst>
              <a:ext uri="{FF2B5EF4-FFF2-40B4-BE49-F238E27FC236}">
                <a16:creationId xmlns:a16="http://schemas.microsoft.com/office/drawing/2014/main" id="{EF4DAD2F-0AB1-B04E-CF66-D4FC7BE60894}"/>
              </a:ext>
            </a:extLst>
          </p:cNvPr>
          <p:cNvSpPr txBox="1"/>
          <p:nvPr/>
        </p:nvSpPr>
        <p:spPr>
          <a:xfrm>
            <a:off x="1081150" y="6101026"/>
            <a:ext cx="3781137" cy="430887"/>
          </a:xfrm>
          <a:prstGeom prst="rect">
            <a:avLst/>
          </a:prstGeom>
          <a:noFill/>
        </p:spPr>
        <p:txBody>
          <a:bodyPr wrap="square">
            <a:spAutoFit/>
          </a:bodyPr>
          <a:lstStyle/>
          <a:p>
            <a:r>
              <a:rPr lang="ja-JP" altLang="en-US" sz="1100">
                <a:latin typeface="+mn-ea"/>
                <a:cs typeface="Rounded Mplus 1c" panose="020B0502020203020207" pitchFamily="34" charset="-128"/>
              </a:rPr>
              <a:t>米国の看護師健康調査</a:t>
            </a:r>
            <a:r>
              <a:rPr lang="en" altLang="ja-JP" sz="1100">
                <a:latin typeface="+mn-ea"/>
                <a:cs typeface="Rounded Mplus 1c" panose="020B0502020203020207" pitchFamily="34" charset="-128"/>
              </a:rPr>
              <a:t>II</a:t>
            </a:r>
            <a:r>
              <a:rPr lang="ja-JP" altLang="en-US" sz="1100">
                <a:latin typeface="+mn-ea"/>
                <a:cs typeface="Rounded Mplus 1c" panose="020B0502020203020207" pitchFamily="34" charset="-128"/>
              </a:rPr>
              <a:t>のデータを解析</a:t>
            </a:r>
          </a:p>
          <a:p>
            <a:r>
              <a:rPr lang="en-US" altLang="ja-JP" sz="1100">
                <a:latin typeface="+mn-ea"/>
                <a:cs typeface="Rounded Mplus 1c" panose="020B0502020203020207" pitchFamily="34" charset="-128"/>
              </a:rPr>
              <a:t>26,125</a:t>
            </a:r>
            <a:r>
              <a:rPr lang="ja-JP" altLang="en-US" sz="1100">
                <a:latin typeface="+mn-ea"/>
                <a:cs typeface="Rounded Mplus 1c" panose="020B0502020203020207" pitchFamily="34" charset="-128"/>
              </a:rPr>
              <a:t>人の妊婦と</a:t>
            </a:r>
            <a:r>
              <a:rPr lang="en-US" altLang="ja-JP" sz="1100">
                <a:latin typeface="+mn-ea"/>
                <a:cs typeface="Rounded Mplus 1c" panose="020B0502020203020207" pitchFamily="34" charset="-128"/>
              </a:rPr>
              <a:t>803</a:t>
            </a:r>
            <a:r>
              <a:rPr lang="ja-JP" altLang="en-US" sz="1100">
                <a:latin typeface="+mn-ea"/>
                <a:cs typeface="Rounded Mplus 1c" panose="020B0502020203020207" pitchFamily="34" charset="-128"/>
              </a:rPr>
              <a:t>人の排卵障害の不妊女性を対象</a:t>
            </a:r>
            <a:endParaRPr lang="ja-JP" altLang="en-US" sz="1400">
              <a:latin typeface="+mn-ea"/>
              <a:cs typeface="Rounded Mplus 1c" panose="020B0502020203020207" pitchFamily="34" charset="-128"/>
            </a:endParaRPr>
          </a:p>
        </p:txBody>
      </p:sp>
      <p:sp>
        <p:nvSpPr>
          <p:cNvPr id="14" name="テキスト ボックス 13">
            <a:extLst>
              <a:ext uri="{FF2B5EF4-FFF2-40B4-BE49-F238E27FC236}">
                <a16:creationId xmlns:a16="http://schemas.microsoft.com/office/drawing/2014/main" id="{3357BAEB-1CB3-A98E-1ADD-DBFB6DDA284F}"/>
              </a:ext>
            </a:extLst>
          </p:cNvPr>
          <p:cNvSpPr txBox="1"/>
          <p:nvPr/>
        </p:nvSpPr>
        <p:spPr>
          <a:xfrm>
            <a:off x="1079253" y="6502884"/>
            <a:ext cx="3476336" cy="215444"/>
          </a:xfrm>
          <a:prstGeom prst="rect">
            <a:avLst/>
          </a:prstGeom>
          <a:noFill/>
        </p:spPr>
        <p:txBody>
          <a:bodyPr wrap="square">
            <a:spAutoFit/>
          </a:bodyPr>
          <a:lstStyle/>
          <a:p>
            <a:r>
              <a:rPr lang="ja-JP" altLang="en-US" sz="800">
                <a:latin typeface="+mn-ea"/>
                <a:cs typeface="Rounded Mplus 1c" panose="020B0502020203020207" pitchFamily="34" charset="-128"/>
              </a:rPr>
              <a:t>文献）</a:t>
            </a:r>
            <a:r>
              <a:rPr lang="en" altLang="ja-JP" sz="800">
                <a:latin typeface="+mn-ea"/>
                <a:cs typeface="Rounded Mplus 1c" panose="020B0502020203020207" pitchFamily="34" charset="-128"/>
              </a:rPr>
              <a:t>Rich-Edwards JW,et.al., EPIDEMIOLOGY 2002;13:184-190</a:t>
            </a:r>
            <a:endParaRPr lang="ja-JP" altLang="en-US" sz="1000">
              <a:latin typeface="+mn-ea"/>
              <a:cs typeface="Rounded Mplus 1c" panose="020B0502020203020207" pitchFamily="34" charset="-128"/>
            </a:endParaRPr>
          </a:p>
        </p:txBody>
      </p:sp>
      <p:sp>
        <p:nvSpPr>
          <p:cNvPr id="15" name="テキスト ボックス 14">
            <a:extLst>
              <a:ext uri="{FF2B5EF4-FFF2-40B4-BE49-F238E27FC236}">
                <a16:creationId xmlns:a16="http://schemas.microsoft.com/office/drawing/2014/main" id="{8CF7BEE4-FD13-58A6-67DB-76752DFC47D1}"/>
              </a:ext>
            </a:extLst>
          </p:cNvPr>
          <p:cNvSpPr txBox="1"/>
          <p:nvPr/>
        </p:nvSpPr>
        <p:spPr>
          <a:xfrm>
            <a:off x="6988464" y="3855684"/>
            <a:ext cx="1369867" cy="261610"/>
          </a:xfrm>
          <a:prstGeom prst="rect">
            <a:avLst/>
          </a:prstGeom>
          <a:noFill/>
        </p:spPr>
        <p:txBody>
          <a:bodyPr wrap="square">
            <a:spAutoFit/>
          </a:bodyPr>
          <a:lstStyle/>
          <a:p>
            <a:pPr algn="ctr"/>
            <a:r>
              <a:rPr lang="ja-JP" altLang="en-US" sz="1100" b="1">
                <a:latin typeface="+mn-ea"/>
                <a:cs typeface="Rounded Mplus 1c" panose="020B0502020203020207" pitchFamily="34" charset="-128"/>
              </a:rPr>
              <a:t>精液所見の悪化</a:t>
            </a:r>
            <a:endParaRPr lang="ja-JP" altLang="en-US" sz="1600" b="1">
              <a:latin typeface="+mn-ea"/>
              <a:cs typeface="Rounded Mplus 1c" panose="020B0502020203020207" pitchFamily="34" charset="-128"/>
            </a:endParaRPr>
          </a:p>
        </p:txBody>
      </p:sp>
      <p:sp>
        <p:nvSpPr>
          <p:cNvPr id="16" name="テキスト ボックス 15">
            <a:extLst>
              <a:ext uri="{FF2B5EF4-FFF2-40B4-BE49-F238E27FC236}">
                <a16:creationId xmlns:a16="http://schemas.microsoft.com/office/drawing/2014/main" id="{DF7E787E-F253-DF70-1B31-E69D620F201F}"/>
              </a:ext>
            </a:extLst>
          </p:cNvPr>
          <p:cNvSpPr txBox="1"/>
          <p:nvPr/>
        </p:nvSpPr>
        <p:spPr>
          <a:xfrm>
            <a:off x="5576569" y="6172685"/>
            <a:ext cx="4186565" cy="523220"/>
          </a:xfrm>
          <a:prstGeom prst="rect">
            <a:avLst/>
          </a:prstGeom>
          <a:noFill/>
        </p:spPr>
        <p:txBody>
          <a:bodyPr wrap="square">
            <a:spAutoFit/>
          </a:bodyPr>
          <a:lstStyle/>
          <a:p>
            <a:r>
              <a:rPr lang="en" altLang="ja-JP" sz="700">
                <a:latin typeface="+mn-ea"/>
                <a:cs typeface="Rounded Mplus 1c" panose="020B0502020203020207" pitchFamily="34" charset="-128"/>
              </a:rPr>
              <a:t>Reprinted from Fertil Steril, 90, Hammoud AO, Gibson M, Peterson CM, et al., Impact of male obesity on infertility:a critical review of the current literature., 897-904., Copyright 2008, with permission from American Society forReproductive Medicine </a:t>
            </a:r>
            <a:r>
              <a:rPr lang="ja-JP" altLang="en" sz="700">
                <a:latin typeface="+mn-ea"/>
                <a:cs typeface="Rounded Mplus 1c" panose="020B0502020203020207" pitchFamily="34" charset="-128"/>
              </a:rPr>
              <a:t>　　 </a:t>
            </a:r>
          </a:p>
          <a:p>
            <a:r>
              <a:rPr lang="en" altLang="ja-JP" sz="700">
                <a:latin typeface="+mn-ea"/>
                <a:cs typeface="Rounded Mplus 1c" panose="020B0502020203020207" pitchFamily="34" charset="-128"/>
              </a:rPr>
              <a:t>https://www.sciencedirect.com/journal/fertility-and-sterility</a:t>
            </a:r>
            <a:endParaRPr lang="ja-JP" altLang="en-US" sz="900">
              <a:latin typeface="+mn-ea"/>
              <a:cs typeface="Rounded Mplus 1c" panose="020B0502020203020207" pitchFamily="34" charset="-128"/>
            </a:endParaRPr>
          </a:p>
        </p:txBody>
      </p:sp>
      <p:pic>
        <p:nvPicPr>
          <p:cNvPr id="17" name="図 16">
            <a:extLst>
              <a:ext uri="{FF2B5EF4-FFF2-40B4-BE49-F238E27FC236}">
                <a16:creationId xmlns:a16="http://schemas.microsoft.com/office/drawing/2014/main" id="{1E874A12-0CF8-9DCE-825C-F7073C4B4307}"/>
              </a:ext>
            </a:extLst>
          </p:cNvPr>
          <p:cNvPicPr>
            <a:picLocks noChangeAspect="1"/>
          </p:cNvPicPr>
          <p:nvPr/>
        </p:nvPicPr>
        <p:blipFill>
          <a:blip r:embed="rId4"/>
          <a:stretch>
            <a:fillRect/>
          </a:stretch>
        </p:blipFill>
        <p:spPr>
          <a:xfrm>
            <a:off x="9488619" y="6724953"/>
            <a:ext cx="650917" cy="260547"/>
          </a:xfrm>
          <a:prstGeom prst="rect">
            <a:avLst/>
          </a:prstGeom>
        </p:spPr>
      </p:pic>
      <p:pic>
        <p:nvPicPr>
          <p:cNvPr id="5" name="図 4" descr="グラフィカル ユーザー インターフェイス&#10;&#10;AI 生成コンテンツは誤りを含む可能性があります。">
            <a:extLst>
              <a:ext uri="{FF2B5EF4-FFF2-40B4-BE49-F238E27FC236}">
                <a16:creationId xmlns:a16="http://schemas.microsoft.com/office/drawing/2014/main" id="{AAAC6C59-AFBF-B551-6739-22F4512A41E4}"/>
              </a:ext>
            </a:extLst>
          </p:cNvPr>
          <p:cNvPicPr>
            <a:picLocks noChangeAspect="1"/>
          </p:cNvPicPr>
          <p:nvPr/>
        </p:nvPicPr>
        <p:blipFill>
          <a:blip r:embed="rId5"/>
          <a:stretch>
            <a:fillRect/>
          </a:stretch>
        </p:blipFill>
        <p:spPr>
          <a:xfrm>
            <a:off x="854446" y="1872315"/>
            <a:ext cx="8982920" cy="4963913"/>
          </a:xfrm>
          <a:prstGeom prst="rect">
            <a:avLst/>
          </a:prstGeom>
        </p:spPr>
      </p:pic>
    </p:spTree>
    <p:extLst>
      <p:ext uri="{BB962C8B-B14F-4D97-AF65-F5344CB8AC3E}">
        <p14:creationId xmlns:p14="http://schemas.microsoft.com/office/powerpoint/2010/main" val="291785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0EC2A-E95F-0A28-AA50-17C466AF398A}"/>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0F2D4F30-4A74-0705-BEAD-E4AB3D3070E5}"/>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3" cy="7559675"/>
          </a:xfrm>
          <a:prstGeom prst="rect">
            <a:avLst/>
          </a:prstGeom>
        </p:spPr>
      </p:pic>
      <p:sp>
        <p:nvSpPr>
          <p:cNvPr id="5" name="テキスト ボックス 4">
            <a:extLst>
              <a:ext uri="{FF2B5EF4-FFF2-40B4-BE49-F238E27FC236}">
                <a16:creationId xmlns:a16="http://schemas.microsoft.com/office/drawing/2014/main" id="{CE4D7755-EE07-5985-9875-8B392781063E}"/>
              </a:ext>
            </a:extLst>
          </p:cNvPr>
          <p:cNvSpPr txBox="1"/>
          <p:nvPr/>
        </p:nvSpPr>
        <p:spPr>
          <a:xfrm>
            <a:off x="1148635" y="899534"/>
            <a:ext cx="8418232" cy="523220"/>
          </a:xfrm>
          <a:prstGeom prst="rect">
            <a:avLst/>
          </a:prstGeom>
          <a:noFill/>
        </p:spPr>
        <p:txBody>
          <a:bodyPr wrap="square">
            <a:spAutoFit/>
          </a:bodyPr>
          <a:lstStyle/>
          <a:p>
            <a:pPr algn="ctr"/>
            <a:r>
              <a:rPr lang="ja-JP" altLang="en-US" sz="2800" b="1">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rPr>
              <a:t>肥満もやせも母児合併症が増加する</a:t>
            </a:r>
          </a:p>
        </p:txBody>
      </p:sp>
      <p:sp>
        <p:nvSpPr>
          <p:cNvPr id="11" name="テキスト ボックス 10">
            <a:extLst>
              <a:ext uri="{FF2B5EF4-FFF2-40B4-BE49-F238E27FC236}">
                <a16:creationId xmlns:a16="http://schemas.microsoft.com/office/drawing/2014/main" id="{4DB533BA-B063-74FA-B374-2F05FFEA2E90}"/>
              </a:ext>
            </a:extLst>
          </p:cNvPr>
          <p:cNvSpPr txBox="1"/>
          <p:nvPr/>
        </p:nvSpPr>
        <p:spPr>
          <a:xfrm>
            <a:off x="6505195" y="6820767"/>
            <a:ext cx="3781805" cy="230832"/>
          </a:xfrm>
          <a:prstGeom prst="rect">
            <a:avLst/>
          </a:prstGeom>
          <a:noFill/>
        </p:spPr>
        <p:txBody>
          <a:bodyPr wrap="square">
            <a:spAutoFit/>
          </a:bodyPr>
          <a:lstStyle/>
          <a:p>
            <a:r>
              <a:rPr lang="en" altLang="ja-JP" sz="900">
                <a:latin typeface="+mn-ea"/>
                <a:cs typeface="Rounded Mplus 1c" panose="020B0502020203020207" pitchFamily="34" charset="-128"/>
              </a:rPr>
              <a:t>Enomoto K, et al., PLoS One 11</a:t>
            </a:r>
            <a:r>
              <a:rPr lang="ja-JP" altLang="en" sz="900">
                <a:latin typeface="+mn-ea"/>
                <a:cs typeface="Rounded Mplus 1c" panose="020B0502020203020207" pitchFamily="34" charset="-128"/>
              </a:rPr>
              <a:t>（</a:t>
            </a:r>
            <a:r>
              <a:rPr lang="en" altLang="ja-JP" sz="900">
                <a:latin typeface="+mn-ea"/>
                <a:cs typeface="Rounded Mplus 1c" panose="020B0502020203020207" pitchFamily="34" charset="-128"/>
              </a:rPr>
              <a:t>6</a:t>
            </a:r>
            <a:r>
              <a:rPr lang="ja-JP" altLang="en" sz="900">
                <a:latin typeface="+mn-ea"/>
                <a:cs typeface="Rounded Mplus 1c" panose="020B0502020203020207" pitchFamily="34" charset="-128"/>
              </a:rPr>
              <a:t>）</a:t>
            </a:r>
            <a:r>
              <a:rPr lang="en" altLang="ja-JP" sz="900">
                <a:latin typeface="+mn-ea"/>
                <a:cs typeface="Rounded Mplus 1c" panose="020B0502020203020207" pitchFamily="34" charset="-128"/>
              </a:rPr>
              <a:t>e0157081,2016 </a:t>
            </a:r>
            <a:r>
              <a:rPr lang="ja-JP" altLang="en-US" sz="900">
                <a:latin typeface="+mn-ea"/>
                <a:cs typeface="Rounded Mplus 1c" panose="020B0502020203020207" pitchFamily="34" charset="-128"/>
              </a:rPr>
              <a:t>をもとに作成</a:t>
            </a:r>
            <a:endParaRPr lang="ja-JP" altLang="en-US" sz="1100">
              <a:latin typeface="+mn-ea"/>
              <a:cs typeface="Rounded Mplus 1c" panose="020B0502020203020207" pitchFamily="34" charset="-128"/>
            </a:endParaRPr>
          </a:p>
        </p:txBody>
      </p:sp>
      <p:pic>
        <p:nvPicPr>
          <p:cNvPr id="9" name="図 8" descr="グラフ, 棒グラフ&#10;&#10;AI 生成コンテンツは誤りを含む可能性があります。">
            <a:extLst>
              <a:ext uri="{FF2B5EF4-FFF2-40B4-BE49-F238E27FC236}">
                <a16:creationId xmlns:a16="http://schemas.microsoft.com/office/drawing/2014/main" id="{7501562B-60F9-3821-A667-ACE1ED28AD7D}"/>
              </a:ext>
            </a:extLst>
          </p:cNvPr>
          <p:cNvPicPr>
            <a:picLocks noChangeAspect="1"/>
          </p:cNvPicPr>
          <p:nvPr/>
        </p:nvPicPr>
        <p:blipFill>
          <a:blip r:embed="rId4"/>
          <a:stretch>
            <a:fillRect/>
          </a:stretch>
        </p:blipFill>
        <p:spPr>
          <a:xfrm>
            <a:off x="576726" y="1539526"/>
            <a:ext cx="9559117" cy="5285783"/>
          </a:xfrm>
          <a:prstGeom prst="rect">
            <a:avLst/>
          </a:prstGeom>
        </p:spPr>
      </p:pic>
      <p:sp>
        <p:nvSpPr>
          <p:cNvPr id="10" name="テキスト ボックス 9">
            <a:extLst>
              <a:ext uri="{FF2B5EF4-FFF2-40B4-BE49-F238E27FC236}">
                <a16:creationId xmlns:a16="http://schemas.microsoft.com/office/drawing/2014/main" id="{673EFE3E-CB0C-0D97-2AFB-45A78DB1DBF3}"/>
              </a:ext>
            </a:extLst>
          </p:cNvPr>
          <p:cNvSpPr txBox="1"/>
          <p:nvPr/>
        </p:nvSpPr>
        <p:spPr>
          <a:xfrm>
            <a:off x="836468" y="6138420"/>
            <a:ext cx="8832107" cy="369332"/>
          </a:xfrm>
          <a:prstGeom prst="rect">
            <a:avLst/>
          </a:prstGeom>
          <a:noFill/>
        </p:spPr>
        <p:txBody>
          <a:bodyPr wrap="square">
            <a:spAutoFit/>
          </a:bodyPr>
          <a:lstStyle/>
          <a:p>
            <a:r>
              <a:rPr lang="en" altLang="ja-JP" sz="900">
                <a:latin typeface="Rounded Mplus 1c" panose="020B0502020203020207" pitchFamily="34" charset="-128"/>
                <a:ea typeface="Rounded Mplus 1c" panose="020B0502020203020207" pitchFamily="34" charset="-128"/>
                <a:cs typeface="Rounded Mplus 1c" panose="020B0502020203020207" pitchFamily="34" charset="-128"/>
              </a:rPr>
              <a:t>SGA</a:t>
            </a:r>
            <a:r>
              <a:rPr lang="ja-JP" altLang="en" sz="900">
                <a:latin typeface="Rounded Mplus 1c" panose="020B0502020203020207" pitchFamily="34" charset="-128"/>
                <a:ea typeface="Rounded Mplus 1c" panose="020B0502020203020207" pitchFamily="34" charset="-128"/>
                <a:cs typeface="Rounded Mplus 1c" panose="020B0502020203020207" pitchFamily="34" charset="-128"/>
              </a:rPr>
              <a:t>（</a:t>
            </a:r>
            <a:r>
              <a:rPr lang="en" altLang="ja-JP" sz="900">
                <a:latin typeface="Rounded Mplus 1c" panose="020B0502020203020207" pitchFamily="34" charset="-128"/>
                <a:ea typeface="Rounded Mplus 1c" panose="020B0502020203020207" pitchFamily="34" charset="-128"/>
                <a:cs typeface="Rounded Mplus 1c" panose="020B0502020203020207" pitchFamily="34" charset="-128"/>
              </a:rPr>
              <a:t>Small  for Gestational Age</a:t>
            </a:r>
            <a:r>
              <a:rPr lang="ja-JP" altLang="en" sz="900">
                <a:latin typeface="Rounded Mplus 1c" panose="020B0502020203020207" pitchFamily="34" charset="-128"/>
                <a:ea typeface="Rounded Mplus 1c" panose="020B0502020203020207" pitchFamily="34" charset="-128"/>
                <a:cs typeface="Rounded Mplus 1c" panose="020B0502020203020207" pitchFamily="34" charset="-128"/>
              </a:rPr>
              <a:t>）：</a:t>
            </a:r>
            <a:r>
              <a:rPr lang="ja-JP" altLang="en-US" sz="900">
                <a:latin typeface="Rounded Mplus 1c" panose="020B0502020203020207" pitchFamily="34" charset="-128"/>
                <a:ea typeface="Rounded Mplus 1c" panose="020B0502020203020207" pitchFamily="34" charset="-128"/>
                <a:cs typeface="Rounded Mplus 1c" panose="020B0502020203020207" pitchFamily="34" charset="-128"/>
              </a:rPr>
              <a:t>出生体重をもとに作成された在胎期間別出生時体格基準値から</a:t>
            </a:r>
            <a:r>
              <a:rPr lang="en-US" altLang="ja-JP" sz="900">
                <a:latin typeface="Rounded Mplus 1c" panose="020B0502020203020207" pitchFamily="34" charset="-128"/>
                <a:ea typeface="Rounded Mplus 1c" panose="020B0502020203020207" pitchFamily="34" charset="-128"/>
                <a:cs typeface="Rounded Mplus 1c" panose="020B0502020203020207" pitchFamily="34" charset="-128"/>
              </a:rPr>
              <a:t>10</a:t>
            </a:r>
            <a:r>
              <a:rPr lang="ja-JP" altLang="en-US" sz="900">
                <a:latin typeface="Rounded Mplus 1c" panose="020B0502020203020207" pitchFamily="34" charset="-128"/>
                <a:ea typeface="Rounded Mplus 1c" panose="020B0502020203020207" pitchFamily="34" charset="-128"/>
                <a:cs typeface="Rounded Mplus 1c" panose="020B0502020203020207" pitchFamily="34" charset="-128"/>
              </a:rPr>
              <a:t>パーセンタイル未満の赤ちゃん​</a:t>
            </a:r>
          </a:p>
          <a:p>
            <a:r>
              <a:rPr lang="en" altLang="ja-JP" sz="900">
                <a:latin typeface="Rounded Mplus 1c" panose="020B0502020203020207" pitchFamily="34" charset="-128"/>
                <a:ea typeface="Rounded Mplus 1c" panose="020B0502020203020207" pitchFamily="34" charset="-128"/>
                <a:cs typeface="Rounded Mplus 1c" panose="020B0502020203020207" pitchFamily="34" charset="-128"/>
              </a:rPr>
              <a:t>LGA</a:t>
            </a:r>
            <a:r>
              <a:rPr lang="ja-JP" altLang="en" sz="900">
                <a:latin typeface="Rounded Mplus 1c" panose="020B0502020203020207" pitchFamily="34" charset="-128"/>
                <a:ea typeface="Rounded Mplus 1c" panose="020B0502020203020207" pitchFamily="34" charset="-128"/>
                <a:cs typeface="Rounded Mplus 1c" panose="020B0502020203020207" pitchFamily="34" charset="-128"/>
              </a:rPr>
              <a:t>（</a:t>
            </a:r>
            <a:r>
              <a:rPr lang="en" altLang="ja-JP" sz="900">
                <a:latin typeface="Rounded Mplus 1c" panose="020B0502020203020207" pitchFamily="34" charset="-128"/>
                <a:ea typeface="Rounded Mplus 1c" panose="020B0502020203020207" pitchFamily="34" charset="-128"/>
                <a:cs typeface="Rounded Mplus 1c" panose="020B0502020203020207" pitchFamily="34" charset="-128"/>
              </a:rPr>
              <a:t>Large for Gestational Age</a:t>
            </a:r>
            <a:r>
              <a:rPr lang="ja-JP" altLang="en" sz="900">
                <a:latin typeface="Rounded Mplus 1c" panose="020B0502020203020207" pitchFamily="34" charset="-128"/>
                <a:ea typeface="Rounded Mplus 1c" panose="020B0502020203020207" pitchFamily="34" charset="-128"/>
                <a:cs typeface="Rounded Mplus 1c" panose="020B0502020203020207" pitchFamily="34" charset="-128"/>
              </a:rPr>
              <a:t>）：</a:t>
            </a:r>
            <a:r>
              <a:rPr lang="ja-JP" altLang="en-US" sz="900">
                <a:latin typeface="Rounded Mplus 1c" panose="020B0502020203020207" pitchFamily="34" charset="-128"/>
                <a:ea typeface="Rounded Mplus 1c" panose="020B0502020203020207" pitchFamily="34" charset="-128"/>
                <a:cs typeface="Rounded Mplus 1c" panose="020B0502020203020207" pitchFamily="34" charset="-128"/>
              </a:rPr>
              <a:t>出生体重をもとに作成された在胎期間別出生時体格基準値から</a:t>
            </a:r>
            <a:r>
              <a:rPr lang="en-US" altLang="ja-JP" sz="900">
                <a:latin typeface="Rounded Mplus 1c" panose="020B0502020203020207" pitchFamily="34" charset="-128"/>
                <a:ea typeface="Rounded Mplus 1c" panose="020B0502020203020207" pitchFamily="34" charset="-128"/>
                <a:cs typeface="Rounded Mplus 1c" panose="020B0502020203020207" pitchFamily="34" charset="-128"/>
              </a:rPr>
              <a:t>10</a:t>
            </a:r>
            <a:r>
              <a:rPr lang="ja-JP" altLang="en-US" sz="900">
                <a:latin typeface="Rounded Mplus 1c" panose="020B0502020203020207" pitchFamily="34" charset="-128"/>
                <a:ea typeface="Rounded Mplus 1c" panose="020B0502020203020207" pitchFamily="34" charset="-128"/>
                <a:cs typeface="Rounded Mplus 1c" panose="020B0502020203020207" pitchFamily="34" charset="-128"/>
              </a:rPr>
              <a:t>パーセンタイル以上の赤ちゃん​</a:t>
            </a:r>
            <a:endParaRPr lang="ja-JP" altLang="en-US" sz="1050">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20" name="円/楕円 19">
            <a:extLst>
              <a:ext uri="{FF2B5EF4-FFF2-40B4-BE49-F238E27FC236}">
                <a16:creationId xmlns:a16="http://schemas.microsoft.com/office/drawing/2014/main" id="{502ACA20-26F6-2F58-78B6-B3199E3F1502}"/>
              </a:ext>
            </a:extLst>
          </p:cNvPr>
          <p:cNvSpPr/>
          <p:nvPr/>
        </p:nvSpPr>
        <p:spPr>
          <a:xfrm>
            <a:off x="1037021" y="1972579"/>
            <a:ext cx="111614" cy="111614"/>
          </a:xfrm>
          <a:prstGeom prst="ellipse">
            <a:avLst/>
          </a:prstGeom>
          <a:solidFill>
            <a:srgbClr val="02B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94E7E6E9-4D87-4D61-E5B5-C3772C44B0B8}"/>
              </a:ext>
            </a:extLst>
          </p:cNvPr>
          <p:cNvGrpSpPr/>
          <p:nvPr/>
        </p:nvGrpSpPr>
        <p:grpSpPr>
          <a:xfrm>
            <a:off x="1038018" y="1905308"/>
            <a:ext cx="2293071" cy="246221"/>
            <a:chOff x="1037021" y="1905276"/>
            <a:chExt cx="2293071" cy="246221"/>
          </a:xfrm>
        </p:grpSpPr>
        <p:sp>
          <p:nvSpPr>
            <p:cNvPr id="3" name="テキスト ボックス 2">
              <a:extLst>
                <a:ext uri="{FF2B5EF4-FFF2-40B4-BE49-F238E27FC236}">
                  <a16:creationId xmlns:a16="http://schemas.microsoft.com/office/drawing/2014/main" id="{0152AAA4-6D36-41E9-FDD7-1F13BA84D764}"/>
                </a:ext>
              </a:extLst>
            </p:cNvPr>
            <p:cNvSpPr txBox="1"/>
            <p:nvPr/>
          </p:nvSpPr>
          <p:spPr>
            <a:xfrm>
              <a:off x="1130217" y="1905276"/>
              <a:ext cx="2199875" cy="246221"/>
            </a:xfrm>
            <a:prstGeom prst="rect">
              <a:avLst/>
            </a:prstGeom>
            <a:noFill/>
          </p:spPr>
          <p:txBody>
            <a:bodyPr wrap="square">
              <a:spAutoFit/>
            </a:bodyPr>
            <a:lstStyle/>
            <a:p>
              <a:r>
                <a:rPr lang="ja-JP" altLang="en-US" sz="1000">
                  <a:solidFill>
                    <a:srgbClr val="02B7E7"/>
                  </a:solidFill>
                  <a:latin typeface="Rounded Mplus 1c" panose="020B0502020203020207" pitchFamily="34" charset="-128"/>
                  <a:ea typeface="Rounded Mplus 1c" panose="020B0502020203020207" pitchFamily="34" charset="-128"/>
                  <a:cs typeface="Rounded Mplus 1c" panose="020B0502020203020207" pitchFamily="34" charset="-128"/>
                </a:rPr>
                <a:t>低体重（やせ）</a:t>
              </a:r>
              <a:endParaRPr lang="ja-JP" altLang="en-US" sz="1200">
                <a:solidFill>
                  <a:srgbClr val="02B7E7"/>
                </a:solidFill>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6" name="円/楕円 19">
              <a:extLst>
                <a:ext uri="{FF2B5EF4-FFF2-40B4-BE49-F238E27FC236}">
                  <a16:creationId xmlns:a16="http://schemas.microsoft.com/office/drawing/2014/main" id="{7D114D36-E307-1746-7C00-CB0A8B4551A7}"/>
                </a:ext>
              </a:extLst>
            </p:cNvPr>
            <p:cNvSpPr/>
            <p:nvPr/>
          </p:nvSpPr>
          <p:spPr>
            <a:xfrm>
              <a:off x="1037021" y="1972579"/>
              <a:ext cx="111614" cy="111614"/>
            </a:xfrm>
            <a:prstGeom prst="ellipse">
              <a:avLst/>
            </a:prstGeom>
            <a:solidFill>
              <a:srgbClr val="02B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75F05A6C-9356-5001-BDC0-7793D7145DD2}"/>
              </a:ext>
            </a:extLst>
          </p:cNvPr>
          <p:cNvGrpSpPr/>
          <p:nvPr/>
        </p:nvGrpSpPr>
        <p:grpSpPr>
          <a:xfrm>
            <a:off x="2161774" y="1895022"/>
            <a:ext cx="2309221" cy="246221"/>
            <a:chOff x="3253082" y="1893679"/>
            <a:chExt cx="2309221" cy="246221"/>
          </a:xfrm>
        </p:grpSpPr>
        <p:sp>
          <p:nvSpPr>
            <p:cNvPr id="8" name="テキスト ボックス 7">
              <a:extLst>
                <a:ext uri="{FF2B5EF4-FFF2-40B4-BE49-F238E27FC236}">
                  <a16:creationId xmlns:a16="http://schemas.microsoft.com/office/drawing/2014/main" id="{651E7C6D-59E5-7221-AAD2-4237EF214557}"/>
                </a:ext>
              </a:extLst>
            </p:cNvPr>
            <p:cNvSpPr txBox="1"/>
            <p:nvPr/>
          </p:nvSpPr>
          <p:spPr>
            <a:xfrm>
              <a:off x="3330126" y="1893679"/>
              <a:ext cx="2232177" cy="246221"/>
            </a:xfrm>
            <a:prstGeom prst="rect">
              <a:avLst/>
            </a:prstGeom>
            <a:noFill/>
          </p:spPr>
          <p:txBody>
            <a:bodyPr wrap="square">
              <a:spAutoFit/>
            </a:bodyPr>
            <a:lstStyle/>
            <a:p>
              <a:r>
                <a:rPr lang="ja-JP" altLang="en-US" sz="1000">
                  <a:solidFill>
                    <a:srgbClr val="F08D38"/>
                  </a:solidFill>
                  <a:latin typeface="Rounded Mplus 1c" panose="020B0502020203020207" pitchFamily="34" charset="-128"/>
                  <a:ea typeface="Rounded Mplus 1c" panose="020B0502020203020207" pitchFamily="34" charset="-128"/>
                  <a:cs typeface="Rounded Mplus 1c" panose="020B0502020203020207" pitchFamily="34" charset="-128"/>
                </a:rPr>
                <a:t>普通体重</a:t>
              </a:r>
              <a:endParaRPr lang="ja-JP" altLang="en-US" sz="1200">
                <a:solidFill>
                  <a:srgbClr val="F08D38"/>
                </a:solidFill>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13" name="円/楕円 21">
              <a:extLst>
                <a:ext uri="{FF2B5EF4-FFF2-40B4-BE49-F238E27FC236}">
                  <a16:creationId xmlns:a16="http://schemas.microsoft.com/office/drawing/2014/main" id="{17766B12-8B9D-E810-D28E-B2108EC0AEA4}"/>
                </a:ext>
              </a:extLst>
            </p:cNvPr>
            <p:cNvSpPr/>
            <p:nvPr/>
          </p:nvSpPr>
          <p:spPr>
            <a:xfrm>
              <a:off x="3253082" y="1965848"/>
              <a:ext cx="111614" cy="111614"/>
            </a:xfrm>
            <a:prstGeom prst="ellipse">
              <a:avLst/>
            </a:prstGeom>
            <a:solidFill>
              <a:srgbClr val="F08D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B2B7583B-4344-6A54-67B0-38969C354DD7}"/>
              </a:ext>
            </a:extLst>
          </p:cNvPr>
          <p:cNvGrpSpPr/>
          <p:nvPr/>
        </p:nvGrpSpPr>
        <p:grpSpPr>
          <a:xfrm>
            <a:off x="2976951" y="1895021"/>
            <a:ext cx="2093790" cy="246221"/>
            <a:chOff x="5695534" y="1892061"/>
            <a:chExt cx="2093790" cy="246221"/>
          </a:xfrm>
        </p:grpSpPr>
        <p:sp>
          <p:nvSpPr>
            <p:cNvPr id="15" name="テキスト ボックス 14">
              <a:extLst>
                <a:ext uri="{FF2B5EF4-FFF2-40B4-BE49-F238E27FC236}">
                  <a16:creationId xmlns:a16="http://schemas.microsoft.com/office/drawing/2014/main" id="{ADB0C97E-E5AA-5483-41CE-FD9FA2DE862E}"/>
                </a:ext>
              </a:extLst>
            </p:cNvPr>
            <p:cNvSpPr txBox="1"/>
            <p:nvPr/>
          </p:nvSpPr>
          <p:spPr>
            <a:xfrm>
              <a:off x="5801433" y="1892061"/>
              <a:ext cx="1987891" cy="246221"/>
            </a:xfrm>
            <a:prstGeom prst="rect">
              <a:avLst/>
            </a:prstGeom>
            <a:noFill/>
          </p:spPr>
          <p:txBody>
            <a:bodyPr wrap="square">
              <a:spAutoFit/>
            </a:bodyPr>
            <a:lstStyle/>
            <a:p>
              <a:r>
                <a:rPr lang="ja-JP" altLang="en-US" sz="1000">
                  <a:solidFill>
                    <a:srgbClr val="ED7192"/>
                  </a:solidFill>
                  <a:latin typeface="Rounded Mplus 1c" panose="020B0502020203020207" pitchFamily="34" charset="-128"/>
                  <a:ea typeface="Rounded Mplus 1c" panose="020B0502020203020207" pitchFamily="34" charset="-128"/>
                  <a:cs typeface="Rounded Mplus 1c" panose="020B0502020203020207" pitchFamily="34" charset="-128"/>
                </a:rPr>
                <a:t>肥満（１度）</a:t>
              </a:r>
              <a:endParaRPr lang="ja-JP" altLang="en-US" sz="1200">
                <a:solidFill>
                  <a:srgbClr val="ED7192"/>
                </a:solidFill>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16" name="円/楕円 23">
              <a:extLst>
                <a:ext uri="{FF2B5EF4-FFF2-40B4-BE49-F238E27FC236}">
                  <a16:creationId xmlns:a16="http://schemas.microsoft.com/office/drawing/2014/main" id="{BBDA3823-11A6-0F7A-6DE4-DB337EB3ED9D}"/>
                </a:ext>
              </a:extLst>
            </p:cNvPr>
            <p:cNvSpPr/>
            <p:nvPr/>
          </p:nvSpPr>
          <p:spPr>
            <a:xfrm>
              <a:off x="5695534" y="1959364"/>
              <a:ext cx="111614" cy="111614"/>
            </a:xfrm>
            <a:prstGeom prst="ellipse">
              <a:avLst/>
            </a:prstGeom>
            <a:solidFill>
              <a:srgbClr val="EE84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C63F1E4B-9DB2-40F5-C1F0-3623CFBCEBF3}"/>
              </a:ext>
            </a:extLst>
          </p:cNvPr>
          <p:cNvGrpSpPr/>
          <p:nvPr/>
        </p:nvGrpSpPr>
        <p:grpSpPr>
          <a:xfrm>
            <a:off x="4004631" y="1895021"/>
            <a:ext cx="1804137" cy="246221"/>
            <a:chOff x="7899095" y="1883262"/>
            <a:chExt cx="1804137" cy="246221"/>
          </a:xfrm>
        </p:grpSpPr>
        <p:sp>
          <p:nvSpPr>
            <p:cNvPr id="18" name="テキスト ボックス 17">
              <a:extLst>
                <a:ext uri="{FF2B5EF4-FFF2-40B4-BE49-F238E27FC236}">
                  <a16:creationId xmlns:a16="http://schemas.microsoft.com/office/drawing/2014/main" id="{D73F7E1B-968A-A4BF-A876-95BBD53E7B71}"/>
                </a:ext>
              </a:extLst>
            </p:cNvPr>
            <p:cNvSpPr txBox="1"/>
            <p:nvPr/>
          </p:nvSpPr>
          <p:spPr>
            <a:xfrm>
              <a:off x="7996138" y="1883262"/>
              <a:ext cx="1707094" cy="246221"/>
            </a:xfrm>
            <a:prstGeom prst="rect">
              <a:avLst/>
            </a:prstGeom>
            <a:noFill/>
          </p:spPr>
          <p:txBody>
            <a:bodyPr wrap="square">
              <a:spAutoFit/>
            </a:bodyPr>
            <a:lstStyle/>
            <a:p>
              <a:r>
                <a:rPr lang="ja-JP" altLang="en-US" sz="1000">
                  <a:solidFill>
                    <a:srgbClr val="7FBF58"/>
                  </a:solidFill>
                  <a:latin typeface="Rounded Mplus 1c" panose="020B0502020203020207" pitchFamily="34" charset="-128"/>
                  <a:ea typeface="Rounded Mplus 1c" panose="020B0502020203020207" pitchFamily="34" charset="-128"/>
                  <a:cs typeface="Rounded Mplus 1c" panose="020B0502020203020207" pitchFamily="34" charset="-128"/>
                </a:rPr>
                <a:t>肥満（２度）</a:t>
              </a:r>
              <a:endParaRPr lang="ja-JP" altLang="en-US" sz="1200">
                <a:solidFill>
                  <a:srgbClr val="7FBF58"/>
                </a:solidFill>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19" name="円/楕円 25">
              <a:extLst>
                <a:ext uri="{FF2B5EF4-FFF2-40B4-BE49-F238E27FC236}">
                  <a16:creationId xmlns:a16="http://schemas.microsoft.com/office/drawing/2014/main" id="{2118ABA3-98CD-1678-EA69-50C7A7B68157}"/>
                </a:ext>
              </a:extLst>
            </p:cNvPr>
            <p:cNvSpPr/>
            <p:nvPr/>
          </p:nvSpPr>
          <p:spPr>
            <a:xfrm>
              <a:off x="7899095" y="1950565"/>
              <a:ext cx="111614" cy="111614"/>
            </a:xfrm>
            <a:prstGeom prst="ellipse">
              <a:avLst/>
            </a:prstGeom>
            <a:solidFill>
              <a:srgbClr val="7FBF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27" name="表 26">
            <a:extLst>
              <a:ext uri="{FF2B5EF4-FFF2-40B4-BE49-F238E27FC236}">
                <a16:creationId xmlns:a16="http://schemas.microsoft.com/office/drawing/2014/main" id="{9BF6E3A9-887A-6CE1-3257-92662DE46943}"/>
              </a:ext>
            </a:extLst>
          </p:cNvPr>
          <p:cNvGraphicFramePr>
            <a:graphicFrameLocks noGrp="1"/>
          </p:cNvGraphicFramePr>
          <p:nvPr/>
        </p:nvGraphicFramePr>
        <p:xfrm>
          <a:off x="6411807" y="2476670"/>
          <a:ext cx="2199875" cy="970348"/>
        </p:xfrm>
        <a:graphic>
          <a:graphicData uri="http://schemas.openxmlformats.org/drawingml/2006/table">
            <a:tbl>
              <a:tblPr>
                <a:tableStyleId>{93296810-A885-4BE3-A3E7-6D5BEEA58F35}</a:tableStyleId>
              </a:tblPr>
              <a:tblGrid>
                <a:gridCol w="1209931">
                  <a:extLst>
                    <a:ext uri="{9D8B030D-6E8A-4147-A177-3AD203B41FA5}">
                      <a16:colId xmlns:a16="http://schemas.microsoft.com/office/drawing/2014/main" val="2523835700"/>
                    </a:ext>
                  </a:extLst>
                </a:gridCol>
                <a:gridCol w="989944">
                  <a:extLst>
                    <a:ext uri="{9D8B030D-6E8A-4147-A177-3AD203B41FA5}">
                      <a16:colId xmlns:a16="http://schemas.microsoft.com/office/drawing/2014/main" val="2264612723"/>
                    </a:ext>
                  </a:extLst>
                </a:gridCol>
              </a:tblGrid>
              <a:tr h="217405">
                <a:tc>
                  <a:txBody>
                    <a:bodyPr/>
                    <a:lstStyle/>
                    <a:p>
                      <a:pPr algn="l" fontAlgn="ctr"/>
                      <a:r>
                        <a:rPr lang="en-US" sz="1000" u="none" strike="noStrike">
                          <a:effectLst/>
                        </a:rPr>
                        <a:t>BMI</a:t>
                      </a:r>
                      <a:r>
                        <a:rPr lang="en-US" sz="1000" u="none" strike="noStrike" baseline="30000">
                          <a:effectLst/>
                        </a:rPr>
                        <a:t>※</a:t>
                      </a:r>
                      <a:r>
                        <a:rPr lang="en-US" sz="1000" u="none" strike="noStrike">
                          <a:effectLst/>
                        </a:rPr>
                        <a:t>(kg/m</a:t>
                      </a:r>
                      <a:r>
                        <a:rPr lang="en-US" sz="1000" u="none" strike="noStrike" baseline="30000">
                          <a:effectLst/>
                        </a:rPr>
                        <a:t>2</a:t>
                      </a:r>
                      <a:r>
                        <a:rPr lang="en-US" sz="1000" u="none" strike="noStrike">
                          <a:effectLst/>
                        </a:rPr>
                        <a:t>)</a:t>
                      </a:r>
                      <a:endParaRPr lang="en-US" sz="1000" b="0" i="0" u="none" strike="noStrike">
                        <a:solidFill>
                          <a:srgbClr val="000000"/>
                        </a:solidFill>
                        <a:effectLst/>
                        <a:latin typeface="游ゴシック" panose="020B0400000000000000" pitchFamily="50" charset="-128"/>
                        <a:ea typeface="Rounded Mplus 1c" panose="020B0502020203020207"/>
                      </a:endParaRPr>
                    </a:p>
                  </a:txBody>
                  <a:tcPr marL="7620" marR="7620" marT="7620" marB="0" anchor="ctr"/>
                </a:tc>
                <a:tc>
                  <a:txBody>
                    <a:bodyPr/>
                    <a:lstStyle/>
                    <a:p>
                      <a:pPr algn="l" fontAlgn="ctr"/>
                      <a:r>
                        <a:rPr lang="ja-JP" altLang="en-US" sz="1000" u="none" strike="noStrike">
                          <a:effectLst/>
                        </a:rPr>
                        <a:t>判定</a:t>
                      </a:r>
                      <a:endParaRPr lang="ja-JP" altLang="en-US" sz="1000" b="0" i="0" u="none" strike="noStrike">
                        <a:solidFill>
                          <a:srgbClr val="000000"/>
                        </a:solidFill>
                        <a:effectLst/>
                        <a:latin typeface="游ゴシック" panose="020B0400000000000000" pitchFamily="50" charset="-128"/>
                        <a:ea typeface="Rounded Mplus 1c" panose="020B0502020203020207"/>
                      </a:endParaRPr>
                    </a:p>
                  </a:txBody>
                  <a:tcPr marL="7620" marR="7620" marT="7620" marB="0" anchor="ctr"/>
                </a:tc>
                <a:extLst>
                  <a:ext uri="{0D108BD9-81ED-4DB2-BD59-A6C34878D82A}">
                    <a16:rowId xmlns:a16="http://schemas.microsoft.com/office/drawing/2014/main" val="3498854956"/>
                  </a:ext>
                </a:extLst>
              </a:tr>
              <a:tr h="197641">
                <a:tc>
                  <a:txBody>
                    <a:bodyPr/>
                    <a:lstStyle/>
                    <a:p>
                      <a:pPr algn="l" fontAlgn="ctr"/>
                      <a:r>
                        <a:rPr lang="en-US" altLang="ja-JP" sz="1000" u="none" strike="noStrike">
                          <a:effectLst/>
                        </a:rPr>
                        <a:t>18.5</a:t>
                      </a:r>
                      <a:r>
                        <a:rPr lang="ja-JP" altLang="en-US" sz="1000" u="none" strike="noStrike">
                          <a:effectLst/>
                        </a:rPr>
                        <a:t>未満</a:t>
                      </a:r>
                      <a:endParaRPr lang="ja-JP" altLang="en-US" sz="1000" b="0" i="0" u="none" strike="noStrike">
                        <a:solidFill>
                          <a:srgbClr val="000000"/>
                        </a:solidFill>
                        <a:effectLst/>
                        <a:latin typeface="游ゴシック" panose="020B0400000000000000" pitchFamily="50" charset="-128"/>
                        <a:ea typeface="Rounded Mplus 1c" panose="020B0502020203020207"/>
                      </a:endParaRPr>
                    </a:p>
                  </a:txBody>
                  <a:tcPr marL="7620" marR="7620" marT="7620" marB="0" anchor="ctr"/>
                </a:tc>
                <a:tc>
                  <a:txBody>
                    <a:bodyPr/>
                    <a:lstStyle/>
                    <a:p>
                      <a:pPr algn="l" fontAlgn="ctr"/>
                      <a:r>
                        <a:rPr lang="ja-JP" altLang="en-US" sz="1000" u="none" strike="noStrike">
                          <a:effectLst/>
                        </a:rPr>
                        <a:t>低体重（やせ）</a:t>
                      </a:r>
                      <a:endParaRPr lang="ja-JP" altLang="en-US" sz="1000" b="0" i="0" u="none" strike="noStrike">
                        <a:solidFill>
                          <a:srgbClr val="000000"/>
                        </a:solidFill>
                        <a:effectLst/>
                        <a:latin typeface="游ゴシック" panose="020B0400000000000000" pitchFamily="50" charset="-128"/>
                        <a:ea typeface="Rounded Mplus 1c" panose="020B0502020203020207"/>
                      </a:endParaRPr>
                    </a:p>
                  </a:txBody>
                  <a:tcPr marL="7620" marR="7620" marT="7620" marB="0" anchor="ctr"/>
                </a:tc>
                <a:extLst>
                  <a:ext uri="{0D108BD9-81ED-4DB2-BD59-A6C34878D82A}">
                    <a16:rowId xmlns:a16="http://schemas.microsoft.com/office/drawing/2014/main" val="1544615724"/>
                  </a:ext>
                </a:extLst>
              </a:tr>
              <a:tr h="197641">
                <a:tc>
                  <a:txBody>
                    <a:bodyPr/>
                    <a:lstStyle/>
                    <a:p>
                      <a:pPr algn="l" fontAlgn="ctr"/>
                      <a:r>
                        <a:rPr lang="en-US" altLang="ja-JP" sz="1000" u="none" strike="noStrike">
                          <a:effectLst/>
                        </a:rPr>
                        <a:t>18.5</a:t>
                      </a:r>
                      <a:r>
                        <a:rPr lang="ja-JP" altLang="en-US" sz="1000" u="none" strike="noStrike">
                          <a:effectLst/>
                        </a:rPr>
                        <a:t>以上</a:t>
                      </a:r>
                      <a:r>
                        <a:rPr lang="en-US" altLang="ja-JP" sz="1000" u="none" strike="noStrike">
                          <a:effectLst/>
                        </a:rPr>
                        <a:t>25</a:t>
                      </a:r>
                      <a:r>
                        <a:rPr lang="ja-JP" altLang="en-US" sz="1000" u="none" strike="noStrike">
                          <a:effectLst/>
                        </a:rPr>
                        <a:t>未満</a:t>
                      </a:r>
                      <a:endParaRPr lang="ja-JP" altLang="en-US" sz="1000" b="0" i="0" u="none" strike="noStrike">
                        <a:solidFill>
                          <a:srgbClr val="000000"/>
                        </a:solidFill>
                        <a:effectLst/>
                        <a:latin typeface="游ゴシック" panose="020B0400000000000000" pitchFamily="50" charset="-128"/>
                        <a:ea typeface="Rounded Mplus 1c" panose="020B0502020203020207"/>
                      </a:endParaRPr>
                    </a:p>
                  </a:txBody>
                  <a:tcPr marL="7620" marR="7620" marT="7620" marB="0" anchor="ctr"/>
                </a:tc>
                <a:tc>
                  <a:txBody>
                    <a:bodyPr/>
                    <a:lstStyle/>
                    <a:p>
                      <a:pPr algn="l" fontAlgn="ctr"/>
                      <a:r>
                        <a:rPr lang="ja-JP" altLang="en-US" sz="1000" u="none" strike="noStrike">
                          <a:effectLst/>
                        </a:rPr>
                        <a:t>普通体重</a:t>
                      </a:r>
                      <a:endParaRPr lang="ja-JP" altLang="en-US" sz="1000" b="0" i="0" u="none" strike="noStrike">
                        <a:solidFill>
                          <a:srgbClr val="000000"/>
                        </a:solidFill>
                        <a:effectLst/>
                        <a:latin typeface="游ゴシック" panose="020B0400000000000000" pitchFamily="50" charset="-128"/>
                        <a:ea typeface="Rounded Mplus 1c" panose="020B0502020203020207"/>
                      </a:endParaRPr>
                    </a:p>
                  </a:txBody>
                  <a:tcPr marL="7620" marR="7620" marT="7620" marB="0" anchor="ctr"/>
                </a:tc>
                <a:extLst>
                  <a:ext uri="{0D108BD9-81ED-4DB2-BD59-A6C34878D82A}">
                    <a16:rowId xmlns:a16="http://schemas.microsoft.com/office/drawing/2014/main" val="1142976550"/>
                  </a:ext>
                </a:extLst>
              </a:tr>
              <a:tr h="197641">
                <a:tc>
                  <a:txBody>
                    <a:bodyPr/>
                    <a:lstStyle/>
                    <a:p>
                      <a:pPr algn="l" fontAlgn="ctr"/>
                      <a:r>
                        <a:rPr lang="en-US" altLang="ja-JP" sz="1000" u="none" strike="noStrike">
                          <a:effectLst/>
                        </a:rPr>
                        <a:t>25</a:t>
                      </a:r>
                      <a:r>
                        <a:rPr lang="ja-JP" altLang="en-US" sz="1000" u="none" strike="noStrike">
                          <a:effectLst/>
                        </a:rPr>
                        <a:t>以上</a:t>
                      </a:r>
                      <a:r>
                        <a:rPr lang="en-US" altLang="ja-JP" sz="1000" u="none" strike="noStrike">
                          <a:effectLst/>
                        </a:rPr>
                        <a:t>30</a:t>
                      </a:r>
                      <a:r>
                        <a:rPr lang="ja-JP" altLang="en-US" sz="1000" u="none" strike="noStrike">
                          <a:effectLst/>
                        </a:rPr>
                        <a:t>未満</a:t>
                      </a:r>
                      <a:endParaRPr lang="ja-JP" altLang="en-US" sz="1000" b="0" i="0" u="none" strike="noStrike">
                        <a:solidFill>
                          <a:srgbClr val="000000"/>
                        </a:solidFill>
                        <a:effectLst/>
                        <a:latin typeface="游ゴシック" panose="020B0400000000000000" pitchFamily="50" charset="-128"/>
                        <a:ea typeface="Rounded Mplus 1c" panose="020B0502020203020207"/>
                      </a:endParaRPr>
                    </a:p>
                  </a:txBody>
                  <a:tcPr marL="7620" marR="7620" marT="7620" marB="0" anchor="ctr"/>
                </a:tc>
                <a:tc>
                  <a:txBody>
                    <a:bodyPr/>
                    <a:lstStyle/>
                    <a:p>
                      <a:pPr algn="l" fontAlgn="ctr"/>
                      <a:r>
                        <a:rPr lang="ja-JP" altLang="en-US" sz="1000" u="none" strike="noStrike">
                          <a:effectLst/>
                        </a:rPr>
                        <a:t>肥満（</a:t>
                      </a:r>
                      <a:r>
                        <a:rPr lang="en-US" altLang="ja-JP" sz="1000" u="none" strike="noStrike">
                          <a:effectLst/>
                        </a:rPr>
                        <a:t>1</a:t>
                      </a:r>
                      <a:r>
                        <a:rPr lang="ja-JP" altLang="en-US" sz="1000" u="none" strike="noStrike">
                          <a:effectLst/>
                        </a:rPr>
                        <a:t>度）</a:t>
                      </a:r>
                      <a:endParaRPr lang="ja-JP" altLang="en-US" sz="1000" b="0" i="0" u="none" strike="noStrike">
                        <a:solidFill>
                          <a:srgbClr val="000000"/>
                        </a:solidFill>
                        <a:effectLst/>
                        <a:latin typeface="游ゴシック" panose="020B0400000000000000" pitchFamily="50" charset="-128"/>
                        <a:ea typeface="Rounded Mplus 1c" panose="020B0502020203020207"/>
                      </a:endParaRPr>
                    </a:p>
                  </a:txBody>
                  <a:tcPr marL="7620" marR="7620" marT="7620" marB="0" anchor="ctr"/>
                </a:tc>
                <a:extLst>
                  <a:ext uri="{0D108BD9-81ED-4DB2-BD59-A6C34878D82A}">
                    <a16:rowId xmlns:a16="http://schemas.microsoft.com/office/drawing/2014/main" val="1747182091"/>
                  </a:ext>
                </a:extLst>
              </a:tr>
              <a:tr h="146892">
                <a:tc>
                  <a:txBody>
                    <a:bodyPr/>
                    <a:lstStyle/>
                    <a:p>
                      <a:pPr algn="l" fontAlgn="ctr"/>
                      <a:r>
                        <a:rPr lang="en-US" altLang="ja-JP" sz="1000" u="none" strike="noStrike">
                          <a:effectLst/>
                        </a:rPr>
                        <a:t>30</a:t>
                      </a:r>
                      <a:r>
                        <a:rPr lang="ja-JP" altLang="en-US" sz="1000" u="none" strike="noStrike">
                          <a:effectLst/>
                        </a:rPr>
                        <a:t>以上</a:t>
                      </a:r>
                      <a:r>
                        <a:rPr lang="en-US" altLang="ja-JP" sz="1000" u="none" strike="noStrike">
                          <a:effectLst/>
                        </a:rPr>
                        <a:t>35</a:t>
                      </a:r>
                      <a:r>
                        <a:rPr lang="ja-JP" altLang="en-US" sz="1000" u="none" strike="noStrike">
                          <a:effectLst/>
                        </a:rPr>
                        <a:t>未満</a:t>
                      </a:r>
                      <a:endParaRPr lang="ja-JP" altLang="en-US" sz="1000" b="0" i="0" u="none" strike="noStrike">
                        <a:solidFill>
                          <a:srgbClr val="000000"/>
                        </a:solidFill>
                        <a:effectLst/>
                        <a:latin typeface="游ゴシック" panose="020B0400000000000000" pitchFamily="50" charset="-128"/>
                        <a:ea typeface="Rounded Mplus 1c" panose="020B0502020203020207"/>
                      </a:endParaRPr>
                    </a:p>
                  </a:txBody>
                  <a:tcPr marL="7620" marR="7620" marT="7620" marB="0" anchor="ctr"/>
                </a:tc>
                <a:tc>
                  <a:txBody>
                    <a:bodyPr/>
                    <a:lstStyle/>
                    <a:p>
                      <a:pPr algn="l" fontAlgn="ctr"/>
                      <a:r>
                        <a:rPr lang="ja-JP" altLang="en-US" sz="1000" u="none" strike="noStrike" dirty="0">
                          <a:effectLst/>
                        </a:rPr>
                        <a:t>肥満（</a:t>
                      </a:r>
                      <a:r>
                        <a:rPr lang="en-US" altLang="ja-JP" sz="1000" u="none" strike="noStrike" dirty="0">
                          <a:effectLst/>
                        </a:rPr>
                        <a:t>2</a:t>
                      </a:r>
                      <a:r>
                        <a:rPr lang="ja-JP" altLang="en-US" sz="1000" u="none" strike="noStrike" dirty="0">
                          <a:effectLst/>
                        </a:rPr>
                        <a:t>度）</a:t>
                      </a:r>
                      <a:endParaRPr lang="ja-JP" altLang="en-US" sz="1000" b="0" i="0" u="none" strike="noStrike" dirty="0">
                        <a:solidFill>
                          <a:srgbClr val="000000"/>
                        </a:solidFill>
                        <a:effectLst/>
                        <a:latin typeface="游ゴシック" panose="020B0400000000000000" pitchFamily="50" charset="-128"/>
                        <a:ea typeface="Rounded Mplus 1c" panose="020B0502020203020207"/>
                      </a:endParaRPr>
                    </a:p>
                  </a:txBody>
                  <a:tcPr marL="7620" marR="7620" marT="7620" marB="0" anchor="ctr"/>
                </a:tc>
                <a:extLst>
                  <a:ext uri="{0D108BD9-81ED-4DB2-BD59-A6C34878D82A}">
                    <a16:rowId xmlns:a16="http://schemas.microsoft.com/office/drawing/2014/main" val="481139859"/>
                  </a:ext>
                </a:extLst>
              </a:tr>
            </a:tbl>
          </a:graphicData>
        </a:graphic>
      </p:graphicFrame>
      <p:sp>
        <p:nvSpPr>
          <p:cNvPr id="29" name="テキスト ボックス 28">
            <a:extLst>
              <a:ext uri="{FF2B5EF4-FFF2-40B4-BE49-F238E27FC236}">
                <a16:creationId xmlns:a16="http://schemas.microsoft.com/office/drawing/2014/main" id="{C3E02B33-DB14-02DC-A685-E24A162E698D}"/>
              </a:ext>
            </a:extLst>
          </p:cNvPr>
          <p:cNvSpPr txBox="1"/>
          <p:nvPr/>
        </p:nvSpPr>
        <p:spPr>
          <a:xfrm>
            <a:off x="836468" y="6423236"/>
            <a:ext cx="9100819" cy="230832"/>
          </a:xfrm>
          <a:prstGeom prst="rect">
            <a:avLst/>
          </a:prstGeom>
          <a:noFill/>
        </p:spPr>
        <p:txBody>
          <a:bodyPr wrap="square">
            <a:spAutoFit/>
          </a:bodyPr>
          <a:lstStyle/>
          <a:p>
            <a:pPr lvl="0" defTabSz="914400">
              <a:defRPr/>
            </a:pPr>
            <a:r>
              <a:rPr kumimoji="1" lang="en-US" altLang="ja-JP" sz="900" baseline="30000">
                <a:latin typeface="游ゴシック" panose="020F0502020204030204"/>
                <a:ea typeface="Rounded Mplus 1c" panose="020B0502020203020207"/>
              </a:rPr>
              <a:t>※</a:t>
            </a:r>
            <a:r>
              <a:rPr kumimoji="1" lang="en-US" altLang="ja-JP" sz="900">
                <a:latin typeface="游ゴシック" panose="020F0502020204030204"/>
                <a:ea typeface="Rounded Mplus 1c" panose="020B0502020203020207"/>
              </a:rPr>
              <a:t>BMI</a:t>
            </a:r>
            <a:r>
              <a:rPr kumimoji="1" lang="ja-JP" altLang="en-US" sz="900">
                <a:latin typeface="游ゴシック" panose="020F0502020204030204"/>
                <a:ea typeface="Rounded Mplus 1c" panose="020B0502020203020207"/>
              </a:rPr>
              <a:t>（</a:t>
            </a:r>
            <a:r>
              <a:rPr kumimoji="1" lang="en-US" altLang="ja-JP" sz="900">
                <a:latin typeface="游ゴシック" panose="020F0502020204030204"/>
                <a:ea typeface="Rounded Mplus 1c" panose="020B0502020203020207"/>
              </a:rPr>
              <a:t>Body</a:t>
            </a:r>
            <a:r>
              <a:rPr kumimoji="1" lang="ja-JP" altLang="en-US" sz="900">
                <a:latin typeface="游ゴシック" panose="020F0502020204030204"/>
                <a:ea typeface="Rounded Mplus 1c" panose="020B0502020203020207"/>
              </a:rPr>
              <a:t> </a:t>
            </a:r>
            <a:r>
              <a:rPr kumimoji="1" lang="en-US" altLang="ja-JP" sz="900">
                <a:latin typeface="游ゴシック" panose="020F0502020204030204"/>
                <a:ea typeface="Rounded Mplus 1c" panose="020B0502020203020207"/>
              </a:rPr>
              <a:t>Mass Index</a:t>
            </a:r>
            <a:r>
              <a:rPr kumimoji="1" lang="ja-JP" altLang="en-US" sz="900">
                <a:latin typeface="游ゴシック" panose="020F0502020204030204"/>
                <a:ea typeface="Rounded Mplus 1c" panose="020B0502020203020207"/>
              </a:rPr>
              <a:t>）は低体重（やせ）や肥満の判定に用いられる指標です。 また、低体重（やせ）や肥満等の分類は、日本肥満学会の肥満度分類を参考にしています。</a:t>
            </a:r>
            <a:endParaRPr lang="ja-JP" altLang="en-US" sz="900">
              <a:latin typeface="Rounded Mplus 1c" panose="020B0502020203020207" pitchFamily="34" charset="-128"/>
              <a:ea typeface="Rounded Mplus 1c" panose="020B0502020203020207"/>
              <a:cs typeface="Rounded Mplus 1c" panose="020B0502020203020207" pitchFamily="34" charset="-128"/>
            </a:endParaRPr>
          </a:p>
        </p:txBody>
      </p:sp>
      <p:pic>
        <p:nvPicPr>
          <p:cNvPr id="21" name="図 20">
            <a:extLst>
              <a:ext uri="{FF2B5EF4-FFF2-40B4-BE49-F238E27FC236}">
                <a16:creationId xmlns:a16="http://schemas.microsoft.com/office/drawing/2014/main" id="{1B6AA3B4-3905-CAC1-DBCC-7A429598205B}"/>
              </a:ext>
            </a:extLst>
          </p:cNvPr>
          <p:cNvPicPr>
            <a:picLocks noChangeAspect="1"/>
          </p:cNvPicPr>
          <p:nvPr/>
        </p:nvPicPr>
        <p:blipFill>
          <a:blip r:embed="rId5"/>
          <a:stretch>
            <a:fillRect/>
          </a:stretch>
        </p:blipFill>
        <p:spPr>
          <a:xfrm>
            <a:off x="9502587" y="564963"/>
            <a:ext cx="650917" cy="260547"/>
          </a:xfrm>
          <a:prstGeom prst="rect">
            <a:avLst/>
          </a:prstGeom>
        </p:spPr>
      </p:pic>
    </p:spTree>
    <p:extLst>
      <p:ext uri="{BB962C8B-B14F-4D97-AF65-F5344CB8AC3E}">
        <p14:creationId xmlns:p14="http://schemas.microsoft.com/office/powerpoint/2010/main" val="4122578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50752-395C-DC4D-2DF3-BC18F3C7E4AD}"/>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5BF9D54D-8237-B6B1-F84B-77205D2856F0}"/>
              </a:ext>
            </a:extLst>
          </p:cNvPr>
          <p:cNvPicPr>
            <a:picLocks noGrp="1" noRo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a:noFill/>
        </p:spPr>
      </p:pic>
      <p:pic>
        <p:nvPicPr>
          <p:cNvPr id="8" name="図 7" descr="図形, 正方形&#10;&#10;AI 生成コンテンツは誤りを含む可能性があります。">
            <a:extLst>
              <a:ext uri="{FF2B5EF4-FFF2-40B4-BE49-F238E27FC236}">
                <a16:creationId xmlns:a16="http://schemas.microsoft.com/office/drawing/2014/main" id="{3C40EFF0-BF95-E12E-31E0-9CAB1AD6D8E3}"/>
              </a:ext>
            </a:extLst>
          </p:cNvPr>
          <p:cNvPicPr>
            <a:picLocks noGrp="1" noRot="1" noChangeAspect="1" noMove="1" noResize="1" noEditPoints="1" noAdjustHandles="1" noChangeArrowheads="1" noChangeShapeType="1" noCrop="1"/>
          </p:cNvPicPr>
          <p:nvPr/>
        </p:nvPicPr>
        <p:blipFill>
          <a:blip r:embed="rId4"/>
          <a:srcRect l="3262" t="4556" r="3129" b="4932"/>
          <a:stretch>
            <a:fillRect/>
          </a:stretch>
        </p:blipFill>
        <p:spPr>
          <a:xfrm>
            <a:off x="300926" y="319880"/>
            <a:ext cx="10075430" cy="6894514"/>
          </a:xfrm>
          <a:prstGeom prst="rect">
            <a:avLst/>
          </a:prstGeom>
        </p:spPr>
      </p:pic>
      <p:sp>
        <p:nvSpPr>
          <p:cNvPr id="7" name="正方形/長方形 6">
            <a:extLst>
              <a:ext uri="{FF2B5EF4-FFF2-40B4-BE49-F238E27FC236}">
                <a16:creationId xmlns:a16="http://schemas.microsoft.com/office/drawing/2014/main" id="{CCDA02B2-CF4F-E59A-AD0D-4DD65ED831CA}"/>
              </a:ext>
            </a:extLst>
          </p:cNvPr>
          <p:cNvSpPr/>
          <p:nvPr/>
        </p:nvSpPr>
        <p:spPr>
          <a:xfrm>
            <a:off x="1877532" y="2463810"/>
            <a:ext cx="6932370" cy="3955898"/>
          </a:xfrm>
          <a:prstGeom prst="rect">
            <a:avLst/>
          </a:prstGeom>
          <a:solidFill>
            <a:srgbClr val="FF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DAF9A0A-3FCF-C7D3-F2EC-F2B8F18FCED5}"/>
              </a:ext>
            </a:extLst>
          </p:cNvPr>
          <p:cNvSpPr txBox="1"/>
          <p:nvPr/>
        </p:nvSpPr>
        <p:spPr>
          <a:xfrm>
            <a:off x="26132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胎生期</a:t>
            </a:r>
          </a:p>
        </p:txBody>
      </p:sp>
      <p:sp>
        <p:nvSpPr>
          <p:cNvPr id="12" name="テキスト ボックス 11">
            <a:extLst>
              <a:ext uri="{FF2B5EF4-FFF2-40B4-BE49-F238E27FC236}">
                <a16:creationId xmlns:a16="http://schemas.microsoft.com/office/drawing/2014/main" id="{FE84B599-480C-AA4D-115B-ADA197B316C0}"/>
              </a:ext>
            </a:extLst>
          </p:cNvPr>
          <p:cNvSpPr txBox="1"/>
          <p:nvPr/>
        </p:nvSpPr>
        <p:spPr>
          <a:xfrm>
            <a:off x="53437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思春期</a:t>
            </a:r>
          </a:p>
        </p:txBody>
      </p:sp>
      <p:sp>
        <p:nvSpPr>
          <p:cNvPr id="13" name="テキスト ボックス 12">
            <a:extLst>
              <a:ext uri="{FF2B5EF4-FFF2-40B4-BE49-F238E27FC236}">
                <a16:creationId xmlns:a16="http://schemas.microsoft.com/office/drawing/2014/main" id="{BE1D188B-6117-95E9-FC73-31C48EF45BF8}"/>
              </a:ext>
            </a:extLst>
          </p:cNvPr>
          <p:cNvSpPr txBox="1"/>
          <p:nvPr/>
        </p:nvSpPr>
        <p:spPr>
          <a:xfrm>
            <a:off x="67280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性成熟期</a:t>
            </a:r>
          </a:p>
        </p:txBody>
      </p:sp>
      <p:sp>
        <p:nvSpPr>
          <p:cNvPr id="14" name="テキスト ボックス 13">
            <a:extLst>
              <a:ext uri="{FF2B5EF4-FFF2-40B4-BE49-F238E27FC236}">
                <a16:creationId xmlns:a16="http://schemas.microsoft.com/office/drawing/2014/main" id="{3367CE3A-D538-EADE-74E2-D40CA1375EE6}"/>
              </a:ext>
            </a:extLst>
          </p:cNvPr>
          <p:cNvSpPr txBox="1"/>
          <p:nvPr/>
        </p:nvSpPr>
        <p:spPr>
          <a:xfrm>
            <a:off x="8292379"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更年期</a:t>
            </a:r>
          </a:p>
        </p:txBody>
      </p:sp>
      <p:pic>
        <p:nvPicPr>
          <p:cNvPr id="15" name="図 14">
            <a:extLst>
              <a:ext uri="{FF2B5EF4-FFF2-40B4-BE49-F238E27FC236}">
                <a16:creationId xmlns:a16="http://schemas.microsoft.com/office/drawing/2014/main" id="{60032790-77F9-B457-F364-4357EF782871}"/>
              </a:ext>
            </a:extLst>
          </p:cNvPr>
          <p:cNvPicPr>
            <a:picLocks noChangeAspect="1"/>
          </p:cNvPicPr>
          <p:nvPr/>
        </p:nvPicPr>
        <p:blipFill>
          <a:blip r:embed="rId5">
            <a:clrChange>
              <a:clrFrom>
                <a:srgbClr val="FFFFFF"/>
              </a:clrFrom>
              <a:clrTo>
                <a:srgbClr val="FFFFFF">
                  <a:alpha val="0"/>
                </a:srgbClr>
              </a:clrTo>
            </a:clrChange>
          </a:blip>
          <a:srcRect l="18354" t="34483" r="17612" b="51794"/>
          <a:stretch>
            <a:fillRect/>
          </a:stretch>
        </p:blipFill>
        <p:spPr>
          <a:xfrm>
            <a:off x="1394423" y="659021"/>
            <a:ext cx="8221715" cy="1209409"/>
          </a:xfrm>
          <a:prstGeom prst="rect">
            <a:avLst/>
          </a:prstGeom>
        </p:spPr>
      </p:pic>
      <p:sp>
        <p:nvSpPr>
          <p:cNvPr id="16" name="テキスト ボックス 15">
            <a:extLst>
              <a:ext uri="{FF2B5EF4-FFF2-40B4-BE49-F238E27FC236}">
                <a16:creationId xmlns:a16="http://schemas.microsoft.com/office/drawing/2014/main" id="{4A3D069E-4F34-1A6E-F55E-7C59DEA016EF}"/>
              </a:ext>
            </a:extLst>
          </p:cNvPr>
          <p:cNvSpPr txBox="1"/>
          <p:nvPr/>
        </p:nvSpPr>
        <p:spPr>
          <a:xfrm>
            <a:off x="2537174" y="985260"/>
            <a:ext cx="561746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a:ln>
                  <a:noFill/>
                </a:ln>
                <a:solidFill>
                  <a:srgbClr val="027DB3"/>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いまの自分を知ろう</a:t>
            </a:r>
          </a:p>
        </p:txBody>
      </p:sp>
      <p:sp>
        <p:nvSpPr>
          <p:cNvPr id="5" name="テキスト ボックス 4">
            <a:extLst>
              <a:ext uri="{FF2B5EF4-FFF2-40B4-BE49-F238E27FC236}">
                <a16:creationId xmlns:a16="http://schemas.microsoft.com/office/drawing/2014/main" id="{309BC259-6720-CBB0-2DD5-A8E154957CE2}"/>
              </a:ext>
            </a:extLst>
          </p:cNvPr>
          <p:cNvSpPr txBox="1"/>
          <p:nvPr/>
        </p:nvSpPr>
        <p:spPr>
          <a:xfrm>
            <a:off x="1879721" y="2266225"/>
            <a:ext cx="7417669" cy="3843648"/>
          </a:xfrm>
          <a:prstGeom prst="rect">
            <a:avLst/>
          </a:prstGeom>
          <a:noFill/>
        </p:spPr>
        <p:txBody>
          <a:bodyPr wrap="square">
            <a:spAutoFit/>
          </a:bodyPr>
          <a:lstStyle/>
          <a:p>
            <a:pPr>
              <a:lnSpc>
                <a:spcPct val="150000"/>
              </a:lnSpc>
            </a:pPr>
            <a:r>
              <a:rPr lang="ja-JP" altLang="en-US" sz="32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rPr>
              <a:t>□ 男女の違いを理解します</a:t>
            </a:r>
          </a:p>
          <a:p>
            <a:pPr>
              <a:lnSpc>
                <a:spcPct val="150000"/>
              </a:lnSpc>
            </a:pPr>
            <a:r>
              <a:rPr lang="ja-JP" altLang="en-US" sz="32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rPr>
              <a:t>□ 妊娠と年齢の関係を理解します</a:t>
            </a:r>
          </a:p>
          <a:p>
            <a:pPr>
              <a:lnSpc>
                <a:spcPct val="150000"/>
              </a:lnSpc>
            </a:pPr>
            <a:r>
              <a:rPr lang="ja-JP" altLang="en-US" sz="32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rPr>
              <a:t>□ 適正体重を知ります</a:t>
            </a:r>
          </a:p>
          <a:p>
            <a:pPr>
              <a:lnSpc>
                <a:spcPct val="150000"/>
              </a:lnSpc>
            </a:pPr>
            <a:r>
              <a:rPr lang="ja-JP" altLang="en-US" sz="32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rPr>
              <a:t>□ 基礎体温表をつけてみます（　）</a:t>
            </a:r>
            <a:endParaRPr lang="en-US" altLang="ja-JP" sz="32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endParaRPr>
          </a:p>
          <a:p>
            <a:pPr>
              <a:lnSpc>
                <a:spcPct val="150000"/>
              </a:lnSpc>
            </a:pPr>
            <a:r>
              <a:rPr lang="ja-JP" altLang="en-US" sz="32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rPr>
              <a:t>□ かかりつけ医を持とう</a:t>
            </a:r>
          </a:p>
        </p:txBody>
      </p:sp>
      <p:sp>
        <p:nvSpPr>
          <p:cNvPr id="2" name="楕円 1">
            <a:extLst>
              <a:ext uri="{FF2B5EF4-FFF2-40B4-BE49-F238E27FC236}">
                <a16:creationId xmlns:a16="http://schemas.microsoft.com/office/drawing/2014/main" id="{BFB1F19C-D3A2-452A-94E9-4F9DDB32D646}"/>
              </a:ext>
            </a:extLst>
          </p:cNvPr>
          <p:cNvSpPr/>
          <p:nvPr/>
        </p:nvSpPr>
        <p:spPr>
          <a:xfrm>
            <a:off x="7881033" y="4636115"/>
            <a:ext cx="227033" cy="204338"/>
          </a:xfrm>
          <a:prstGeom prst="ellipse">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sp>
        <p:nvSpPr>
          <p:cNvPr id="3" name="フローチャート: 論理積ゲート 2">
            <a:extLst>
              <a:ext uri="{FF2B5EF4-FFF2-40B4-BE49-F238E27FC236}">
                <a16:creationId xmlns:a16="http://schemas.microsoft.com/office/drawing/2014/main" id="{C78584F2-9A31-FA54-CA5F-175E3CF6ABBE}"/>
              </a:ext>
            </a:extLst>
          </p:cNvPr>
          <p:cNvSpPr/>
          <p:nvPr/>
        </p:nvSpPr>
        <p:spPr>
          <a:xfrm rot="16200000">
            <a:off x="7879387" y="4821169"/>
            <a:ext cx="226012" cy="227034"/>
          </a:xfrm>
          <a:prstGeom prst="flowChartDelay">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pic>
        <p:nvPicPr>
          <p:cNvPr id="6" name="図 5">
            <a:extLst>
              <a:ext uri="{FF2B5EF4-FFF2-40B4-BE49-F238E27FC236}">
                <a16:creationId xmlns:a16="http://schemas.microsoft.com/office/drawing/2014/main" id="{8AD2EAEE-4F05-EA40-EA72-AD3B8A27F485}"/>
              </a:ext>
            </a:extLst>
          </p:cNvPr>
          <p:cNvPicPr>
            <a:picLocks noChangeAspect="1"/>
          </p:cNvPicPr>
          <p:nvPr/>
        </p:nvPicPr>
        <p:blipFill>
          <a:blip r:embed="rId6"/>
          <a:stretch>
            <a:fillRect/>
          </a:stretch>
        </p:blipFill>
        <p:spPr>
          <a:xfrm>
            <a:off x="1993346" y="4773228"/>
            <a:ext cx="393700" cy="330200"/>
          </a:xfrm>
          <a:prstGeom prst="rect">
            <a:avLst/>
          </a:prstGeom>
        </p:spPr>
      </p:pic>
      <p:pic>
        <p:nvPicPr>
          <p:cNvPr id="11" name="図 10">
            <a:extLst>
              <a:ext uri="{FF2B5EF4-FFF2-40B4-BE49-F238E27FC236}">
                <a16:creationId xmlns:a16="http://schemas.microsoft.com/office/drawing/2014/main" id="{2BC2DEC4-DAD8-DB8D-68FC-04F0289B74BF}"/>
              </a:ext>
            </a:extLst>
          </p:cNvPr>
          <p:cNvPicPr>
            <a:picLocks noChangeAspect="1"/>
          </p:cNvPicPr>
          <p:nvPr/>
        </p:nvPicPr>
        <p:blipFill>
          <a:blip r:embed="rId7"/>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624918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B8604-8008-ECA0-927D-D6B5310D40E7}"/>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B6BD049A-8E19-BE9E-D654-9B7AFE836683}"/>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691813" cy="7559675"/>
          </a:xfrm>
          <a:prstGeom prst="rect">
            <a:avLst/>
          </a:prstGeom>
        </p:spPr>
      </p:pic>
      <p:sp>
        <p:nvSpPr>
          <p:cNvPr id="5" name="テキスト ボックス 4">
            <a:extLst>
              <a:ext uri="{FF2B5EF4-FFF2-40B4-BE49-F238E27FC236}">
                <a16:creationId xmlns:a16="http://schemas.microsoft.com/office/drawing/2014/main" id="{4D2399C1-1810-0F4E-DEF3-98626E4849D4}"/>
              </a:ext>
            </a:extLst>
          </p:cNvPr>
          <p:cNvSpPr txBox="1"/>
          <p:nvPr/>
        </p:nvSpPr>
        <p:spPr>
          <a:xfrm>
            <a:off x="1271207" y="1343532"/>
            <a:ext cx="8338345" cy="584775"/>
          </a:xfrm>
          <a:prstGeom prst="rect">
            <a:avLst/>
          </a:prstGeom>
          <a:noFill/>
        </p:spPr>
        <p:txBody>
          <a:bodyPr wrap="square">
            <a:spAutoFit/>
          </a:bodyPr>
          <a:lstStyle/>
          <a:p>
            <a:r>
              <a:rPr lang="ja-JP" altLang="en-US" sz="1600" b="1">
                <a:latin typeface="+mn-ea"/>
                <a:cs typeface="Rounded Mplus 1c" panose="020B0502020203020207" pitchFamily="34" charset="-128"/>
              </a:rPr>
              <a:t>一般的に、基礎体温は起床後すぐに舌の下で測ります。体温は時間によって変わるため、</a:t>
            </a:r>
            <a:endParaRPr lang="en-US" altLang="ja-JP" sz="1600" b="1">
              <a:latin typeface="+mn-ea"/>
              <a:cs typeface="Rounded Mplus 1c" panose="020B0502020203020207" pitchFamily="34" charset="-128"/>
            </a:endParaRPr>
          </a:p>
          <a:p>
            <a:r>
              <a:rPr lang="ja-JP" altLang="en-US" sz="1600" b="1">
                <a:latin typeface="+mn-ea"/>
                <a:cs typeface="Rounded Mplus 1c" panose="020B0502020203020207" pitchFamily="34" charset="-128"/>
              </a:rPr>
              <a:t>毎日なるべく同じ時間に測るのが理想的です</a:t>
            </a:r>
          </a:p>
        </p:txBody>
      </p:sp>
      <p:sp>
        <p:nvSpPr>
          <p:cNvPr id="9" name="テキスト ボックス 8">
            <a:extLst>
              <a:ext uri="{FF2B5EF4-FFF2-40B4-BE49-F238E27FC236}">
                <a16:creationId xmlns:a16="http://schemas.microsoft.com/office/drawing/2014/main" id="{8B32DA0D-F223-A203-D4A9-89E191469BDC}"/>
              </a:ext>
            </a:extLst>
          </p:cNvPr>
          <p:cNvSpPr txBox="1"/>
          <p:nvPr/>
        </p:nvSpPr>
        <p:spPr>
          <a:xfrm>
            <a:off x="4513006" y="6820767"/>
            <a:ext cx="5684641" cy="215444"/>
          </a:xfrm>
          <a:prstGeom prst="rect">
            <a:avLst/>
          </a:prstGeom>
          <a:noFill/>
        </p:spPr>
        <p:txBody>
          <a:bodyPr wrap="square">
            <a:spAutoFit/>
          </a:bodyPr>
          <a:lstStyle/>
          <a:p>
            <a:r>
              <a:rPr lang="ja-JP" altLang="en-US" sz="800">
                <a:latin typeface="+mn-ea"/>
                <a:cs typeface="Rounded Mplus 1c" panose="020B0502020203020207" pitchFamily="34" charset="-128"/>
              </a:rPr>
              <a:t>国立成育医療研究センタープレコンセプションケアセンター　プレコンセプションチェックプランハンドブックより</a:t>
            </a:r>
            <a:endParaRPr lang="ja-JP" altLang="en-US" sz="1050">
              <a:latin typeface="+mn-ea"/>
              <a:cs typeface="Rounded Mplus 1c" panose="020B0502020203020207" pitchFamily="34" charset="-128"/>
            </a:endParaRPr>
          </a:p>
        </p:txBody>
      </p:sp>
      <p:pic>
        <p:nvPicPr>
          <p:cNvPr id="10" name="図 9" descr="グラフ&#10;&#10;AI 生成コンテンツは誤りを含む可能性があります。">
            <a:extLst>
              <a:ext uri="{FF2B5EF4-FFF2-40B4-BE49-F238E27FC236}">
                <a16:creationId xmlns:a16="http://schemas.microsoft.com/office/drawing/2014/main" id="{361DD469-EA82-1B47-AB2E-09AAF0BEA0BA}"/>
              </a:ext>
            </a:extLst>
          </p:cNvPr>
          <p:cNvPicPr>
            <a:picLocks noChangeAspect="1"/>
          </p:cNvPicPr>
          <p:nvPr/>
        </p:nvPicPr>
        <p:blipFill>
          <a:blip r:embed="rId4"/>
          <a:stretch>
            <a:fillRect/>
          </a:stretch>
        </p:blipFill>
        <p:spPr>
          <a:xfrm>
            <a:off x="702079" y="2745127"/>
            <a:ext cx="9263963" cy="3997726"/>
          </a:xfrm>
          <a:prstGeom prst="rect">
            <a:avLst/>
          </a:prstGeom>
        </p:spPr>
      </p:pic>
      <p:sp>
        <p:nvSpPr>
          <p:cNvPr id="11" name="テキスト ボックス 10">
            <a:extLst>
              <a:ext uri="{FF2B5EF4-FFF2-40B4-BE49-F238E27FC236}">
                <a16:creationId xmlns:a16="http://schemas.microsoft.com/office/drawing/2014/main" id="{A572B624-852C-DDFF-2341-CB08C7355199}"/>
              </a:ext>
            </a:extLst>
          </p:cNvPr>
          <p:cNvSpPr txBox="1"/>
          <p:nvPr/>
        </p:nvSpPr>
        <p:spPr>
          <a:xfrm>
            <a:off x="2072483" y="2470595"/>
            <a:ext cx="1885157" cy="307777"/>
          </a:xfrm>
          <a:prstGeom prst="rect">
            <a:avLst/>
          </a:prstGeom>
          <a:noFill/>
        </p:spPr>
        <p:txBody>
          <a:bodyPr wrap="square">
            <a:spAutoFit/>
          </a:bodyPr>
          <a:lstStyle/>
          <a:p>
            <a:pPr algn="ctr"/>
            <a:r>
              <a:rPr lang="ja-JP" altLang="en-US" sz="14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低温期（約</a:t>
            </a:r>
            <a:r>
              <a:rPr lang="en-US" altLang="ja-JP" sz="14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14</a:t>
            </a:r>
            <a:r>
              <a:rPr lang="ja-JP" altLang="en-US" sz="14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日間）</a:t>
            </a:r>
          </a:p>
        </p:txBody>
      </p:sp>
      <p:sp>
        <p:nvSpPr>
          <p:cNvPr id="12" name="テキスト ボックス 11">
            <a:extLst>
              <a:ext uri="{FF2B5EF4-FFF2-40B4-BE49-F238E27FC236}">
                <a16:creationId xmlns:a16="http://schemas.microsoft.com/office/drawing/2014/main" id="{EF48095F-5868-4075-5BBF-8D6CAEF643F2}"/>
              </a:ext>
            </a:extLst>
          </p:cNvPr>
          <p:cNvSpPr txBox="1"/>
          <p:nvPr/>
        </p:nvSpPr>
        <p:spPr>
          <a:xfrm>
            <a:off x="5087146" y="2470595"/>
            <a:ext cx="1885157" cy="307777"/>
          </a:xfrm>
          <a:prstGeom prst="rect">
            <a:avLst/>
          </a:prstGeom>
          <a:noFill/>
        </p:spPr>
        <p:txBody>
          <a:bodyPr wrap="square">
            <a:spAutoFit/>
          </a:bodyPr>
          <a:lstStyle/>
          <a:p>
            <a:pPr algn="ctr"/>
            <a:r>
              <a:rPr lang="ja-JP" altLang="en-US" sz="14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高温期（約</a:t>
            </a:r>
            <a:r>
              <a:rPr lang="en-US" altLang="ja-JP" sz="14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14</a:t>
            </a:r>
            <a:r>
              <a:rPr lang="ja-JP" altLang="en-US" sz="14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日間）</a:t>
            </a:r>
          </a:p>
        </p:txBody>
      </p:sp>
      <p:sp>
        <p:nvSpPr>
          <p:cNvPr id="2" name="テキスト ボックス 1">
            <a:extLst>
              <a:ext uri="{FF2B5EF4-FFF2-40B4-BE49-F238E27FC236}">
                <a16:creationId xmlns:a16="http://schemas.microsoft.com/office/drawing/2014/main" id="{621A9293-7461-460B-D700-64382CE58FE4}"/>
              </a:ext>
            </a:extLst>
          </p:cNvPr>
          <p:cNvSpPr txBox="1"/>
          <p:nvPr/>
        </p:nvSpPr>
        <p:spPr>
          <a:xfrm>
            <a:off x="1367636" y="2132041"/>
            <a:ext cx="2637632"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prstClr val="black"/>
                </a:solidFill>
                <a:effectLst/>
                <a:uLnTx/>
                <a:uFillTx/>
                <a:latin typeface="+mn-ea"/>
                <a:cs typeface="Rounded Mplus 1c" panose="020B0502020203020207" pitchFamily="34" charset="-128"/>
              </a:rPr>
              <a:t>【</a:t>
            </a:r>
            <a:r>
              <a:rPr kumimoji="0" lang="ja-JP" altLang="en-US" sz="1600" b="1" i="0" u="none" strike="noStrike" kern="1200" cap="none" spc="0" normalizeH="0" baseline="0" noProof="0">
                <a:ln>
                  <a:noFill/>
                </a:ln>
                <a:solidFill>
                  <a:prstClr val="black"/>
                </a:solidFill>
                <a:effectLst/>
                <a:uLnTx/>
                <a:uFillTx/>
                <a:latin typeface="+mn-ea"/>
                <a:cs typeface="Rounded Mplus 1c" panose="020B0502020203020207" pitchFamily="34" charset="-128"/>
              </a:rPr>
              <a:t>正常な基礎体温グラフ</a:t>
            </a:r>
            <a:r>
              <a:rPr kumimoji="0" lang="en-US" altLang="ja-JP" sz="1600" b="1" i="0" u="none" strike="noStrike" kern="1200" cap="none" spc="0" normalizeH="0" baseline="0" noProof="0">
                <a:ln>
                  <a:noFill/>
                </a:ln>
                <a:solidFill>
                  <a:prstClr val="black"/>
                </a:solidFill>
                <a:effectLst/>
                <a:uLnTx/>
                <a:uFillTx/>
                <a:latin typeface="+mn-ea"/>
                <a:cs typeface="Rounded Mplus 1c" panose="020B0502020203020207" pitchFamily="34" charset="-128"/>
              </a:rPr>
              <a:t>】</a:t>
            </a:r>
            <a:endParaRPr kumimoji="0" lang="ja-JP" altLang="en-US" sz="2400" b="1" i="0" u="none" strike="noStrike" kern="1200" cap="none" spc="0" normalizeH="0" baseline="0" noProof="0">
              <a:ln>
                <a:noFill/>
              </a:ln>
              <a:solidFill>
                <a:prstClr val="black"/>
              </a:solidFill>
              <a:effectLst/>
              <a:uLnTx/>
              <a:uFillTx/>
              <a:latin typeface="+mn-ea"/>
              <a:cs typeface="Rounded Mplus 1c" panose="020B0502020203020207" pitchFamily="34" charset="-128"/>
            </a:endParaRPr>
          </a:p>
        </p:txBody>
      </p:sp>
      <p:sp>
        <p:nvSpPr>
          <p:cNvPr id="3" name="テキスト ボックス 2">
            <a:extLst>
              <a:ext uri="{FF2B5EF4-FFF2-40B4-BE49-F238E27FC236}">
                <a16:creationId xmlns:a16="http://schemas.microsoft.com/office/drawing/2014/main" id="{7F7AEEBD-62D9-B735-5DEC-AC44321100C3}"/>
              </a:ext>
            </a:extLst>
          </p:cNvPr>
          <p:cNvSpPr txBox="1"/>
          <p:nvPr/>
        </p:nvSpPr>
        <p:spPr>
          <a:xfrm>
            <a:off x="1136790" y="605888"/>
            <a:ext cx="8418232" cy="523220"/>
          </a:xfrm>
          <a:prstGeom prst="rect">
            <a:avLst/>
          </a:prstGeom>
          <a:noFill/>
        </p:spPr>
        <p:txBody>
          <a:bodyPr wrap="square" lIns="91440" tIns="45720" rIns="91440" bIns="45720" anchor="t">
            <a:spAutoFit/>
          </a:bodyPr>
          <a:lstStyle/>
          <a:p>
            <a:pPr marL="0" marR="0" lvl="0" indent="0" algn="ctr" defTabSz="457200">
              <a:lnSpc>
                <a:spcPct val="100000"/>
              </a:lnSpc>
              <a:spcBef>
                <a:spcPts val="0"/>
              </a:spcBef>
              <a:spcAft>
                <a:spcPts val="0"/>
              </a:spcAft>
              <a:buClrTx/>
              <a:buSzTx/>
              <a:buFontTx/>
              <a:buNone/>
              <a:tabLst/>
              <a:defRPr/>
            </a:pPr>
            <a:r>
              <a:rPr lang="ja-JP" altLang="en-US" sz="2800" b="1">
                <a:solidFill>
                  <a:srgbClr val="6CCAD5"/>
                </a:solidFill>
                <a:latin typeface="+mn-ea"/>
                <a:cs typeface="Rounded Mplus 1c" panose="020B0502020203020207" pitchFamily="34" charset="-128"/>
              </a:rPr>
              <a:t>基礎体温表をつけてみます</a:t>
            </a:r>
            <a:endParaRPr lang="ja-JP" altLang="en-US" sz="2800" b="1" i="0" u="none" strike="noStrike" kern="1200" cap="none" spc="0" normalizeH="0" baseline="0" noProof="0">
              <a:ln>
                <a:noFill/>
              </a:ln>
              <a:solidFill>
                <a:srgbClr val="6CCAD5"/>
              </a:solidFill>
              <a:effectLst/>
              <a:uLnTx/>
              <a:uFillTx/>
              <a:latin typeface="+mn-ea"/>
              <a:cs typeface="Rounded Mplus 1c" panose="020B0502020203020207" pitchFamily="34" charset="-128"/>
            </a:endParaRPr>
          </a:p>
        </p:txBody>
      </p:sp>
      <p:sp>
        <p:nvSpPr>
          <p:cNvPr id="6" name="テキスト ボックス 5">
            <a:extLst>
              <a:ext uri="{FF2B5EF4-FFF2-40B4-BE49-F238E27FC236}">
                <a16:creationId xmlns:a16="http://schemas.microsoft.com/office/drawing/2014/main" id="{15069E69-759E-8987-ADF1-F15AF1450817}"/>
              </a:ext>
            </a:extLst>
          </p:cNvPr>
          <p:cNvSpPr txBox="1"/>
          <p:nvPr/>
        </p:nvSpPr>
        <p:spPr>
          <a:xfrm>
            <a:off x="1968851" y="2842451"/>
            <a:ext cx="1885157" cy="307777"/>
          </a:xfrm>
          <a:prstGeom prst="rect">
            <a:avLst/>
          </a:prstGeom>
          <a:noFill/>
        </p:spPr>
        <p:txBody>
          <a:bodyPr wrap="square">
            <a:spAutoFit/>
          </a:bodyPr>
          <a:lstStyle/>
          <a:p>
            <a:pPr algn="ctr"/>
            <a:r>
              <a:rPr lang="ja-JP" altLang="en-US" sz="1400" b="1">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低温期（約</a:t>
            </a:r>
            <a:r>
              <a:rPr lang="en-US" altLang="ja-JP" sz="1400" b="1">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14</a:t>
            </a:r>
            <a:r>
              <a:rPr lang="ja-JP" altLang="en-US" sz="1400" b="1">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日間）</a:t>
            </a:r>
          </a:p>
        </p:txBody>
      </p:sp>
      <p:sp>
        <p:nvSpPr>
          <p:cNvPr id="7" name="テキスト ボックス 6">
            <a:extLst>
              <a:ext uri="{FF2B5EF4-FFF2-40B4-BE49-F238E27FC236}">
                <a16:creationId xmlns:a16="http://schemas.microsoft.com/office/drawing/2014/main" id="{0AC400BF-3BFF-6446-0392-C2975CD15ED9}"/>
              </a:ext>
            </a:extLst>
          </p:cNvPr>
          <p:cNvSpPr txBox="1"/>
          <p:nvPr/>
        </p:nvSpPr>
        <p:spPr>
          <a:xfrm>
            <a:off x="5239546" y="2842451"/>
            <a:ext cx="1885157" cy="307777"/>
          </a:xfrm>
          <a:prstGeom prst="rect">
            <a:avLst/>
          </a:prstGeom>
          <a:noFill/>
        </p:spPr>
        <p:txBody>
          <a:bodyPr wrap="square">
            <a:spAutoFit/>
          </a:bodyPr>
          <a:lstStyle/>
          <a:p>
            <a:pPr algn="ctr"/>
            <a:r>
              <a:rPr lang="ja-JP" altLang="en-US" sz="1400" b="1">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高温期（約</a:t>
            </a:r>
            <a:r>
              <a:rPr lang="en-US" altLang="ja-JP" sz="1400" b="1">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14</a:t>
            </a:r>
            <a:r>
              <a:rPr lang="ja-JP" altLang="en-US" sz="1400" b="1">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日間）</a:t>
            </a:r>
          </a:p>
        </p:txBody>
      </p:sp>
      <p:pic>
        <p:nvPicPr>
          <p:cNvPr id="13" name="図 12">
            <a:extLst>
              <a:ext uri="{FF2B5EF4-FFF2-40B4-BE49-F238E27FC236}">
                <a16:creationId xmlns:a16="http://schemas.microsoft.com/office/drawing/2014/main" id="{20B20264-0437-FA4A-CF29-A9BC3DCE83BD}"/>
              </a:ext>
            </a:extLst>
          </p:cNvPr>
          <p:cNvPicPr>
            <a:picLocks noChangeAspect="1"/>
          </p:cNvPicPr>
          <p:nvPr/>
        </p:nvPicPr>
        <p:blipFill>
          <a:blip r:embed="rId5"/>
          <a:stretch>
            <a:fillRect/>
          </a:stretch>
        </p:blipFill>
        <p:spPr>
          <a:xfrm>
            <a:off x="9502587" y="564963"/>
            <a:ext cx="650917" cy="260547"/>
          </a:xfrm>
          <a:prstGeom prst="rect">
            <a:avLst/>
          </a:prstGeom>
        </p:spPr>
      </p:pic>
    </p:spTree>
    <p:extLst>
      <p:ext uri="{BB962C8B-B14F-4D97-AF65-F5344CB8AC3E}">
        <p14:creationId xmlns:p14="http://schemas.microsoft.com/office/powerpoint/2010/main" val="1940634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9ABF765E-CF48-C66C-BA66-05D943139899}"/>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3" cy="7559675"/>
          </a:xfrm>
          <a:prstGeom prst="rect">
            <a:avLst/>
          </a:prstGeom>
        </p:spPr>
      </p:pic>
      <p:sp>
        <p:nvSpPr>
          <p:cNvPr id="5" name="テキスト ボックス 4">
            <a:extLst>
              <a:ext uri="{FF2B5EF4-FFF2-40B4-BE49-F238E27FC236}">
                <a16:creationId xmlns:a16="http://schemas.microsoft.com/office/drawing/2014/main" id="{1BC75D04-DBAB-1673-413E-88D487B206F2}"/>
              </a:ext>
            </a:extLst>
          </p:cNvPr>
          <p:cNvSpPr txBox="1"/>
          <p:nvPr/>
        </p:nvSpPr>
        <p:spPr>
          <a:xfrm>
            <a:off x="1148635" y="899534"/>
            <a:ext cx="8418232" cy="523220"/>
          </a:xfrm>
          <a:prstGeom prst="rect">
            <a:avLst/>
          </a:prstGeom>
          <a:noFill/>
        </p:spPr>
        <p:txBody>
          <a:bodyPr wrap="square">
            <a:spAutoFit/>
          </a:bodyPr>
          <a:lstStyle/>
          <a:p>
            <a:pPr algn="ctr"/>
            <a:r>
              <a:rPr lang="ja-JP" altLang="en-US" sz="2800" b="1">
                <a:solidFill>
                  <a:srgbClr val="6CCAD5"/>
                </a:solidFill>
                <a:latin typeface="+mn-ea"/>
                <a:cs typeface="Rounded Mplus 1c" panose="020B0502020203020207" pitchFamily="34" charset="-128"/>
              </a:rPr>
              <a:t>基礎体温とからだのしくみを理解する</a:t>
            </a:r>
          </a:p>
        </p:txBody>
      </p:sp>
      <p:sp>
        <p:nvSpPr>
          <p:cNvPr id="12" name="テキスト ボックス 11">
            <a:extLst>
              <a:ext uri="{FF2B5EF4-FFF2-40B4-BE49-F238E27FC236}">
                <a16:creationId xmlns:a16="http://schemas.microsoft.com/office/drawing/2014/main" id="{DFC9DC79-B9AE-A18E-E23E-32DCB12BB0F2}"/>
              </a:ext>
            </a:extLst>
          </p:cNvPr>
          <p:cNvSpPr txBox="1"/>
          <p:nvPr/>
        </p:nvSpPr>
        <p:spPr>
          <a:xfrm>
            <a:off x="1965839" y="6820767"/>
            <a:ext cx="8229721" cy="200055"/>
          </a:xfrm>
          <a:prstGeom prst="rect">
            <a:avLst/>
          </a:prstGeom>
          <a:noFill/>
        </p:spPr>
        <p:txBody>
          <a:bodyPr wrap="square">
            <a:spAutoFit/>
          </a:bodyPr>
          <a:lstStyle/>
          <a:p>
            <a:r>
              <a:rPr lang="ja-JP" altLang="en-US" sz="700">
                <a:latin typeface="+mn-ea"/>
                <a:cs typeface="Rounded Mplus 1c" panose="020B0502020203020207" pitchFamily="34" charset="-128"/>
              </a:rPr>
              <a:t>文京区ハッピーベイビープロジェクト　</a:t>
            </a:r>
            <a:r>
              <a:rPr lang="en" altLang="ja-JP" sz="700">
                <a:latin typeface="+mn-ea"/>
                <a:cs typeface="Rounded Mplus 1c" panose="020B0502020203020207" pitchFamily="34" charset="-128"/>
              </a:rPr>
              <a:t>Life &amp; Career Design Workbook</a:t>
            </a:r>
            <a:r>
              <a:rPr lang="ja-JP" altLang="en-US" sz="700">
                <a:latin typeface="+mn-ea"/>
                <a:cs typeface="Rounded Mplus 1c" panose="020B0502020203020207" pitchFamily="34" charset="-128"/>
              </a:rPr>
              <a:t>より　　　　国立成育医療研究センタープレコンセプションケアセンター　プレコンセプションチェックプランハンドブックより</a:t>
            </a:r>
            <a:endParaRPr lang="ja-JP" altLang="en-US" sz="1000">
              <a:latin typeface="+mn-ea"/>
              <a:cs typeface="Rounded Mplus 1c" panose="020B0502020203020207" pitchFamily="34" charset="-128"/>
            </a:endParaRPr>
          </a:p>
        </p:txBody>
      </p:sp>
      <p:pic>
        <p:nvPicPr>
          <p:cNvPr id="7" name="図 6" descr="グラフ が含まれている画像&#10;&#10;AI 生成コンテンツは誤りを含む可能性があります。">
            <a:extLst>
              <a:ext uri="{FF2B5EF4-FFF2-40B4-BE49-F238E27FC236}">
                <a16:creationId xmlns:a16="http://schemas.microsoft.com/office/drawing/2014/main" id="{74626DB5-0625-AECF-3C40-DEAB89404F65}"/>
              </a:ext>
            </a:extLst>
          </p:cNvPr>
          <p:cNvPicPr>
            <a:picLocks noChangeAspect="1"/>
          </p:cNvPicPr>
          <p:nvPr/>
        </p:nvPicPr>
        <p:blipFill>
          <a:blip r:embed="rId4"/>
          <a:stretch>
            <a:fillRect/>
          </a:stretch>
        </p:blipFill>
        <p:spPr>
          <a:xfrm>
            <a:off x="4482000" y="1529078"/>
            <a:ext cx="5599902" cy="5355309"/>
          </a:xfrm>
          <a:prstGeom prst="rect">
            <a:avLst/>
          </a:prstGeom>
        </p:spPr>
      </p:pic>
      <p:sp>
        <p:nvSpPr>
          <p:cNvPr id="13" name="テキスト ボックス 12">
            <a:extLst>
              <a:ext uri="{FF2B5EF4-FFF2-40B4-BE49-F238E27FC236}">
                <a16:creationId xmlns:a16="http://schemas.microsoft.com/office/drawing/2014/main" id="{766F319B-0BAF-5268-AB1D-EA660A717BAE}"/>
              </a:ext>
            </a:extLst>
          </p:cNvPr>
          <p:cNvSpPr txBox="1"/>
          <p:nvPr/>
        </p:nvSpPr>
        <p:spPr>
          <a:xfrm>
            <a:off x="4908667" y="1987524"/>
            <a:ext cx="2344063" cy="307777"/>
          </a:xfrm>
          <a:prstGeom prst="rect">
            <a:avLst/>
          </a:prstGeom>
          <a:noFill/>
        </p:spPr>
        <p:txBody>
          <a:bodyPr wrap="square">
            <a:spAutoFit/>
          </a:bodyPr>
          <a:lstStyle/>
          <a:p>
            <a:pPr algn="ctr"/>
            <a:r>
              <a:rPr lang="en-US" altLang="ja-JP" sz="1400">
                <a:latin typeface="+mn-ea"/>
                <a:cs typeface="Rounded Mplus 1c" panose="020B0502020203020207" pitchFamily="34" charset="-128"/>
              </a:rPr>
              <a:t>【</a:t>
            </a:r>
            <a:r>
              <a:rPr lang="ja-JP" altLang="en-US" sz="1400" b="1">
                <a:latin typeface="+mn-ea"/>
                <a:cs typeface="Rounded Mplus 1c" panose="020B0502020203020207" pitchFamily="34" charset="-128"/>
              </a:rPr>
              <a:t>正常な基礎体温グラフ</a:t>
            </a:r>
            <a:r>
              <a:rPr lang="en-US" altLang="ja-JP" sz="1400" b="1">
                <a:latin typeface="+mn-ea"/>
                <a:cs typeface="Rounded Mplus 1c" panose="020B0502020203020207" pitchFamily="34" charset="-128"/>
              </a:rPr>
              <a:t>】</a:t>
            </a:r>
            <a:endParaRPr lang="ja-JP" altLang="en-US" sz="2000" b="1">
              <a:latin typeface="+mn-ea"/>
              <a:cs typeface="Rounded Mplus 1c" panose="020B0502020203020207" pitchFamily="34" charset="-128"/>
            </a:endParaRPr>
          </a:p>
        </p:txBody>
      </p:sp>
      <p:sp>
        <p:nvSpPr>
          <p:cNvPr id="14" name="円/楕円 13">
            <a:extLst>
              <a:ext uri="{FF2B5EF4-FFF2-40B4-BE49-F238E27FC236}">
                <a16:creationId xmlns:a16="http://schemas.microsoft.com/office/drawing/2014/main" id="{45EF7A5F-1C67-B694-ACFD-1B07F5594073}"/>
              </a:ext>
            </a:extLst>
          </p:cNvPr>
          <p:cNvSpPr/>
          <p:nvPr/>
        </p:nvSpPr>
        <p:spPr>
          <a:xfrm>
            <a:off x="5576330" y="2950246"/>
            <a:ext cx="1540750" cy="50249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B392B6DB-DFFC-C998-BA3B-4CA30933B76E}"/>
              </a:ext>
            </a:extLst>
          </p:cNvPr>
          <p:cNvPicPr>
            <a:picLocks noChangeAspect="1"/>
          </p:cNvPicPr>
          <p:nvPr/>
        </p:nvPicPr>
        <p:blipFill>
          <a:blip r:embed="rId5"/>
          <a:stretch>
            <a:fillRect/>
          </a:stretch>
        </p:blipFill>
        <p:spPr>
          <a:xfrm>
            <a:off x="979914" y="2572968"/>
            <a:ext cx="3338826" cy="3072184"/>
          </a:xfrm>
          <a:prstGeom prst="rect">
            <a:avLst/>
          </a:prstGeom>
        </p:spPr>
      </p:pic>
      <p:pic>
        <p:nvPicPr>
          <p:cNvPr id="6" name="図 5">
            <a:extLst>
              <a:ext uri="{FF2B5EF4-FFF2-40B4-BE49-F238E27FC236}">
                <a16:creationId xmlns:a16="http://schemas.microsoft.com/office/drawing/2014/main" id="{6ED94269-080A-EE07-794D-11FD79784B27}"/>
              </a:ext>
            </a:extLst>
          </p:cNvPr>
          <p:cNvPicPr>
            <a:picLocks noChangeAspect="1"/>
          </p:cNvPicPr>
          <p:nvPr/>
        </p:nvPicPr>
        <p:blipFill>
          <a:blip r:embed="rId6"/>
          <a:stretch>
            <a:fillRect/>
          </a:stretch>
        </p:blipFill>
        <p:spPr>
          <a:xfrm>
            <a:off x="9502587" y="564963"/>
            <a:ext cx="650917" cy="260547"/>
          </a:xfrm>
          <a:prstGeom prst="rect">
            <a:avLst/>
          </a:prstGeom>
        </p:spPr>
      </p:pic>
    </p:spTree>
    <p:extLst>
      <p:ext uri="{BB962C8B-B14F-4D97-AF65-F5344CB8AC3E}">
        <p14:creationId xmlns:p14="http://schemas.microsoft.com/office/powerpoint/2010/main" val="1433522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63910-94DE-2563-7998-2C83DFDA1634}"/>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2787808D-F27D-A39C-A6F8-B8CF67745AC4}"/>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3" cy="7559675"/>
          </a:xfrm>
          <a:prstGeom prst="rect">
            <a:avLst/>
          </a:prstGeom>
        </p:spPr>
      </p:pic>
      <p:sp>
        <p:nvSpPr>
          <p:cNvPr id="5" name="テキスト ボックス 4">
            <a:extLst>
              <a:ext uri="{FF2B5EF4-FFF2-40B4-BE49-F238E27FC236}">
                <a16:creationId xmlns:a16="http://schemas.microsoft.com/office/drawing/2014/main" id="{F68CA1D2-92A7-696D-6FED-46B0CA744FBC}"/>
              </a:ext>
            </a:extLst>
          </p:cNvPr>
          <p:cNvSpPr txBox="1"/>
          <p:nvPr/>
        </p:nvSpPr>
        <p:spPr>
          <a:xfrm>
            <a:off x="1148635" y="899534"/>
            <a:ext cx="8418232" cy="523220"/>
          </a:xfrm>
          <a:prstGeom prst="rect">
            <a:avLst/>
          </a:prstGeom>
          <a:noFill/>
        </p:spPr>
        <p:txBody>
          <a:bodyPr wrap="square">
            <a:spAutoFit/>
          </a:bodyPr>
          <a:lstStyle/>
          <a:p>
            <a:pPr algn="ctr"/>
            <a:r>
              <a:rPr lang="ja-JP" altLang="en-US" sz="2800" b="1">
                <a:solidFill>
                  <a:srgbClr val="6CCAD5"/>
                </a:solidFill>
                <a:latin typeface="+mn-ea"/>
                <a:cs typeface="Rounded Mplus 1c" panose="020B0502020203020207" pitchFamily="34" charset="-128"/>
              </a:rPr>
              <a:t>基礎体温とからだのしくみを理解する</a:t>
            </a:r>
          </a:p>
        </p:txBody>
      </p:sp>
      <p:sp>
        <p:nvSpPr>
          <p:cNvPr id="12" name="テキスト ボックス 11">
            <a:extLst>
              <a:ext uri="{FF2B5EF4-FFF2-40B4-BE49-F238E27FC236}">
                <a16:creationId xmlns:a16="http://schemas.microsoft.com/office/drawing/2014/main" id="{B84CAB82-36BC-7080-2730-2DECA830F53A}"/>
              </a:ext>
            </a:extLst>
          </p:cNvPr>
          <p:cNvSpPr txBox="1"/>
          <p:nvPr/>
        </p:nvSpPr>
        <p:spPr>
          <a:xfrm>
            <a:off x="1965839" y="6820767"/>
            <a:ext cx="8229721" cy="200055"/>
          </a:xfrm>
          <a:prstGeom prst="rect">
            <a:avLst/>
          </a:prstGeom>
          <a:noFill/>
        </p:spPr>
        <p:txBody>
          <a:bodyPr wrap="square">
            <a:spAutoFit/>
          </a:bodyPr>
          <a:lstStyle/>
          <a:p>
            <a:r>
              <a:rPr lang="ja-JP" altLang="en-US" sz="700">
                <a:latin typeface="+mn-ea"/>
                <a:cs typeface="Rounded Mplus 1c" panose="020B0502020203020207" pitchFamily="34" charset="-128"/>
              </a:rPr>
              <a:t>文京区ハッピーベイビープロジェクト　</a:t>
            </a:r>
            <a:r>
              <a:rPr lang="en" altLang="ja-JP" sz="700">
                <a:latin typeface="+mn-ea"/>
                <a:cs typeface="Rounded Mplus 1c" panose="020B0502020203020207" pitchFamily="34" charset="-128"/>
              </a:rPr>
              <a:t>Life &amp; Career Design Workbook</a:t>
            </a:r>
            <a:r>
              <a:rPr lang="ja-JP" altLang="en-US" sz="700">
                <a:latin typeface="+mn-ea"/>
                <a:cs typeface="Rounded Mplus 1c" panose="020B0502020203020207" pitchFamily="34" charset="-128"/>
              </a:rPr>
              <a:t>より　　　　国立成育医療研究センタープレコンセプションケアセンター　プレコンセプションチェックプランハンドブックより</a:t>
            </a:r>
            <a:endParaRPr lang="ja-JP" altLang="en-US" sz="1000">
              <a:latin typeface="+mn-ea"/>
              <a:cs typeface="Rounded Mplus 1c" panose="020B0502020203020207" pitchFamily="34" charset="-128"/>
            </a:endParaRPr>
          </a:p>
        </p:txBody>
      </p:sp>
      <p:pic>
        <p:nvPicPr>
          <p:cNvPr id="3" name="図 2">
            <a:extLst>
              <a:ext uri="{FF2B5EF4-FFF2-40B4-BE49-F238E27FC236}">
                <a16:creationId xmlns:a16="http://schemas.microsoft.com/office/drawing/2014/main" id="{7F9BD8F8-EEC0-E479-A531-CE540749F1CC}"/>
              </a:ext>
            </a:extLst>
          </p:cNvPr>
          <p:cNvPicPr>
            <a:picLocks noChangeAspect="1"/>
          </p:cNvPicPr>
          <p:nvPr/>
        </p:nvPicPr>
        <p:blipFill>
          <a:blip r:embed="rId4"/>
          <a:stretch>
            <a:fillRect/>
          </a:stretch>
        </p:blipFill>
        <p:spPr>
          <a:xfrm>
            <a:off x="979914" y="2572968"/>
            <a:ext cx="3338826" cy="3072184"/>
          </a:xfrm>
          <a:prstGeom prst="rect">
            <a:avLst/>
          </a:prstGeom>
        </p:spPr>
      </p:pic>
      <p:sp>
        <p:nvSpPr>
          <p:cNvPr id="2" name="円/楕円 1">
            <a:extLst>
              <a:ext uri="{FF2B5EF4-FFF2-40B4-BE49-F238E27FC236}">
                <a16:creationId xmlns:a16="http://schemas.microsoft.com/office/drawing/2014/main" id="{AABE7CB9-5575-C374-3B6E-8774A8900DB3}"/>
              </a:ext>
            </a:extLst>
          </p:cNvPr>
          <p:cNvSpPr/>
          <p:nvPr/>
        </p:nvSpPr>
        <p:spPr>
          <a:xfrm>
            <a:off x="610093" y="3672840"/>
            <a:ext cx="1584466" cy="1310640"/>
          </a:xfrm>
          <a:prstGeom prst="ellipse">
            <a:avLst/>
          </a:prstGeom>
          <a:noFill/>
          <a:ln w="44450">
            <a:solidFill>
              <a:srgbClr val="027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descr="グラフ が含まれている画像&#10;&#10;AI 生成コンテンツは誤りを含む可能性があります。">
            <a:extLst>
              <a:ext uri="{FF2B5EF4-FFF2-40B4-BE49-F238E27FC236}">
                <a16:creationId xmlns:a16="http://schemas.microsoft.com/office/drawing/2014/main" id="{D6CDBE41-D0C5-BB3F-F28C-982A2CDF552B}"/>
              </a:ext>
            </a:extLst>
          </p:cNvPr>
          <p:cNvPicPr>
            <a:picLocks noChangeAspect="1"/>
          </p:cNvPicPr>
          <p:nvPr/>
        </p:nvPicPr>
        <p:blipFill>
          <a:blip r:embed="rId5"/>
          <a:stretch>
            <a:fillRect/>
          </a:stretch>
        </p:blipFill>
        <p:spPr>
          <a:xfrm>
            <a:off x="4482000" y="1529078"/>
            <a:ext cx="5599902" cy="5355309"/>
          </a:xfrm>
          <a:prstGeom prst="rect">
            <a:avLst/>
          </a:prstGeom>
        </p:spPr>
      </p:pic>
      <p:sp>
        <p:nvSpPr>
          <p:cNvPr id="20" name="円/楕円 19">
            <a:extLst>
              <a:ext uri="{FF2B5EF4-FFF2-40B4-BE49-F238E27FC236}">
                <a16:creationId xmlns:a16="http://schemas.microsoft.com/office/drawing/2014/main" id="{40DE6F2A-7483-C44C-2851-3B04E889F794}"/>
              </a:ext>
            </a:extLst>
          </p:cNvPr>
          <p:cNvSpPr/>
          <p:nvPr/>
        </p:nvSpPr>
        <p:spPr>
          <a:xfrm>
            <a:off x="7008890" y="4655820"/>
            <a:ext cx="702550" cy="6553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CC73BF1-2075-A896-96E1-D298D63CF0FE}"/>
              </a:ext>
            </a:extLst>
          </p:cNvPr>
          <p:cNvSpPr txBox="1"/>
          <p:nvPr/>
        </p:nvSpPr>
        <p:spPr>
          <a:xfrm>
            <a:off x="4908667" y="1987524"/>
            <a:ext cx="2344063" cy="307777"/>
          </a:xfrm>
          <a:prstGeom prst="rect">
            <a:avLst/>
          </a:prstGeom>
          <a:noFill/>
        </p:spPr>
        <p:txBody>
          <a:bodyPr wrap="square">
            <a:spAutoFit/>
          </a:bodyPr>
          <a:lstStyle/>
          <a:p>
            <a:pPr algn="ctr"/>
            <a:r>
              <a:rPr lang="en-US" altLang="ja-JP" sz="1400" b="1">
                <a:latin typeface="+mn-ea"/>
                <a:cs typeface="Rounded Mplus 1c" panose="020B0502020203020207" pitchFamily="34" charset="-128"/>
              </a:rPr>
              <a:t>【</a:t>
            </a:r>
            <a:r>
              <a:rPr lang="ja-JP" altLang="en-US" sz="1400" b="1">
                <a:latin typeface="+mn-ea"/>
                <a:cs typeface="Rounded Mplus 1c" panose="020B0502020203020207" pitchFamily="34" charset="-128"/>
              </a:rPr>
              <a:t>正常な基礎体温グラフ</a:t>
            </a:r>
            <a:r>
              <a:rPr lang="en-US" altLang="ja-JP" sz="1400" b="1">
                <a:latin typeface="+mn-ea"/>
                <a:cs typeface="Rounded Mplus 1c" panose="020B0502020203020207" pitchFamily="34" charset="-128"/>
              </a:rPr>
              <a:t>】</a:t>
            </a:r>
            <a:endParaRPr lang="ja-JP" altLang="en-US" sz="2000" b="1">
              <a:latin typeface="+mn-ea"/>
              <a:cs typeface="Rounded Mplus 1c" panose="020B0502020203020207" pitchFamily="34" charset="-128"/>
            </a:endParaRPr>
          </a:p>
        </p:txBody>
      </p:sp>
      <p:pic>
        <p:nvPicPr>
          <p:cNvPr id="7" name="図 6">
            <a:extLst>
              <a:ext uri="{FF2B5EF4-FFF2-40B4-BE49-F238E27FC236}">
                <a16:creationId xmlns:a16="http://schemas.microsoft.com/office/drawing/2014/main" id="{4DC0B2E5-21A5-CBA7-568B-293940411536}"/>
              </a:ext>
            </a:extLst>
          </p:cNvPr>
          <p:cNvPicPr>
            <a:picLocks noChangeAspect="1"/>
          </p:cNvPicPr>
          <p:nvPr/>
        </p:nvPicPr>
        <p:blipFill>
          <a:blip r:embed="rId6"/>
          <a:stretch>
            <a:fillRect/>
          </a:stretch>
        </p:blipFill>
        <p:spPr>
          <a:xfrm>
            <a:off x="9502587" y="564963"/>
            <a:ext cx="650917" cy="260547"/>
          </a:xfrm>
          <a:prstGeom prst="rect">
            <a:avLst/>
          </a:prstGeom>
        </p:spPr>
      </p:pic>
    </p:spTree>
    <p:extLst>
      <p:ext uri="{BB962C8B-B14F-4D97-AF65-F5344CB8AC3E}">
        <p14:creationId xmlns:p14="http://schemas.microsoft.com/office/powerpoint/2010/main" val="1562156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BD40A-5E1A-BDB7-33A9-6CAEB1C767C4}"/>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A73D9495-2B67-E503-3A6D-0EF19C7AED4F}"/>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3" cy="7559675"/>
          </a:xfrm>
          <a:prstGeom prst="rect">
            <a:avLst/>
          </a:prstGeom>
        </p:spPr>
      </p:pic>
      <p:sp>
        <p:nvSpPr>
          <p:cNvPr id="5" name="テキスト ボックス 4">
            <a:extLst>
              <a:ext uri="{FF2B5EF4-FFF2-40B4-BE49-F238E27FC236}">
                <a16:creationId xmlns:a16="http://schemas.microsoft.com/office/drawing/2014/main" id="{7237EE0C-D3D5-8742-8BC0-AEE7DEEEFA0B}"/>
              </a:ext>
            </a:extLst>
          </p:cNvPr>
          <p:cNvSpPr txBox="1"/>
          <p:nvPr/>
        </p:nvSpPr>
        <p:spPr>
          <a:xfrm>
            <a:off x="1148635" y="899534"/>
            <a:ext cx="8418232" cy="523220"/>
          </a:xfrm>
          <a:prstGeom prst="rect">
            <a:avLst/>
          </a:prstGeom>
          <a:noFill/>
        </p:spPr>
        <p:txBody>
          <a:bodyPr wrap="square">
            <a:spAutoFit/>
          </a:bodyPr>
          <a:lstStyle/>
          <a:p>
            <a:pPr algn="ctr"/>
            <a:r>
              <a:rPr lang="ja-JP" altLang="en-US" sz="2800" b="1">
                <a:solidFill>
                  <a:srgbClr val="6CCAD5"/>
                </a:solidFill>
                <a:latin typeface="+mn-ea"/>
                <a:cs typeface="Rounded Mplus 1c" panose="020B0502020203020207" pitchFamily="34" charset="-128"/>
              </a:rPr>
              <a:t>基礎体温とからだのしくみを理解する</a:t>
            </a:r>
          </a:p>
        </p:txBody>
      </p:sp>
      <p:sp>
        <p:nvSpPr>
          <p:cNvPr id="12" name="テキスト ボックス 11">
            <a:extLst>
              <a:ext uri="{FF2B5EF4-FFF2-40B4-BE49-F238E27FC236}">
                <a16:creationId xmlns:a16="http://schemas.microsoft.com/office/drawing/2014/main" id="{0C48A904-DF7B-7D49-8593-5132DD81FB76}"/>
              </a:ext>
            </a:extLst>
          </p:cNvPr>
          <p:cNvSpPr txBox="1"/>
          <p:nvPr/>
        </p:nvSpPr>
        <p:spPr>
          <a:xfrm>
            <a:off x="1965839" y="6820767"/>
            <a:ext cx="8229721" cy="200055"/>
          </a:xfrm>
          <a:prstGeom prst="rect">
            <a:avLst/>
          </a:prstGeom>
          <a:noFill/>
        </p:spPr>
        <p:txBody>
          <a:bodyPr wrap="square">
            <a:spAutoFit/>
          </a:bodyPr>
          <a:lstStyle/>
          <a:p>
            <a:r>
              <a:rPr lang="ja-JP" altLang="en-US" sz="700">
                <a:latin typeface="+mn-ea"/>
                <a:cs typeface="Rounded Mplus 1c" panose="020B0502020203020207" pitchFamily="34" charset="-128"/>
              </a:rPr>
              <a:t>文京区ハッピーベイビープロジェクト　</a:t>
            </a:r>
            <a:r>
              <a:rPr lang="en" altLang="ja-JP" sz="700">
                <a:latin typeface="+mn-ea"/>
                <a:cs typeface="Rounded Mplus 1c" panose="020B0502020203020207" pitchFamily="34" charset="-128"/>
              </a:rPr>
              <a:t>Life &amp; Career Design Workbook</a:t>
            </a:r>
            <a:r>
              <a:rPr lang="ja-JP" altLang="en-US" sz="700">
                <a:latin typeface="+mn-ea"/>
                <a:cs typeface="Rounded Mplus 1c" panose="020B0502020203020207" pitchFamily="34" charset="-128"/>
              </a:rPr>
              <a:t>より　　　　国立成育医療研究センタープレコンセプションケアセンター　プレコンセプションチェックプランハンドブックより</a:t>
            </a:r>
            <a:endParaRPr lang="ja-JP" altLang="en-US" sz="1000">
              <a:latin typeface="+mn-ea"/>
              <a:cs typeface="Rounded Mplus 1c" panose="020B0502020203020207" pitchFamily="34" charset="-128"/>
            </a:endParaRPr>
          </a:p>
        </p:txBody>
      </p:sp>
      <p:pic>
        <p:nvPicPr>
          <p:cNvPr id="7" name="図 6">
            <a:extLst>
              <a:ext uri="{FF2B5EF4-FFF2-40B4-BE49-F238E27FC236}">
                <a16:creationId xmlns:a16="http://schemas.microsoft.com/office/drawing/2014/main" id="{34A99149-C3B0-12B0-529A-D0229F6FC81D}"/>
              </a:ext>
            </a:extLst>
          </p:cNvPr>
          <p:cNvPicPr>
            <a:picLocks noChangeAspect="1"/>
          </p:cNvPicPr>
          <p:nvPr/>
        </p:nvPicPr>
        <p:blipFill>
          <a:blip r:embed="rId4"/>
          <a:stretch>
            <a:fillRect/>
          </a:stretch>
        </p:blipFill>
        <p:spPr>
          <a:xfrm>
            <a:off x="979914" y="2572968"/>
            <a:ext cx="3338826" cy="3072184"/>
          </a:xfrm>
          <a:prstGeom prst="rect">
            <a:avLst/>
          </a:prstGeom>
        </p:spPr>
      </p:pic>
      <p:sp>
        <p:nvSpPr>
          <p:cNvPr id="2" name="円/楕円 1">
            <a:extLst>
              <a:ext uri="{FF2B5EF4-FFF2-40B4-BE49-F238E27FC236}">
                <a16:creationId xmlns:a16="http://schemas.microsoft.com/office/drawing/2014/main" id="{A44B2DB3-E6FE-C65E-8E42-71310D3BF603}"/>
              </a:ext>
            </a:extLst>
          </p:cNvPr>
          <p:cNvSpPr/>
          <p:nvPr/>
        </p:nvSpPr>
        <p:spPr>
          <a:xfrm>
            <a:off x="1048905" y="2438400"/>
            <a:ext cx="807227" cy="731520"/>
          </a:xfrm>
          <a:prstGeom prst="ellipse">
            <a:avLst/>
          </a:prstGeom>
          <a:noFill/>
          <a:ln w="44450">
            <a:solidFill>
              <a:srgbClr val="027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円/楕円 2">
            <a:extLst>
              <a:ext uri="{FF2B5EF4-FFF2-40B4-BE49-F238E27FC236}">
                <a16:creationId xmlns:a16="http://schemas.microsoft.com/office/drawing/2014/main" id="{027E0141-929D-1D8B-EE41-F6DE5F2CD4C5}"/>
              </a:ext>
            </a:extLst>
          </p:cNvPr>
          <p:cNvSpPr/>
          <p:nvPr/>
        </p:nvSpPr>
        <p:spPr>
          <a:xfrm>
            <a:off x="721112" y="3169919"/>
            <a:ext cx="1001008" cy="807703"/>
          </a:xfrm>
          <a:prstGeom prst="ellipse">
            <a:avLst/>
          </a:prstGeom>
          <a:noFill/>
          <a:ln w="44450">
            <a:solidFill>
              <a:srgbClr val="027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グラフ が含まれている画像&#10;&#10;AI 生成コンテンツは誤りを含む可能性があります。">
            <a:extLst>
              <a:ext uri="{FF2B5EF4-FFF2-40B4-BE49-F238E27FC236}">
                <a16:creationId xmlns:a16="http://schemas.microsoft.com/office/drawing/2014/main" id="{F87C9E91-F963-46C4-A7F9-F6E0C830B503}"/>
              </a:ext>
            </a:extLst>
          </p:cNvPr>
          <p:cNvPicPr>
            <a:picLocks noChangeAspect="1"/>
          </p:cNvPicPr>
          <p:nvPr/>
        </p:nvPicPr>
        <p:blipFill>
          <a:blip r:embed="rId5"/>
          <a:stretch>
            <a:fillRect/>
          </a:stretch>
        </p:blipFill>
        <p:spPr>
          <a:xfrm>
            <a:off x="4482000" y="1529078"/>
            <a:ext cx="5599902" cy="5355309"/>
          </a:xfrm>
          <a:prstGeom prst="rect">
            <a:avLst/>
          </a:prstGeom>
        </p:spPr>
      </p:pic>
      <p:sp>
        <p:nvSpPr>
          <p:cNvPr id="17" name="円/楕円 16">
            <a:extLst>
              <a:ext uri="{FF2B5EF4-FFF2-40B4-BE49-F238E27FC236}">
                <a16:creationId xmlns:a16="http://schemas.microsoft.com/office/drawing/2014/main" id="{5EAFE809-83C9-014B-DD93-C3D1E7ADA4D0}"/>
              </a:ext>
            </a:extLst>
          </p:cNvPr>
          <p:cNvSpPr/>
          <p:nvPr/>
        </p:nvSpPr>
        <p:spPr>
          <a:xfrm>
            <a:off x="7008890" y="4655820"/>
            <a:ext cx="702550" cy="6553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8ED1ADB-0B71-B3F1-6F48-7F0A2228048D}"/>
              </a:ext>
            </a:extLst>
          </p:cNvPr>
          <p:cNvSpPr txBox="1"/>
          <p:nvPr/>
        </p:nvSpPr>
        <p:spPr>
          <a:xfrm>
            <a:off x="4908667" y="1987524"/>
            <a:ext cx="2344063" cy="307777"/>
          </a:xfrm>
          <a:prstGeom prst="rect">
            <a:avLst/>
          </a:prstGeom>
          <a:noFill/>
        </p:spPr>
        <p:txBody>
          <a:bodyPr wrap="square">
            <a:spAutoFit/>
          </a:bodyPr>
          <a:lstStyle/>
          <a:p>
            <a:pPr algn="ctr"/>
            <a:r>
              <a:rPr lang="en-US" altLang="ja-JP" sz="1400" b="1">
                <a:latin typeface="+mn-ea"/>
                <a:cs typeface="Rounded Mplus 1c" panose="020B0502020203020207" pitchFamily="34" charset="-128"/>
              </a:rPr>
              <a:t>【</a:t>
            </a:r>
            <a:r>
              <a:rPr lang="ja-JP" altLang="en-US" sz="1400" b="1">
                <a:latin typeface="+mn-ea"/>
                <a:cs typeface="Rounded Mplus 1c" panose="020B0502020203020207" pitchFamily="34" charset="-128"/>
              </a:rPr>
              <a:t>正常な基礎体温グラフ</a:t>
            </a:r>
            <a:r>
              <a:rPr lang="en-US" altLang="ja-JP" sz="1400" b="1">
                <a:latin typeface="+mn-ea"/>
                <a:cs typeface="Rounded Mplus 1c" panose="020B0502020203020207" pitchFamily="34" charset="-128"/>
              </a:rPr>
              <a:t>】</a:t>
            </a:r>
            <a:endParaRPr lang="ja-JP" altLang="en-US" sz="2000" b="1">
              <a:latin typeface="+mn-ea"/>
              <a:cs typeface="Rounded Mplus 1c" panose="020B0502020203020207" pitchFamily="34" charset="-128"/>
            </a:endParaRPr>
          </a:p>
        </p:txBody>
      </p:sp>
      <p:pic>
        <p:nvPicPr>
          <p:cNvPr id="9" name="図 8">
            <a:extLst>
              <a:ext uri="{FF2B5EF4-FFF2-40B4-BE49-F238E27FC236}">
                <a16:creationId xmlns:a16="http://schemas.microsoft.com/office/drawing/2014/main" id="{24292234-2E21-ACE2-4A8F-B54AD9426254}"/>
              </a:ext>
            </a:extLst>
          </p:cNvPr>
          <p:cNvPicPr>
            <a:picLocks noChangeAspect="1"/>
          </p:cNvPicPr>
          <p:nvPr/>
        </p:nvPicPr>
        <p:blipFill>
          <a:blip r:embed="rId6"/>
          <a:stretch>
            <a:fillRect/>
          </a:stretch>
        </p:blipFill>
        <p:spPr>
          <a:xfrm>
            <a:off x="9502587" y="564963"/>
            <a:ext cx="650917" cy="260547"/>
          </a:xfrm>
          <a:prstGeom prst="rect">
            <a:avLst/>
          </a:prstGeom>
        </p:spPr>
      </p:pic>
    </p:spTree>
    <p:extLst>
      <p:ext uri="{BB962C8B-B14F-4D97-AF65-F5344CB8AC3E}">
        <p14:creationId xmlns:p14="http://schemas.microsoft.com/office/powerpoint/2010/main" val="1811814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DCBFE-DFDC-720C-0915-52A6A79E8ACB}"/>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6CA0F729-932A-4A71-A0BB-599E68EF6DEF}"/>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3" cy="7559675"/>
          </a:xfrm>
          <a:prstGeom prst="rect">
            <a:avLst/>
          </a:prstGeom>
        </p:spPr>
      </p:pic>
      <p:sp>
        <p:nvSpPr>
          <p:cNvPr id="5" name="テキスト ボックス 4">
            <a:extLst>
              <a:ext uri="{FF2B5EF4-FFF2-40B4-BE49-F238E27FC236}">
                <a16:creationId xmlns:a16="http://schemas.microsoft.com/office/drawing/2014/main" id="{B3FF04D4-3F5C-2BFF-9E26-281DE6EE68BC}"/>
              </a:ext>
            </a:extLst>
          </p:cNvPr>
          <p:cNvSpPr txBox="1"/>
          <p:nvPr/>
        </p:nvSpPr>
        <p:spPr>
          <a:xfrm>
            <a:off x="1148635" y="899534"/>
            <a:ext cx="8418232" cy="523220"/>
          </a:xfrm>
          <a:prstGeom prst="rect">
            <a:avLst/>
          </a:prstGeom>
          <a:noFill/>
        </p:spPr>
        <p:txBody>
          <a:bodyPr wrap="square">
            <a:spAutoFit/>
          </a:bodyPr>
          <a:lstStyle/>
          <a:p>
            <a:pPr algn="ctr"/>
            <a:r>
              <a:rPr lang="ja-JP" altLang="en-US" sz="2800" b="1">
                <a:solidFill>
                  <a:srgbClr val="6CCAD5"/>
                </a:solidFill>
                <a:latin typeface="+mn-ea"/>
                <a:cs typeface="Rounded Mplus 1c" panose="020B0502020203020207" pitchFamily="34" charset="-128"/>
              </a:rPr>
              <a:t>基礎体温とからだのしくみを理解する</a:t>
            </a:r>
          </a:p>
        </p:txBody>
      </p:sp>
      <p:sp>
        <p:nvSpPr>
          <p:cNvPr id="12" name="テキスト ボックス 11">
            <a:extLst>
              <a:ext uri="{FF2B5EF4-FFF2-40B4-BE49-F238E27FC236}">
                <a16:creationId xmlns:a16="http://schemas.microsoft.com/office/drawing/2014/main" id="{09A00DD6-E5CD-28E9-C7B3-79B9E3DF1A7B}"/>
              </a:ext>
            </a:extLst>
          </p:cNvPr>
          <p:cNvSpPr txBox="1"/>
          <p:nvPr/>
        </p:nvSpPr>
        <p:spPr>
          <a:xfrm>
            <a:off x="1965839" y="6820767"/>
            <a:ext cx="8229721" cy="200055"/>
          </a:xfrm>
          <a:prstGeom prst="rect">
            <a:avLst/>
          </a:prstGeom>
          <a:noFill/>
        </p:spPr>
        <p:txBody>
          <a:bodyPr wrap="square">
            <a:spAutoFit/>
          </a:bodyPr>
          <a:lstStyle/>
          <a:p>
            <a:r>
              <a:rPr lang="ja-JP" altLang="en-US" sz="700">
                <a:latin typeface="+mn-ea"/>
                <a:cs typeface="Rounded Mplus 1c" panose="020B0502020203020207" pitchFamily="34" charset="-128"/>
              </a:rPr>
              <a:t>文京区ハッピーベイビープロジェクト　</a:t>
            </a:r>
            <a:r>
              <a:rPr lang="en" altLang="ja-JP" sz="700">
                <a:latin typeface="+mn-ea"/>
                <a:cs typeface="Rounded Mplus 1c" panose="020B0502020203020207" pitchFamily="34" charset="-128"/>
              </a:rPr>
              <a:t>Life &amp; Career Design Workbook</a:t>
            </a:r>
            <a:r>
              <a:rPr lang="ja-JP" altLang="en-US" sz="700">
                <a:latin typeface="+mn-ea"/>
                <a:cs typeface="Rounded Mplus 1c" panose="020B0502020203020207" pitchFamily="34" charset="-128"/>
              </a:rPr>
              <a:t>より　　　　国立成育医療研究センタープレコンセプションケアセンター　プレコンセプションチェックプランハンドブックより</a:t>
            </a:r>
            <a:endParaRPr lang="ja-JP" altLang="en-US" sz="1000">
              <a:latin typeface="+mn-ea"/>
              <a:cs typeface="Rounded Mplus 1c" panose="020B0502020203020207" pitchFamily="34" charset="-128"/>
            </a:endParaRPr>
          </a:p>
        </p:txBody>
      </p:sp>
      <p:pic>
        <p:nvPicPr>
          <p:cNvPr id="6" name="図 5">
            <a:extLst>
              <a:ext uri="{FF2B5EF4-FFF2-40B4-BE49-F238E27FC236}">
                <a16:creationId xmlns:a16="http://schemas.microsoft.com/office/drawing/2014/main" id="{CE977A12-9965-4582-51B9-9999FE6F21A0}"/>
              </a:ext>
            </a:extLst>
          </p:cNvPr>
          <p:cNvPicPr>
            <a:picLocks noChangeAspect="1"/>
          </p:cNvPicPr>
          <p:nvPr/>
        </p:nvPicPr>
        <p:blipFill>
          <a:blip r:embed="rId4"/>
          <a:stretch>
            <a:fillRect/>
          </a:stretch>
        </p:blipFill>
        <p:spPr>
          <a:xfrm>
            <a:off x="979914" y="2572968"/>
            <a:ext cx="3338826" cy="3072184"/>
          </a:xfrm>
          <a:prstGeom prst="rect">
            <a:avLst/>
          </a:prstGeom>
        </p:spPr>
      </p:pic>
      <p:sp>
        <p:nvSpPr>
          <p:cNvPr id="2" name="円/楕円 1">
            <a:extLst>
              <a:ext uri="{FF2B5EF4-FFF2-40B4-BE49-F238E27FC236}">
                <a16:creationId xmlns:a16="http://schemas.microsoft.com/office/drawing/2014/main" id="{C930F1D5-D38D-53D7-75C2-2391A9028ADE}"/>
              </a:ext>
            </a:extLst>
          </p:cNvPr>
          <p:cNvSpPr/>
          <p:nvPr/>
        </p:nvSpPr>
        <p:spPr>
          <a:xfrm>
            <a:off x="1162923" y="3480725"/>
            <a:ext cx="1608852" cy="1558952"/>
          </a:xfrm>
          <a:prstGeom prst="ellipse">
            <a:avLst/>
          </a:prstGeom>
          <a:noFill/>
          <a:ln w="44450">
            <a:solidFill>
              <a:srgbClr val="027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グラフ が含まれている画像&#10;&#10;AI 生成コンテンツは誤りを含む可能性があります。">
            <a:extLst>
              <a:ext uri="{FF2B5EF4-FFF2-40B4-BE49-F238E27FC236}">
                <a16:creationId xmlns:a16="http://schemas.microsoft.com/office/drawing/2014/main" id="{9A9003B9-C406-0BEE-8E53-DBE5B6940155}"/>
              </a:ext>
            </a:extLst>
          </p:cNvPr>
          <p:cNvPicPr>
            <a:picLocks noChangeAspect="1"/>
          </p:cNvPicPr>
          <p:nvPr/>
        </p:nvPicPr>
        <p:blipFill>
          <a:blip r:embed="rId5"/>
          <a:stretch>
            <a:fillRect/>
          </a:stretch>
        </p:blipFill>
        <p:spPr>
          <a:xfrm>
            <a:off x="4482000" y="1529078"/>
            <a:ext cx="5599902" cy="5355309"/>
          </a:xfrm>
          <a:prstGeom prst="rect">
            <a:avLst/>
          </a:prstGeom>
        </p:spPr>
      </p:pic>
      <p:sp>
        <p:nvSpPr>
          <p:cNvPr id="10" name="テキスト ボックス 9">
            <a:extLst>
              <a:ext uri="{FF2B5EF4-FFF2-40B4-BE49-F238E27FC236}">
                <a16:creationId xmlns:a16="http://schemas.microsoft.com/office/drawing/2014/main" id="{B93478C3-6921-DBDE-5132-B7407733E654}"/>
              </a:ext>
            </a:extLst>
          </p:cNvPr>
          <p:cNvSpPr txBox="1"/>
          <p:nvPr/>
        </p:nvSpPr>
        <p:spPr>
          <a:xfrm>
            <a:off x="4908667" y="1987524"/>
            <a:ext cx="2344063" cy="307777"/>
          </a:xfrm>
          <a:prstGeom prst="rect">
            <a:avLst/>
          </a:prstGeom>
          <a:noFill/>
        </p:spPr>
        <p:txBody>
          <a:bodyPr wrap="square">
            <a:spAutoFit/>
          </a:bodyPr>
          <a:lstStyle/>
          <a:p>
            <a:pPr algn="ctr"/>
            <a:r>
              <a:rPr lang="en-US" altLang="ja-JP" sz="1400" b="1">
                <a:latin typeface="+mn-ea"/>
                <a:cs typeface="Rounded Mplus 1c" panose="020B0502020203020207" pitchFamily="34" charset="-128"/>
              </a:rPr>
              <a:t>【</a:t>
            </a:r>
            <a:r>
              <a:rPr lang="ja-JP" altLang="en-US" sz="1400" b="1">
                <a:latin typeface="+mn-ea"/>
                <a:cs typeface="Rounded Mplus 1c" panose="020B0502020203020207" pitchFamily="34" charset="-128"/>
              </a:rPr>
              <a:t>正常な基礎体温グラフ</a:t>
            </a:r>
            <a:r>
              <a:rPr lang="en-US" altLang="ja-JP" sz="1400" b="1">
                <a:latin typeface="+mn-ea"/>
                <a:cs typeface="Rounded Mplus 1c" panose="020B0502020203020207" pitchFamily="34" charset="-128"/>
              </a:rPr>
              <a:t>】</a:t>
            </a:r>
            <a:endParaRPr lang="ja-JP" altLang="en-US" sz="2000" b="1">
              <a:latin typeface="+mn-ea"/>
              <a:cs typeface="Rounded Mplus 1c" panose="020B0502020203020207" pitchFamily="34" charset="-128"/>
            </a:endParaRPr>
          </a:p>
        </p:txBody>
      </p:sp>
      <p:sp>
        <p:nvSpPr>
          <p:cNvPr id="15" name="円/楕円 14">
            <a:extLst>
              <a:ext uri="{FF2B5EF4-FFF2-40B4-BE49-F238E27FC236}">
                <a16:creationId xmlns:a16="http://schemas.microsoft.com/office/drawing/2014/main" id="{EEF5AF4D-431C-6BDF-E926-D00722E72FF5}"/>
              </a:ext>
            </a:extLst>
          </p:cNvPr>
          <p:cNvSpPr/>
          <p:nvPr/>
        </p:nvSpPr>
        <p:spPr>
          <a:xfrm>
            <a:off x="7008890" y="4655820"/>
            <a:ext cx="702550" cy="6553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8CBA2F5D-AD7F-86A5-E6F7-AA6CB093AB16}"/>
              </a:ext>
            </a:extLst>
          </p:cNvPr>
          <p:cNvPicPr>
            <a:picLocks noChangeAspect="1"/>
          </p:cNvPicPr>
          <p:nvPr/>
        </p:nvPicPr>
        <p:blipFill>
          <a:blip r:embed="rId6"/>
          <a:stretch>
            <a:fillRect/>
          </a:stretch>
        </p:blipFill>
        <p:spPr>
          <a:xfrm>
            <a:off x="9502587" y="564963"/>
            <a:ext cx="650917" cy="260547"/>
          </a:xfrm>
          <a:prstGeom prst="rect">
            <a:avLst/>
          </a:prstGeom>
        </p:spPr>
      </p:pic>
    </p:spTree>
    <p:extLst>
      <p:ext uri="{BB962C8B-B14F-4D97-AF65-F5344CB8AC3E}">
        <p14:creationId xmlns:p14="http://schemas.microsoft.com/office/powerpoint/2010/main" val="210715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F2130-76C9-3A93-B742-4BC5EEF3B193}"/>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17B509D3-4A7D-59E2-E758-7B0BA9172F0C}"/>
              </a:ext>
            </a:extLst>
          </p:cNvPr>
          <p:cNvPicPr>
            <a:picLocks noChangeAspect="1"/>
          </p:cNvPicPr>
          <p:nvPr/>
        </p:nvPicPr>
        <p:blipFill>
          <a:blip r:embed="rId3"/>
          <a:stretch>
            <a:fillRect/>
          </a:stretch>
        </p:blipFill>
        <p:spPr>
          <a:xfrm>
            <a:off x="-7264" y="0"/>
            <a:ext cx="10706344" cy="7559675"/>
          </a:xfrm>
          <a:prstGeom prst="rect">
            <a:avLst/>
          </a:prstGeom>
        </p:spPr>
      </p:pic>
      <p:pic>
        <p:nvPicPr>
          <p:cNvPr id="3" name="図 2" descr="図形&#10;&#10;AI 生成コンテンツは誤りを含む可能性があります。">
            <a:extLst>
              <a:ext uri="{FF2B5EF4-FFF2-40B4-BE49-F238E27FC236}">
                <a16:creationId xmlns:a16="http://schemas.microsoft.com/office/drawing/2014/main" id="{550403C8-48B8-9D31-A40B-9D6467F35815}"/>
              </a:ext>
            </a:extLst>
          </p:cNvPr>
          <p:cNvPicPr>
            <a:picLocks noGrp="1" noRot="1" noChangeAspect="1" noMove="1" noResize="1" noEditPoints="1" noAdjustHandles="1" noChangeArrowheads="1" noChangeShapeType="1" noCrop="1"/>
          </p:cNvPicPr>
          <p:nvPr/>
        </p:nvPicPr>
        <p:blipFill>
          <a:blip r:embed="rId4"/>
          <a:stretch>
            <a:fillRect/>
          </a:stretch>
        </p:blipFill>
        <p:spPr>
          <a:xfrm>
            <a:off x="-7264" y="16625"/>
            <a:ext cx="10744564" cy="7586662"/>
          </a:xfrm>
          <a:prstGeom prst="rect">
            <a:avLst/>
          </a:prstGeom>
        </p:spPr>
      </p:pic>
      <p:sp>
        <p:nvSpPr>
          <p:cNvPr id="19" name="テキスト ボックス 18">
            <a:extLst>
              <a:ext uri="{FF2B5EF4-FFF2-40B4-BE49-F238E27FC236}">
                <a16:creationId xmlns:a16="http://schemas.microsoft.com/office/drawing/2014/main" id="{181CE28D-E1A7-1E2B-7BBD-C881AA20F815}"/>
              </a:ext>
            </a:extLst>
          </p:cNvPr>
          <p:cNvSpPr txBox="1"/>
          <p:nvPr/>
        </p:nvSpPr>
        <p:spPr>
          <a:xfrm>
            <a:off x="2194639" y="991152"/>
            <a:ext cx="6902233" cy="553998"/>
          </a:xfrm>
          <a:prstGeom prst="rect">
            <a:avLst/>
          </a:prstGeom>
          <a:noFill/>
        </p:spPr>
        <p:txBody>
          <a:bodyPr wrap="square">
            <a:spAutoFit/>
          </a:bodyPr>
          <a:lstStyle/>
          <a:p>
            <a:r>
              <a:rPr lang="ja-JP" altLang="en-US" sz="3000" b="1">
                <a:solidFill>
                  <a:schemeClr val="bg1"/>
                </a:solidFill>
                <a:latin typeface="+mn-ea"/>
                <a:cs typeface="Rounded Mplus 1c" panose="020B0502020203020207" pitchFamily="34" charset="-128"/>
              </a:rPr>
              <a:t>プレコンセプションケアとは（定義）</a:t>
            </a:r>
          </a:p>
        </p:txBody>
      </p:sp>
      <p:sp>
        <p:nvSpPr>
          <p:cNvPr id="12" name="Google Shape;382;p43">
            <a:extLst>
              <a:ext uri="{FF2B5EF4-FFF2-40B4-BE49-F238E27FC236}">
                <a16:creationId xmlns:a16="http://schemas.microsoft.com/office/drawing/2014/main" id="{01C3EC2A-7FEB-6AC9-4389-F6E0A0842B67}"/>
              </a:ext>
            </a:extLst>
          </p:cNvPr>
          <p:cNvSpPr/>
          <p:nvPr/>
        </p:nvSpPr>
        <p:spPr>
          <a:xfrm>
            <a:off x="4471289" y="2248771"/>
            <a:ext cx="1763770" cy="453441"/>
          </a:xfrm>
          <a:prstGeom prst="roundRect">
            <a:avLst>
              <a:gd name="adj" fmla="val 6317"/>
            </a:avLst>
          </a:prstGeom>
          <a:solidFill>
            <a:srgbClr val="5DC2D0"/>
          </a:solidFill>
          <a:ln>
            <a:noFill/>
          </a:ln>
        </p:spPr>
        <p:txBody>
          <a:bodyPr spcFirstLastPara="1" wrap="square" lIns="53450" tIns="53450" rIns="53450" bIns="53450" anchor="ctr" anchorCtr="0">
            <a:noAutofit/>
          </a:bodyPr>
          <a:lstStyle/>
          <a:p>
            <a:pPr lvl="0" algn="ctr">
              <a:lnSpc>
                <a:spcPct val="115000"/>
              </a:lnSpc>
            </a:pPr>
            <a:r>
              <a:rPr lang="ja-JP" altLang="en-US" sz="1871" b="1">
                <a:solidFill>
                  <a:schemeClr val="bg1"/>
                </a:solidFill>
                <a:latin typeface="Yu Gothic"/>
                <a:ea typeface="Yu Gothic"/>
                <a:cs typeface="Kosugi"/>
                <a:sym typeface="Kosugi"/>
              </a:rPr>
              <a:t>現在</a:t>
            </a:r>
          </a:p>
        </p:txBody>
      </p:sp>
      <p:sp>
        <p:nvSpPr>
          <p:cNvPr id="13" name="テキスト ボックス 12">
            <a:extLst>
              <a:ext uri="{FF2B5EF4-FFF2-40B4-BE49-F238E27FC236}">
                <a16:creationId xmlns:a16="http://schemas.microsoft.com/office/drawing/2014/main" id="{9B9A5029-E357-7392-400E-D0771EFB847F}"/>
              </a:ext>
            </a:extLst>
          </p:cNvPr>
          <p:cNvSpPr txBox="1"/>
          <p:nvPr/>
        </p:nvSpPr>
        <p:spPr>
          <a:xfrm>
            <a:off x="1304386" y="5878440"/>
            <a:ext cx="8097412" cy="233903"/>
          </a:xfrm>
          <a:prstGeom prst="rect">
            <a:avLst/>
          </a:prstGeom>
          <a:noFill/>
        </p:spPr>
        <p:txBody>
          <a:bodyPr wrap="square" lIns="53459" tIns="26730" rIns="53459" bIns="26730" anchor="t">
            <a:spAutoFit/>
          </a:bodyPr>
          <a:lstStyle/>
          <a:p>
            <a:pPr algn="ctr"/>
            <a:r>
              <a:rPr lang="en-US" altLang="ja-JP" sz="1169" b="1">
                <a:solidFill>
                  <a:srgbClr val="404040"/>
                </a:solidFill>
                <a:latin typeface="Yu Gothic Medium"/>
                <a:ea typeface="Yu Gothic Medium"/>
              </a:rPr>
              <a:t>※</a:t>
            </a:r>
            <a:r>
              <a:rPr lang="ja-JP" altLang="en-US" sz="1169" b="1">
                <a:solidFill>
                  <a:srgbClr val="404040"/>
                </a:solidFill>
                <a:latin typeface="Yu Gothic Medium"/>
                <a:ea typeface="Yu Gothic Medium"/>
              </a:rPr>
              <a:t>課題に対して、生物的（身体的）・心理的・社会的観点から多面的に評価や介入を行うこと</a:t>
            </a:r>
          </a:p>
        </p:txBody>
      </p:sp>
      <p:grpSp>
        <p:nvGrpSpPr>
          <p:cNvPr id="14" name="グループ化 13">
            <a:extLst>
              <a:ext uri="{FF2B5EF4-FFF2-40B4-BE49-F238E27FC236}">
                <a16:creationId xmlns:a16="http://schemas.microsoft.com/office/drawing/2014/main" id="{09F15124-03DC-2744-886B-AD2C3BEFA32A}"/>
              </a:ext>
            </a:extLst>
          </p:cNvPr>
          <p:cNvGrpSpPr/>
          <p:nvPr/>
        </p:nvGrpSpPr>
        <p:grpSpPr>
          <a:xfrm>
            <a:off x="7103" y="3332429"/>
            <a:ext cx="10691977" cy="2230018"/>
            <a:chOff x="-282" y="3462847"/>
            <a:chExt cx="18288282" cy="3814374"/>
          </a:xfrm>
        </p:grpSpPr>
        <p:sp>
          <p:nvSpPr>
            <p:cNvPr id="15" name="Google Shape;379;p43">
              <a:extLst>
                <a:ext uri="{FF2B5EF4-FFF2-40B4-BE49-F238E27FC236}">
                  <a16:creationId xmlns:a16="http://schemas.microsoft.com/office/drawing/2014/main" id="{75CA5F12-A5D2-5E2F-756F-E6907347BBAC}"/>
                </a:ext>
              </a:extLst>
            </p:cNvPr>
            <p:cNvSpPr txBox="1"/>
            <p:nvPr/>
          </p:nvSpPr>
          <p:spPr>
            <a:xfrm>
              <a:off x="-282" y="3462847"/>
              <a:ext cx="18288279" cy="3389557"/>
            </a:xfrm>
            <a:prstGeom prst="rect">
              <a:avLst/>
            </a:prstGeom>
            <a:noFill/>
            <a:ln>
              <a:noFill/>
            </a:ln>
          </p:spPr>
          <p:txBody>
            <a:bodyPr spcFirstLastPara="1" wrap="square" lIns="53450" tIns="53450" rIns="53450" bIns="53450" anchor="t" anchorCtr="0">
              <a:noAutofit/>
            </a:bodyPr>
            <a:lstStyle/>
            <a:p>
              <a:pPr algn="ctr">
                <a:lnSpc>
                  <a:spcPts val="2923"/>
                </a:lnSpc>
              </a:pPr>
              <a:r>
                <a:rPr lang="ja-JP" altLang="en-US" sz="1871" b="1">
                  <a:solidFill>
                    <a:schemeClr val="tx1">
                      <a:lumMod val="75000"/>
                      <a:lumOff val="25000"/>
                    </a:schemeClr>
                  </a:solidFill>
                  <a:latin typeface="Yu Gothic" panose="020B0400000000000000" pitchFamily="34" charset="-128"/>
                  <a:ea typeface="Yu Gothic" panose="020B0400000000000000" pitchFamily="34" charset="-128"/>
                </a:rPr>
                <a:t>生涯にわたり、身体的・精神的・社会的（バイオ・サイコ・ソーシャル）に</a:t>
              </a:r>
              <a:br>
                <a:rPr lang="en-US" altLang="ja-JP" sz="1871" b="1">
                  <a:solidFill>
                    <a:schemeClr val="tx1">
                      <a:lumMod val="75000"/>
                      <a:lumOff val="25000"/>
                    </a:schemeClr>
                  </a:solidFill>
                  <a:latin typeface="Yu Gothic" panose="020B0400000000000000" pitchFamily="34" charset="-128"/>
                  <a:ea typeface="Yu Gothic" panose="020B0400000000000000" pitchFamily="34" charset="-128"/>
                </a:rPr>
              </a:br>
              <a:r>
                <a:rPr lang="ja-JP" altLang="en-US" sz="1871" b="1">
                  <a:solidFill>
                    <a:schemeClr val="tx1">
                      <a:lumMod val="75000"/>
                      <a:lumOff val="25000"/>
                    </a:schemeClr>
                  </a:solidFill>
                  <a:latin typeface="Yu Gothic" panose="020B0400000000000000" pitchFamily="34" charset="-128"/>
                  <a:ea typeface="Yu Gothic" panose="020B0400000000000000" pitchFamily="34" charset="-128"/>
                </a:rPr>
                <a:t>健康な状態であるための取組</a:t>
              </a:r>
              <a:r>
                <a:rPr lang="en-US" altLang="ja-JP" sz="1403" b="1">
                  <a:solidFill>
                    <a:schemeClr val="tx1">
                      <a:lumMod val="50000"/>
                      <a:lumOff val="50000"/>
                    </a:schemeClr>
                  </a:solidFill>
                  <a:latin typeface="Yu Gothic" panose="020B0400000000000000" pitchFamily="34" charset="-128"/>
                  <a:ea typeface="Yu Gothic" panose="020B0400000000000000" pitchFamily="34" charset="-128"/>
                </a:rPr>
                <a:t>※ </a:t>
              </a:r>
              <a:r>
                <a:rPr lang="ja-JP" altLang="en-US" sz="1871" b="1">
                  <a:solidFill>
                    <a:schemeClr val="tx1">
                      <a:lumMod val="75000"/>
                      <a:lumOff val="25000"/>
                    </a:schemeClr>
                  </a:solidFill>
                  <a:latin typeface="Yu Gothic" panose="020B0400000000000000" pitchFamily="34" charset="-128"/>
                  <a:ea typeface="Yu Gothic" panose="020B0400000000000000" pitchFamily="34" charset="-128"/>
                </a:rPr>
                <a:t>として、</a:t>
              </a:r>
              <a:endParaRPr lang="en-US" altLang="ja-JP" sz="1871" b="1">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6" name="Google Shape;379;p43">
              <a:extLst>
                <a:ext uri="{FF2B5EF4-FFF2-40B4-BE49-F238E27FC236}">
                  <a16:creationId xmlns:a16="http://schemas.microsoft.com/office/drawing/2014/main" id="{1039784D-5EDC-4D62-2357-D979951CDD7B}"/>
                </a:ext>
              </a:extLst>
            </p:cNvPr>
            <p:cNvSpPr txBox="1"/>
            <p:nvPr/>
          </p:nvSpPr>
          <p:spPr>
            <a:xfrm>
              <a:off x="-280" y="5157625"/>
              <a:ext cx="18288280" cy="2119596"/>
            </a:xfrm>
            <a:prstGeom prst="rect">
              <a:avLst/>
            </a:prstGeom>
            <a:noFill/>
            <a:ln>
              <a:noFill/>
            </a:ln>
          </p:spPr>
          <p:txBody>
            <a:bodyPr spcFirstLastPara="1" wrap="square" lIns="53450" tIns="53450" rIns="53450" bIns="53450" anchor="t" anchorCtr="0">
              <a:noAutofit/>
            </a:bodyPr>
            <a:lstStyle/>
            <a:p>
              <a:pPr algn="ctr">
                <a:lnSpc>
                  <a:spcPts val="2923"/>
                </a:lnSpc>
              </a:pPr>
              <a:r>
                <a:rPr lang="ja-JP" altLang="en-US" sz="1871" b="1" spc="-88">
                  <a:solidFill>
                    <a:schemeClr val="tx1">
                      <a:lumMod val="75000"/>
                      <a:lumOff val="25000"/>
                    </a:schemeClr>
                  </a:solidFill>
                  <a:latin typeface="Yu Gothic"/>
                  <a:ea typeface="Yu Gothic"/>
                  <a:cs typeface="Kosugi"/>
                  <a:sym typeface="Kosugi"/>
                </a:rPr>
                <a:t>「性別を問わず、適切な時期に、性や健康に関する正しい知識を持ち、</a:t>
              </a:r>
              <a:endParaRPr lang="en-US" altLang="ja-JP" sz="1871" b="1" spc="-88">
                <a:solidFill>
                  <a:schemeClr val="tx1">
                    <a:lumMod val="75000"/>
                    <a:lumOff val="25000"/>
                  </a:schemeClr>
                </a:solidFill>
                <a:latin typeface="Yu Gothic"/>
                <a:ea typeface="Yu Gothic"/>
                <a:cs typeface="Kosugi"/>
              </a:endParaRPr>
            </a:p>
            <a:p>
              <a:pPr algn="ctr">
                <a:lnSpc>
                  <a:spcPts val="2923"/>
                </a:lnSpc>
              </a:pPr>
              <a:r>
                <a:rPr lang="ja-JP" altLang="en-US" sz="1871" b="1" u="sng" spc="-88">
                  <a:solidFill>
                    <a:srgbClr val="FAA013"/>
                  </a:solidFill>
                  <a:highlight>
                    <a:srgbClr val="FFFDD3"/>
                  </a:highlight>
                  <a:latin typeface="Yu Gothic" panose="020B0400000000000000" pitchFamily="34" charset="-128"/>
                  <a:ea typeface="Yu Gothic" panose="020B0400000000000000" pitchFamily="34" charset="-128"/>
                  <a:cs typeface="Kosugi"/>
                  <a:sym typeface="Kosugi"/>
                </a:rPr>
                <a:t>妊娠・出産を含めたライフデザイン（将来設計）や将来の健康を考えて</a:t>
              </a:r>
              <a:r>
                <a:rPr lang="ja-JP" altLang="en-US" sz="1871" b="1" spc="-88">
                  <a:solidFill>
                    <a:schemeClr val="tx1">
                      <a:lumMod val="75000"/>
                      <a:lumOff val="25000"/>
                    </a:schemeClr>
                  </a:solidFill>
                  <a:latin typeface="Yu Gothic" panose="020B0400000000000000" pitchFamily="34" charset="-128"/>
                  <a:ea typeface="Yu Gothic" panose="020B0400000000000000" pitchFamily="34" charset="-128"/>
                  <a:cs typeface="Kosugi"/>
                  <a:sym typeface="Kosugi"/>
                </a:rPr>
                <a:t>健康管理を行う」概念</a:t>
              </a:r>
            </a:p>
          </p:txBody>
        </p:sp>
      </p:grpSp>
      <p:pic>
        <p:nvPicPr>
          <p:cNvPr id="2" name="図 1">
            <a:extLst>
              <a:ext uri="{FF2B5EF4-FFF2-40B4-BE49-F238E27FC236}">
                <a16:creationId xmlns:a16="http://schemas.microsoft.com/office/drawing/2014/main" id="{6D609DF8-D8D6-80E4-5E46-17ACC77C03BB}"/>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228392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BFA5B-6D7D-5E32-D753-40DD4BFFC626}"/>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1B20B0F0-1F76-7186-8FE8-1787D39E9CD6}"/>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706400" cy="7559715"/>
          </a:xfrm>
          <a:prstGeom prst="rect">
            <a:avLst/>
          </a:prstGeom>
          <a:ln>
            <a:solidFill>
              <a:schemeClr val="bg1"/>
            </a:solidFill>
          </a:ln>
        </p:spPr>
      </p:pic>
      <p:sp>
        <p:nvSpPr>
          <p:cNvPr id="3" name="テキスト ボックス 2">
            <a:extLst>
              <a:ext uri="{FF2B5EF4-FFF2-40B4-BE49-F238E27FC236}">
                <a16:creationId xmlns:a16="http://schemas.microsoft.com/office/drawing/2014/main" id="{185A3077-F910-0A6A-9D21-C45ACE0C26F1}"/>
              </a:ext>
            </a:extLst>
          </p:cNvPr>
          <p:cNvSpPr txBox="1"/>
          <p:nvPr/>
        </p:nvSpPr>
        <p:spPr>
          <a:xfrm>
            <a:off x="2072483" y="2729957"/>
            <a:ext cx="1885157" cy="307777"/>
          </a:xfrm>
          <a:prstGeom prst="rect">
            <a:avLst/>
          </a:prstGeom>
          <a:noFill/>
        </p:spPr>
        <p:txBody>
          <a:bodyPr wrap="square">
            <a:spAutoFit/>
          </a:bodyPr>
          <a:lstStyle/>
          <a:p>
            <a:pPr algn="ctr"/>
            <a:r>
              <a:rPr lang="ja-JP" altLang="en-US" sz="14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低温期（約</a:t>
            </a:r>
            <a:r>
              <a:rPr lang="en-US" altLang="ja-JP" sz="14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14</a:t>
            </a:r>
            <a:r>
              <a:rPr lang="ja-JP" altLang="en-US" sz="14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日間）</a:t>
            </a:r>
          </a:p>
        </p:txBody>
      </p:sp>
      <p:sp>
        <p:nvSpPr>
          <p:cNvPr id="5" name="テキスト ボックス 4">
            <a:extLst>
              <a:ext uri="{FF2B5EF4-FFF2-40B4-BE49-F238E27FC236}">
                <a16:creationId xmlns:a16="http://schemas.microsoft.com/office/drawing/2014/main" id="{20FC3044-819C-B9D6-B833-945B54B24EE0}"/>
              </a:ext>
            </a:extLst>
          </p:cNvPr>
          <p:cNvSpPr txBox="1"/>
          <p:nvPr/>
        </p:nvSpPr>
        <p:spPr>
          <a:xfrm>
            <a:off x="5087146" y="2729957"/>
            <a:ext cx="1885157" cy="307777"/>
          </a:xfrm>
          <a:prstGeom prst="rect">
            <a:avLst/>
          </a:prstGeom>
          <a:noFill/>
        </p:spPr>
        <p:txBody>
          <a:bodyPr wrap="square">
            <a:spAutoFit/>
          </a:bodyPr>
          <a:lstStyle/>
          <a:p>
            <a:pPr algn="ctr"/>
            <a:r>
              <a:rPr lang="ja-JP" altLang="en-US" sz="14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高温期（約</a:t>
            </a:r>
            <a:r>
              <a:rPr lang="en-US" altLang="ja-JP" sz="14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14</a:t>
            </a:r>
            <a:r>
              <a:rPr lang="ja-JP" altLang="en-US" sz="14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日間）</a:t>
            </a:r>
          </a:p>
        </p:txBody>
      </p:sp>
      <p:sp>
        <p:nvSpPr>
          <p:cNvPr id="2" name="テキスト ボックス 1">
            <a:extLst>
              <a:ext uri="{FF2B5EF4-FFF2-40B4-BE49-F238E27FC236}">
                <a16:creationId xmlns:a16="http://schemas.microsoft.com/office/drawing/2014/main" id="{DF47E463-0B52-F2E5-7C69-B230E16D8D3B}"/>
              </a:ext>
            </a:extLst>
          </p:cNvPr>
          <p:cNvSpPr txBox="1"/>
          <p:nvPr/>
        </p:nvSpPr>
        <p:spPr>
          <a:xfrm>
            <a:off x="1125926" y="574488"/>
            <a:ext cx="8019258" cy="58477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b="1">
                <a:latin typeface="+mn-ea"/>
                <a:ea typeface="+mn-ea"/>
              </a:rPr>
              <a:t>受精時のからだの環境が重要</a:t>
            </a:r>
          </a:p>
        </p:txBody>
      </p:sp>
      <p:sp>
        <p:nvSpPr>
          <p:cNvPr id="12" name="正方形/長方形 11">
            <a:extLst>
              <a:ext uri="{FF2B5EF4-FFF2-40B4-BE49-F238E27FC236}">
                <a16:creationId xmlns:a16="http://schemas.microsoft.com/office/drawing/2014/main" id="{3770312D-9307-87F3-F14B-1DC2BBC991B4}"/>
              </a:ext>
            </a:extLst>
          </p:cNvPr>
          <p:cNvSpPr/>
          <p:nvPr/>
        </p:nvSpPr>
        <p:spPr>
          <a:xfrm>
            <a:off x="5569773" y="1066801"/>
            <a:ext cx="4535659" cy="5718332"/>
          </a:xfrm>
          <a:custGeom>
            <a:avLst/>
            <a:gdLst>
              <a:gd name="connsiteX0" fmla="*/ 0 w 4600386"/>
              <a:gd name="connsiteY0" fmla="*/ 0 h 5524368"/>
              <a:gd name="connsiteX1" fmla="*/ 4600386 w 4600386"/>
              <a:gd name="connsiteY1" fmla="*/ 0 h 5524368"/>
              <a:gd name="connsiteX2" fmla="*/ 4600386 w 4600386"/>
              <a:gd name="connsiteY2" fmla="*/ 5524368 h 5524368"/>
              <a:gd name="connsiteX3" fmla="*/ 0 w 4600386"/>
              <a:gd name="connsiteY3" fmla="*/ 5524368 h 5524368"/>
              <a:gd name="connsiteX4" fmla="*/ 0 w 4600386"/>
              <a:gd name="connsiteY4" fmla="*/ 0 h 5524368"/>
              <a:gd name="connsiteX0" fmla="*/ 0 w 4600386"/>
              <a:gd name="connsiteY0" fmla="*/ 0 h 5524368"/>
              <a:gd name="connsiteX1" fmla="*/ 4600386 w 4600386"/>
              <a:gd name="connsiteY1" fmla="*/ 0 h 5524368"/>
              <a:gd name="connsiteX2" fmla="*/ 4600386 w 4600386"/>
              <a:gd name="connsiteY2" fmla="*/ 5524368 h 5524368"/>
              <a:gd name="connsiteX3" fmla="*/ 121920 w 4600386"/>
              <a:gd name="connsiteY3" fmla="*/ 5432928 h 5524368"/>
              <a:gd name="connsiteX4" fmla="*/ 0 w 4600386"/>
              <a:gd name="connsiteY4" fmla="*/ 0 h 5524368"/>
              <a:gd name="connsiteX0" fmla="*/ 0 w 4600386"/>
              <a:gd name="connsiteY0" fmla="*/ 0 h 5524368"/>
              <a:gd name="connsiteX1" fmla="*/ 4600386 w 4600386"/>
              <a:gd name="connsiteY1" fmla="*/ 0 h 5524368"/>
              <a:gd name="connsiteX2" fmla="*/ 4600386 w 4600386"/>
              <a:gd name="connsiteY2" fmla="*/ 5524368 h 5524368"/>
              <a:gd name="connsiteX3" fmla="*/ 121920 w 4600386"/>
              <a:gd name="connsiteY3" fmla="*/ 5432928 h 5524368"/>
              <a:gd name="connsiteX4" fmla="*/ 0 w 4600386"/>
              <a:gd name="connsiteY4" fmla="*/ 0 h 5524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386" h="5524368">
                <a:moveTo>
                  <a:pt x="0" y="0"/>
                </a:moveTo>
                <a:lnTo>
                  <a:pt x="4600386" y="0"/>
                </a:lnTo>
                <a:lnTo>
                  <a:pt x="4600386" y="5524368"/>
                </a:lnTo>
                <a:lnTo>
                  <a:pt x="121920" y="5432928"/>
                </a:lnTo>
                <a:cubicBezTo>
                  <a:pt x="71120" y="3327312"/>
                  <a:pt x="40640" y="1810976"/>
                  <a:pt x="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D2739D56-64D1-B140-3BFD-468B870B3ECB}"/>
              </a:ext>
            </a:extLst>
          </p:cNvPr>
          <p:cNvSpPr/>
          <p:nvPr/>
        </p:nvSpPr>
        <p:spPr>
          <a:xfrm>
            <a:off x="562711" y="1733751"/>
            <a:ext cx="5054672" cy="4839620"/>
          </a:xfrm>
          <a:prstGeom prst="roundRect">
            <a:avLst>
              <a:gd name="adj" fmla="val 1901"/>
            </a:avLst>
          </a:prstGeom>
          <a:solidFill>
            <a:srgbClr val="FEF7E6"/>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608F9EB-ACE7-4632-B989-8DC3458EB341}"/>
              </a:ext>
            </a:extLst>
          </p:cNvPr>
          <p:cNvSpPr txBox="1"/>
          <p:nvPr/>
        </p:nvSpPr>
        <p:spPr>
          <a:xfrm>
            <a:off x="697908" y="2339584"/>
            <a:ext cx="4829175" cy="3391112"/>
          </a:xfrm>
          <a:prstGeom prst="rect">
            <a:avLst/>
          </a:prstGeom>
          <a:noFill/>
        </p:spPr>
        <p:txBody>
          <a:bodyPr wrap="square" tIns="72000">
            <a:spAutoFit/>
          </a:bodyPr>
          <a:lstStyle/>
          <a:p>
            <a:pPr>
              <a:lnSpc>
                <a:spcPct val="150000"/>
              </a:lnSpc>
            </a:pPr>
            <a:r>
              <a:rPr lang="ja-JP" altLang="en-US" sz="2400" b="1">
                <a:solidFill>
                  <a:srgbClr val="ED7192"/>
                </a:solidFill>
                <a:latin typeface="+mn-ea"/>
                <a:cs typeface="Rounded Mplus 1c" panose="020B0502020203020207" pitchFamily="34" charset="-128"/>
              </a:rPr>
              <a:t>受精時</a:t>
            </a:r>
            <a:r>
              <a:rPr lang="ja-JP" altLang="en-US" sz="2400" b="1">
                <a:latin typeface="+mn-ea"/>
                <a:cs typeface="Rounded Mplus 1c" panose="020B0502020203020207" pitchFamily="34" charset="-128"/>
              </a:rPr>
              <a:t>の「からだの環境」が、</a:t>
            </a:r>
          </a:p>
          <a:p>
            <a:pPr>
              <a:lnSpc>
                <a:spcPct val="150000"/>
              </a:lnSpc>
            </a:pPr>
            <a:r>
              <a:rPr lang="ja-JP" altLang="en-US" sz="2400" b="1">
                <a:latin typeface="+mn-ea"/>
                <a:cs typeface="Rounded Mplus 1c" panose="020B0502020203020207" pitchFamily="34" charset="-128"/>
              </a:rPr>
              <a:t>受精卵が赤ちゃんになった後の</a:t>
            </a:r>
          </a:p>
          <a:p>
            <a:pPr>
              <a:lnSpc>
                <a:spcPct val="150000"/>
              </a:lnSpc>
            </a:pPr>
            <a:r>
              <a:rPr lang="ja-JP" altLang="en-US" sz="2400" b="1">
                <a:latin typeface="+mn-ea"/>
                <a:cs typeface="Rounded Mplus 1c" panose="020B0502020203020207" pitchFamily="34" charset="-128"/>
              </a:rPr>
              <a:t>健康に重要です</a:t>
            </a:r>
          </a:p>
          <a:p>
            <a:pPr>
              <a:lnSpc>
                <a:spcPct val="150000"/>
              </a:lnSpc>
            </a:pPr>
            <a:r>
              <a:rPr lang="ja-JP" altLang="en-US" sz="2400" b="1">
                <a:latin typeface="+mn-ea"/>
                <a:cs typeface="Rounded Mplus 1c" panose="020B0502020203020207" pitchFamily="34" charset="-128"/>
              </a:rPr>
              <a:t>環境をととのえても、</a:t>
            </a:r>
          </a:p>
          <a:p>
            <a:pPr>
              <a:lnSpc>
                <a:spcPct val="150000"/>
              </a:lnSpc>
            </a:pPr>
            <a:r>
              <a:rPr lang="ja-JP" altLang="en-US" sz="2400" b="1">
                <a:latin typeface="+mn-ea"/>
                <a:cs typeface="Rounded Mplus 1c" panose="020B0502020203020207" pitchFamily="34" charset="-128"/>
              </a:rPr>
              <a:t>からだはすぐには変化しないため</a:t>
            </a:r>
          </a:p>
          <a:p>
            <a:pPr>
              <a:lnSpc>
                <a:spcPct val="150000"/>
              </a:lnSpc>
            </a:pPr>
            <a:r>
              <a:rPr lang="ja-JP" altLang="en-US" sz="2400" b="1">
                <a:solidFill>
                  <a:srgbClr val="ED7192"/>
                </a:solidFill>
                <a:latin typeface="+mn-ea"/>
                <a:cs typeface="Rounded Mplus 1c" panose="020B0502020203020207" pitchFamily="34" charset="-128"/>
              </a:rPr>
              <a:t>継続的に取り組む</a:t>
            </a:r>
            <a:r>
              <a:rPr lang="ja-JP" altLang="en-US" sz="2400" b="1">
                <a:latin typeface="+mn-ea"/>
                <a:cs typeface="Rounded Mplus 1c" panose="020B0502020203020207" pitchFamily="34" charset="-128"/>
              </a:rPr>
              <a:t>ことが大切です</a:t>
            </a:r>
            <a:endParaRPr lang="ja-JP" altLang="en-US" sz="3600" b="1">
              <a:latin typeface="+mn-ea"/>
              <a:cs typeface="Rounded Mplus 1c" panose="020B0502020203020207" pitchFamily="34" charset="-128"/>
            </a:endParaRPr>
          </a:p>
        </p:txBody>
      </p:sp>
      <p:pic>
        <p:nvPicPr>
          <p:cNvPr id="7" name="図 6">
            <a:extLst>
              <a:ext uri="{FF2B5EF4-FFF2-40B4-BE49-F238E27FC236}">
                <a16:creationId xmlns:a16="http://schemas.microsoft.com/office/drawing/2014/main" id="{A830044D-D4F0-1FE3-6E2C-590DDA3B9E42}"/>
              </a:ext>
            </a:extLst>
          </p:cNvPr>
          <p:cNvPicPr>
            <a:picLocks noChangeAspect="1"/>
          </p:cNvPicPr>
          <p:nvPr/>
        </p:nvPicPr>
        <p:blipFill>
          <a:blip r:embed="rId4"/>
          <a:stretch>
            <a:fillRect/>
          </a:stretch>
        </p:blipFill>
        <p:spPr>
          <a:xfrm>
            <a:off x="5658023" y="1991575"/>
            <a:ext cx="4488049" cy="4018975"/>
          </a:xfrm>
          <a:prstGeom prst="rect">
            <a:avLst/>
          </a:prstGeom>
          <a:solidFill>
            <a:schemeClr val="bg1"/>
          </a:solidFill>
        </p:spPr>
      </p:pic>
      <p:sp>
        <p:nvSpPr>
          <p:cNvPr id="10" name="楕円 9">
            <a:extLst>
              <a:ext uri="{FF2B5EF4-FFF2-40B4-BE49-F238E27FC236}">
                <a16:creationId xmlns:a16="http://schemas.microsoft.com/office/drawing/2014/main" id="{5C9D37F6-A61D-E6C9-052D-35B3BECCE651}"/>
              </a:ext>
            </a:extLst>
          </p:cNvPr>
          <p:cNvSpPr/>
          <p:nvPr/>
        </p:nvSpPr>
        <p:spPr>
          <a:xfrm>
            <a:off x="5658023" y="1873514"/>
            <a:ext cx="1359261" cy="849053"/>
          </a:xfrm>
          <a:prstGeom prst="ellipse">
            <a:avLst/>
          </a:prstGeom>
          <a:noFill/>
          <a:ln w="57150">
            <a:solidFill>
              <a:srgbClr val="E96F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FCF9E08B-92A0-B2D7-0F9C-A3F1BC971AA0}"/>
              </a:ext>
            </a:extLst>
          </p:cNvPr>
          <p:cNvSpPr txBox="1"/>
          <p:nvPr/>
        </p:nvSpPr>
        <p:spPr>
          <a:xfrm>
            <a:off x="7976020" y="6402835"/>
            <a:ext cx="2338327" cy="200055"/>
          </a:xfrm>
          <a:prstGeom prst="rect">
            <a:avLst/>
          </a:prstGeom>
          <a:noFill/>
        </p:spPr>
        <p:txBody>
          <a:bodyPr wrap="square">
            <a:spAutoFit/>
          </a:bodyPr>
          <a:lstStyle/>
          <a:p>
            <a:r>
              <a:rPr lang="en" altLang="ja-JP" sz="700">
                <a:latin typeface="+mn-ea"/>
                <a:cs typeface="Rounded Mplus 1c" panose="020B0502020203020207" pitchFamily="34" charset="-128"/>
              </a:rPr>
              <a:t>Lancet. 2018 May 5;391</a:t>
            </a:r>
            <a:r>
              <a:rPr lang="ja-JP" altLang="en" sz="700">
                <a:latin typeface="+mn-ea"/>
                <a:cs typeface="Rounded Mplus 1c" panose="020B0502020203020207" pitchFamily="34" charset="-128"/>
              </a:rPr>
              <a:t>（</a:t>
            </a:r>
            <a:r>
              <a:rPr lang="en" altLang="ja-JP" sz="700">
                <a:latin typeface="+mn-ea"/>
                <a:cs typeface="Rounded Mplus 1c" panose="020B0502020203020207" pitchFamily="34" charset="-128"/>
              </a:rPr>
              <a:t>10132</a:t>
            </a:r>
            <a:r>
              <a:rPr lang="ja-JP" altLang="en" sz="700">
                <a:latin typeface="+mn-ea"/>
                <a:cs typeface="Rounded Mplus 1c" panose="020B0502020203020207" pitchFamily="34" charset="-128"/>
              </a:rPr>
              <a:t>）</a:t>
            </a:r>
            <a:r>
              <a:rPr lang="en" altLang="ja-JP" sz="700">
                <a:latin typeface="+mn-ea"/>
                <a:cs typeface="Rounded Mplus 1c" panose="020B0502020203020207" pitchFamily="34" charset="-128"/>
              </a:rPr>
              <a:t>:1830-1841. </a:t>
            </a:r>
            <a:endParaRPr lang="ja-JP" altLang="en-US" sz="1000">
              <a:latin typeface="+mn-ea"/>
              <a:cs typeface="Rounded Mplus 1c" panose="020B0502020203020207" pitchFamily="34" charset="-128"/>
            </a:endParaRPr>
          </a:p>
        </p:txBody>
      </p:sp>
      <p:pic>
        <p:nvPicPr>
          <p:cNvPr id="11" name="図 10">
            <a:extLst>
              <a:ext uri="{FF2B5EF4-FFF2-40B4-BE49-F238E27FC236}">
                <a16:creationId xmlns:a16="http://schemas.microsoft.com/office/drawing/2014/main" id="{091F13E0-E29C-D9CA-A383-BEB17581772A}"/>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150761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EEB08-20CB-ADBA-EEFC-B7457F040310}"/>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DF820816-EBFD-BA01-0955-EB71EA3CBF94}"/>
              </a:ext>
            </a:extLst>
          </p:cNvPr>
          <p:cNvPicPr>
            <a:picLocks noGrp="1" noRo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a:noFill/>
        </p:spPr>
      </p:pic>
      <p:pic>
        <p:nvPicPr>
          <p:cNvPr id="8" name="図 7" descr="図形, 正方形&#10;&#10;AI 生成コンテンツは誤りを含む可能性があります。">
            <a:extLst>
              <a:ext uri="{FF2B5EF4-FFF2-40B4-BE49-F238E27FC236}">
                <a16:creationId xmlns:a16="http://schemas.microsoft.com/office/drawing/2014/main" id="{285C51AF-2A6D-EBB2-FF5A-D6685D17EE7E}"/>
              </a:ext>
            </a:extLst>
          </p:cNvPr>
          <p:cNvPicPr>
            <a:picLocks noGrp="1" noRot="1" noChangeAspect="1" noMove="1" noResize="1" noEditPoints="1" noAdjustHandles="1" noChangeArrowheads="1" noChangeShapeType="1" noCrop="1"/>
          </p:cNvPicPr>
          <p:nvPr/>
        </p:nvPicPr>
        <p:blipFill>
          <a:blip r:embed="rId4"/>
          <a:srcRect l="3262" t="4556" r="3129" b="4932"/>
          <a:stretch>
            <a:fillRect/>
          </a:stretch>
        </p:blipFill>
        <p:spPr>
          <a:xfrm>
            <a:off x="300926" y="319880"/>
            <a:ext cx="10075430" cy="6894514"/>
          </a:xfrm>
          <a:prstGeom prst="rect">
            <a:avLst/>
          </a:prstGeom>
        </p:spPr>
      </p:pic>
      <p:sp>
        <p:nvSpPr>
          <p:cNvPr id="7" name="正方形/長方形 6">
            <a:extLst>
              <a:ext uri="{FF2B5EF4-FFF2-40B4-BE49-F238E27FC236}">
                <a16:creationId xmlns:a16="http://schemas.microsoft.com/office/drawing/2014/main" id="{AC503440-FDF1-9198-DDA2-B8FD18A4932F}"/>
              </a:ext>
            </a:extLst>
          </p:cNvPr>
          <p:cNvSpPr/>
          <p:nvPr/>
        </p:nvSpPr>
        <p:spPr>
          <a:xfrm>
            <a:off x="1879721" y="2441508"/>
            <a:ext cx="6932370" cy="3955898"/>
          </a:xfrm>
          <a:prstGeom prst="rect">
            <a:avLst/>
          </a:prstGeom>
          <a:solidFill>
            <a:srgbClr val="FF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8D40D5A-1881-A63C-27E3-67272E32003E}"/>
              </a:ext>
            </a:extLst>
          </p:cNvPr>
          <p:cNvSpPr txBox="1"/>
          <p:nvPr/>
        </p:nvSpPr>
        <p:spPr>
          <a:xfrm>
            <a:off x="26132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胎生期</a:t>
            </a:r>
          </a:p>
        </p:txBody>
      </p:sp>
      <p:sp>
        <p:nvSpPr>
          <p:cNvPr id="12" name="テキスト ボックス 11">
            <a:extLst>
              <a:ext uri="{FF2B5EF4-FFF2-40B4-BE49-F238E27FC236}">
                <a16:creationId xmlns:a16="http://schemas.microsoft.com/office/drawing/2014/main" id="{991BABE0-1DEF-482F-8462-6245C2F6883A}"/>
              </a:ext>
            </a:extLst>
          </p:cNvPr>
          <p:cNvSpPr txBox="1"/>
          <p:nvPr/>
        </p:nvSpPr>
        <p:spPr>
          <a:xfrm>
            <a:off x="53437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思春期</a:t>
            </a:r>
          </a:p>
        </p:txBody>
      </p:sp>
      <p:sp>
        <p:nvSpPr>
          <p:cNvPr id="13" name="テキスト ボックス 12">
            <a:extLst>
              <a:ext uri="{FF2B5EF4-FFF2-40B4-BE49-F238E27FC236}">
                <a16:creationId xmlns:a16="http://schemas.microsoft.com/office/drawing/2014/main" id="{8A3C4B9E-5AB7-EF66-A6A7-79C8D58A3767}"/>
              </a:ext>
            </a:extLst>
          </p:cNvPr>
          <p:cNvSpPr txBox="1"/>
          <p:nvPr/>
        </p:nvSpPr>
        <p:spPr>
          <a:xfrm>
            <a:off x="6728017"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性成熟期</a:t>
            </a:r>
          </a:p>
        </p:txBody>
      </p:sp>
      <p:sp>
        <p:nvSpPr>
          <p:cNvPr id="14" name="テキスト ボックス 13">
            <a:extLst>
              <a:ext uri="{FF2B5EF4-FFF2-40B4-BE49-F238E27FC236}">
                <a16:creationId xmlns:a16="http://schemas.microsoft.com/office/drawing/2014/main" id="{3FE62F20-98CE-5AD7-2619-A99A3B5C5714}"/>
              </a:ext>
            </a:extLst>
          </p:cNvPr>
          <p:cNvSpPr txBox="1"/>
          <p:nvPr/>
        </p:nvSpPr>
        <p:spPr>
          <a:xfrm>
            <a:off x="8292379" y="1836432"/>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更年期</a:t>
            </a:r>
          </a:p>
        </p:txBody>
      </p:sp>
      <p:pic>
        <p:nvPicPr>
          <p:cNvPr id="15" name="図 14">
            <a:extLst>
              <a:ext uri="{FF2B5EF4-FFF2-40B4-BE49-F238E27FC236}">
                <a16:creationId xmlns:a16="http://schemas.microsoft.com/office/drawing/2014/main" id="{25E3E24A-A1E2-ACB8-289A-50629277FA11}"/>
              </a:ext>
            </a:extLst>
          </p:cNvPr>
          <p:cNvPicPr>
            <a:picLocks noChangeAspect="1"/>
          </p:cNvPicPr>
          <p:nvPr/>
        </p:nvPicPr>
        <p:blipFill>
          <a:blip r:embed="rId5">
            <a:clrChange>
              <a:clrFrom>
                <a:srgbClr val="FFFFFF"/>
              </a:clrFrom>
              <a:clrTo>
                <a:srgbClr val="FFFFFF">
                  <a:alpha val="0"/>
                </a:srgbClr>
              </a:clrTo>
            </a:clrChange>
          </a:blip>
          <a:srcRect l="18354" t="34483" r="17612" b="51794"/>
          <a:stretch>
            <a:fillRect/>
          </a:stretch>
        </p:blipFill>
        <p:spPr>
          <a:xfrm>
            <a:off x="1394423" y="659021"/>
            <a:ext cx="8221715" cy="1209409"/>
          </a:xfrm>
          <a:prstGeom prst="rect">
            <a:avLst/>
          </a:prstGeom>
        </p:spPr>
      </p:pic>
      <p:sp>
        <p:nvSpPr>
          <p:cNvPr id="16" name="テキスト ボックス 15">
            <a:extLst>
              <a:ext uri="{FF2B5EF4-FFF2-40B4-BE49-F238E27FC236}">
                <a16:creationId xmlns:a16="http://schemas.microsoft.com/office/drawing/2014/main" id="{2DC147E1-6D09-A214-73CD-CF12DDBA8281}"/>
              </a:ext>
            </a:extLst>
          </p:cNvPr>
          <p:cNvSpPr txBox="1"/>
          <p:nvPr/>
        </p:nvSpPr>
        <p:spPr>
          <a:xfrm>
            <a:off x="2537174" y="985260"/>
            <a:ext cx="561746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a:ln>
                  <a:noFill/>
                </a:ln>
                <a:solidFill>
                  <a:srgbClr val="027DB3"/>
                </a:solidFill>
                <a:effectLst/>
                <a:uLnTx/>
                <a:uFillTx/>
                <a:latin typeface="+mn-ea"/>
                <a:cs typeface="Rounded Mplus 1c" panose="020B0502020203020207" pitchFamily="34" charset="-128"/>
              </a:rPr>
              <a:t>いまの自分を知ろう</a:t>
            </a:r>
          </a:p>
        </p:txBody>
      </p:sp>
      <p:sp>
        <p:nvSpPr>
          <p:cNvPr id="5" name="テキスト ボックス 4">
            <a:extLst>
              <a:ext uri="{FF2B5EF4-FFF2-40B4-BE49-F238E27FC236}">
                <a16:creationId xmlns:a16="http://schemas.microsoft.com/office/drawing/2014/main" id="{10D0E830-7839-C611-04F8-C83FA19AD617}"/>
              </a:ext>
            </a:extLst>
          </p:cNvPr>
          <p:cNvSpPr txBox="1"/>
          <p:nvPr/>
        </p:nvSpPr>
        <p:spPr>
          <a:xfrm>
            <a:off x="1879721" y="2266225"/>
            <a:ext cx="7417669" cy="3843648"/>
          </a:xfrm>
          <a:prstGeom prst="rect">
            <a:avLst/>
          </a:prstGeom>
          <a:noFill/>
        </p:spPr>
        <p:txBody>
          <a:bodyPr wrap="square">
            <a:spAutoFit/>
          </a:bodyPr>
          <a:lstStyle/>
          <a:p>
            <a:pPr>
              <a:lnSpc>
                <a:spcPct val="150000"/>
              </a:lnSpc>
            </a:pPr>
            <a:r>
              <a:rPr lang="ja-JP" altLang="en-US" sz="3200" b="1">
                <a:solidFill>
                  <a:srgbClr val="008CB9"/>
                </a:solidFill>
                <a:latin typeface="+mn-ea"/>
                <a:cs typeface="Rounded Mplus 1c" panose="020B0502020203020207" pitchFamily="34" charset="-128"/>
              </a:rPr>
              <a:t>□ 男女の違いを理解します</a:t>
            </a:r>
          </a:p>
          <a:p>
            <a:pPr>
              <a:lnSpc>
                <a:spcPct val="150000"/>
              </a:lnSpc>
            </a:pPr>
            <a:r>
              <a:rPr lang="ja-JP" altLang="en-US" sz="3200" b="1">
                <a:solidFill>
                  <a:srgbClr val="008CB9"/>
                </a:solidFill>
                <a:latin typeface="+mn-ea"/>
                <a:cs typeface="Rounded Mplus 1c" panose="020B0502020203020207" pitchFamily="34" charset="-128"/>
              </a:rPr>
              <a:t>□ 妊娠と年齢の関係を理解します</a:t>
            </a:r>
          </a:p>
          <a:p>
            <a:pPr>
              <a:lnSpc>
                <a:spcPct val="150000"/>
              </a:lnSpc>
            </a:pPr>
            <a:r>
              <a:rPr lang="ja-JP" altLang="en-US" sz="3200" b="1">
                <a:solidFill>
                  <a:srgbClr val="008CB9"/>
                </a:solidFill>
                <a:latin typeface="+mn-ea"/>
                <a:cs typeface="Rounded Mplus 1c" panose="020B0502020203020207" pitchFamily="34" charset="-128"/>
              </a:rPr>
              <a:t>□ 適正体重を知ります</a:t>
            </a:r>
          </a:p>
          <a:p>
            <a:pPr>
              <a:lnSpc>
                <a:spcPct val="150000"/>
              </a:lnSpc>
            </a:pPr>
            <a:r>
              <a:rPr lang="ja-JP" altLang="en-US" sz="3200" b="1">
                <a:solidFill>
                  <a:srgbClr val="008CB9"/>
                </a:solidFill>
                <a:latin typeface="+mn-ea"/>
                <a:cs typeface="Rounded Mplus 1c" panose="020B0502020203020207" pitchFamily="34" charset="-128"/>
              </a:rPr>
              <a:t>□ 基礎体温表をつけてみます（　）</a:t>
            </a:r>
            <a:endParaRPr lang="en-US" altLang="ja-JP" sz="3200" b="1">
              <a:solidFill>
                <a:srgbClr val="008CB9"/>
              </a:solidFill>
              <a:latin typeface="+mn-ea"/>
              <a:cs typeface="Rounded Mplus 1c" panose="020B0502020203020207" pitchFamily="34" charset="-128"/>
            </a:endParaRPr>
          </a:p>
          <a:p>
            <a:pPr>
              <a:lnSpc>
                <a:spcPct val="150000"/>
              </a:lnSpc>
            </a:pPr>
            <a:r>
              <a:rPr lang="ja-JP" altLang="en-US" sz="3200" b="1">
                <a:solidFill>
                  <a:srgbClr val="008CB9"/>
                </a:solidFill>
                <a:latin typeface="+mn-ea"/>
                <a:cs typeface="Rounded Mplus 1c" panose="020B0502020203020207" pitchFamily="34" charset="-128"/>
              </a:rPr>
              <a:t>□ かかりつけ医を持とう</a:t>
            </a:r>
          </a:p>
        </p:txBody>
      </p:sp>
      <p:sp>
        <p:nvSpPr>
          <p:cNvPr id="2" name="楕円 1">
            <a:extLst>
              <a:ext uri="{FF2B5EF4-FFF2-40B4-BE49-F238E27FC236}">
                <a16:creationId xmlns:a16="http://schemas.microsoft.com/office/drawing/2014/main" id="{11D3A0C2-413C-54DB-2BE5-25B67B7320E3}"/>
              </a:ext>
            </a:extLst>
          </p:cNvPr>
          <p:cNvSpPr/>
          <p:nvPr/>
        </p:nvSpPr>
        <p:spPr>
          <a:xfrm>
            <a:off x="7881033" y="4636115"/>
            <a:ext cx="227033" cy="204338"/>
          </a:xfrm>
          <a:prstGeom prst="ellipse">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sp>
        <p:nvSpPr>
          <p:cNvPr id="3" name="フローチャート: 論理積ゲート 2">
            <a:extLst>
              <a:ext uri="{FF2B5EF4-FFF2-40B4-BE49-F238E27FC236}">
                <a16:creationId xmlns:a16="http://schemas.microsoft.com/office/drawing/2014/main" id="{07BFC90C-B4AC-46C1-A960-AC42FD4CB8D1}"/>
              </a:ext>
            </a:extLst>
          </p:cNvPr>
          <p:cNvSpPr/>
          <p:nvPr/>
        </p:nvSpPr>
        <p:spPr>
          <a:xfrm rot="16200000">
            <a:off x="7879387" y="4821169"/>
            <a:ext cx="226012" cy="227034"/>
          </a:xfrm>
          <a:prstGeom prst="flowChartDelay">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pic>
        <p:nvPicPr>
          <p:cNvPr id="6" name="図 5">
            <a:extLst>
              <a:ext uri="{FF2B5EF4-FFF2-40B4-BE49-F238E27FC236}">
                <a16:creationId xmlns:a16="http://schemas.microsoft.com/office/drawing/2014/main" id="{22411896-8FA6-E765-77E1-E640055D51C8}"/>
              </a:ext>
            </a:extLst>
          </p:cNvPr>
          <p:cNvPicPr>
            <a:picLocks noChangeAspect="1"/>
          </p:cNvPicPr>
          <p:nvPr/>
        </p:nvPicPr>
        <p:blipFill>
          <a:blip r:embed="rId6"/>
          <a:stretch>
            <a:fillRect/>
          </a:stretch>
        </p:blipFill>
        <p:spPr>
          <a:xfrm>
            <a:off x="1993346" y="5504748"/>
            <a:ext cx="393700" cy="330200"/>
          </a:xfrm>
          <a:prstGeom prst="rect">
            <a:avLst/>
          </a:prstGeom>
        </p:spPr>
      </p:pic>
      <p:pic>
        <p:nvPicPr>
          <p:cNvPr id="11" name="図 10">
            <a:extLst>
              <a:ext uri="{FF2B5EF4-FFF2-40B4-BE49-F238E27FC236}">
                <a16:creationId xmlns:a16="http://schemas.microsoft.com/office/drawing/2014/main" id="{E2C24CE1-5DAE-A853-A3E9-148D1FB4193F}"/>
              </a:ext>
            </a:extLst>
          </p:cNvPr>
          <p:cNvPicPr>
            <a:picLocks noChangeAspect="1"/>
          </p:cNvPicPr>
          <p:nvPr/>
        </p:nvPicPr>
        <p:blipFill>
          <a:blip r:embed="rId7"/>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047102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C3B82-6DF1-D5C0-8CA8-2A98052D5F59}"/>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36A20B03-B08D-152B-9DD4-11CB655AD263}"/>
              </a:ext>
            </a:extLst>
          </p:cNvPr>
          <p:cNvPicPr>
            <a:picLocks noGrp="1" noRo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a:noFill/>
        </p:spPr>
      </p:pic>
      <p:pic>
        <p:nvPicPr>
          <p:cNvPr id="8" name="図 7" descr="図形, 正方形&#10;&#10;AI 生成コンテンツは誤りを含む可能性があります。">
            <a:extLst>
              <a:ext uri="{FF2B5EF4-FFF2-40B4-BE49-F238E27FC236}">
                <a16:creationId xmlns:a16="http://schemas.microsoft.com/office/drawing/2014/main" id="{C99B7179-6923-059D-8209-4B63F8F54925}"/>
              </a:ext>
            </a:extLst>
          </p:cNvPr>
          <p:cNvPicPr>
            <a:picLocks noGrp="1" noRot="1" noChangeAspect="1" noMove="1" noResize="1" noEditPoints="1" noAdjustHandles="1" noChangeArrowheads="1" noChangeShapeType="1" noCrop="1"/>
          </p:cNvPicPr>
          <p:nvPr/>
        </p:nvPicPr>
        <p:blipFill>
          <a:blip r:embed="rId4"/>
          <a:srcRect l="3262" t="4556" r="3129" b="4932"/>
          <a:stretch>
            <a:fillRect/>
          </a:stretch>
        </p:blipFill>
        <p:spPr>
          <a:xfrm>
            <a:off x="300926" y="319880"/>
            <a:ext cx="10075430" cy="6894514"/>
          </a:xfrm>
          <a:prstGeom prst="rect">
            <a:avLst/>
          </a:prstGeom>
        </p:spPr>
      </p:pic>
      <p:sp>
        <p:nvSpPr>
          <p:cNvPr id="10" name="テキスト ボックス 9">
            <a:extLst>
              <a:ext uri="{FF2B5EF4-FFF2-40B4-BE49-F238E27FC236}">
                <a16:creationId xmlns:a16="http://schemas.microsoft.com/office/drawing/2014/main" id="{570B5E95-2E31-7766-0A69-528F932113D5}"/>
              </a:ext>
            </a:extLst>
          </p:cNvPr>
          <p:cNvSpPr txBox="1"/>
          <p:nvPr/>
        </p:nvSpPr>
        <p:spPr>
          <a:xfrm>
            <a:off x="1659573" y="829950"/>
            <a:ext cx="7372663" cy="584775"/>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i="0" u="none" strike="noStrike" kern="1200" cap="none" spc="0" normalizeH="0" baseline="0" noProof="0">
                <a:ln>
                  <a:noFill/>
                </a:ln>
                <a:solidFill>
                  <a:srgbClr val="008CB9"/>
                </a:solidFill>
                <a:effectLst/>
                <a:uLnTx/>
                <a:uFillTx/>
                <a:latin typeface="+mn-ea"/>
                <a:cs typeface="Rounded Mplus 1c" panose="020B0502020203020207" pitchFamily="34" charset="-128"/>
              </a:rPr>
              <a:t>現代女性は生涯月経回数が劇的に増加</a:t>
            </a:r>
          </a:p>
        </p:txBody>
      </p:sp>
      <p:sp>
        <p:nvSpPr>
          <p:cNvPr id="11" name="テキスト ボックス 10">
            <a:extLst>
              <a:ext uri="{FF2B5EF4-FFF2-40B4-BE49-F238E27FC236}">
                <a16:creationId xmlns:a16="http://schemas.microsoft.com/office/drawing/2014/main" id="{9CB46329-DB87-E8FE-C90A-50773DC5CD52}"/>
              </a:ext>
            </a:extLst>
          </p:cNvPr>
          <p:cNvSpPr txBox="1"/>
          <p:nvPr/>
        </p:nvSpPr>
        <p:spPr>
          <a:xfrm>
            <a:off x="5679091" y="6488928"/>
            <a:ext cx="4468654" cy="21563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rPr>
              <a:t>日本産科婦人科学会</a:t>
            </a:r>
            <a:r>
              <a:rPr kumimoji="0" lang="en" altLang="ja-JP" sz="800" b="0" i="0" u="none" strike="noStrike" kern="1200" cap="none" spc="0" normalizeH="0" baseline="0" noProof="0">
                <a:ln>
                  <a:noFill/>
                </a:ln>
                <a:solidFill>
                  <a:prstClr val="black"/>
                </a:solidFill>
                <a:effectLst/>
                <a:uLnTx/>
                <a:uFillTx/>
                <a:latin typeface="+mn-ea"/>
                <a:cs typeface="Rounded Mplus 1c" panose="020B0502020203020207" pitchFamily="34" charset="-128"/>
              </a:rPr>
              <a:t>HUMAN</a:t>
            </a:r>
            <a:r>
              <a:rPr kumimoji="0" lang="ja-JP" altLang="en" sz="800" b="0" i="0" u="none" strike="noStrike" kern="1200" cap="none" spc="0" normalizeH="0" baseline="0" noProof="0">
                <a:ln>
                  <a:noFill/>
                </a:ln>
                <a:solidFill>
                  <a:prstClr val="black"/>
                </a:solidFill>
                <a:effectLst/>
                <a:uLnTx/>
                <a:uFillTx/>
                <a:latin typeface="+mn-ea"/>
                <a:cs typeface="Rounded Mplus 1c" panose="020B0502020203020207" pitchFamily="34" charset="-128"/>
              </a:rPr>
              <a:t>＋</a:t>
            </a:r>
            <a:r>
              <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rPr>
              <a:t>男と女のディクショナリー</a:t>
            </a:r>
            <a:r>
              <a:rPr kumimoji="0" lang="en-US" altLang="ja-JP" sz="800" b="0" i="0" u="none" strike="noStrike" kern="1200" cap="none" spc="0" normalizeH="0" baseline="0" noProof="0">
                <a:ln>
                  <a:noFill/>
                </a:ln>
                <a:solidFill>
                  <a:prstClr val="black"/>
                </a:solidFill>
                <a:effectLst/>
                <a:uLnTx/>
                <a:uFillTx/>
                <a:latin typeface="+mn-ea"/>
                <a:cs typeface="Rounded Mplus 1c" panose="020B0502020203020207" pitchFamily="34" charset="-128"/>
              </a:rPr>
              <a:t>2018</a:t>
            </a:r>
            <a:r>
              <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rPr>
              <a:t>年改訂版　</a:t>
            </a:r>
            <a:r>
              <a:rPr kumimoji="0" lang="en-US" altLang="ja-JP" sz="800" b="0" i="0" u="none" strike="noStrike" kern="1200" cap="none" spc="0" normalizeH="0" baseline="0" noProof="0">
                <a:ln>
                  <a:noFill/>
                </a:ln>
                <a:solidFill>
                  <a:prstClr val="black"/>
                </a:solidFill>
                <a:effectLst/>
                <a:uLnTx/>
                <a:uFillTx/>
                <a:latin typeface="+mn-ea"/>
                <a:cs typeface="Rounded Mplus 1c" panose="020B0502020203020207" pitchFamily="34" charset="-128"/>
              </a:rPr>
              <a:t>45</a:t>
            </a:r>
            <a:r>
              <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rPr>
              <a:t>ページより転載</a:t>
            </a:r>
          </a:p>
        </p:txBody>
      </p:sp>
      <p:pic>
        <p:nvPicPr>
          <p:cNvPr id="17" name="図 16" descr="タイムライン&#10;&#10;AI 生成コンテンツは誤りを含む可能性があります。">
            <a:extLst>
              <a:ext uri="{FF2B5EF4-FFF2-40B4-BE49-F238E27FC236}">
                <a16:creationId xmlns:a16="http://schemas.microsoft.com/office/drawing/2014/main" id="{7A1935FD-5F8B-3A38-4B8A-E19C7CDA2495}"/>
              </a:ext>
            </a:extLst>
          </p:cNvPr>
          <p:cNvPicPr>
            <a:picLocks noChangeAspect="1"/>
          </p:cNvPicPr>
          <p:nvPr/>
        </p:nvPicPr>
        <p:blipFill>
          <a:blip r:embed="rId5"/>
          <a:stretch>
            <a:fillRect/>
          </a:stretch>
        </p:blipFill>
        <p:spPr>
          <a:xfrm>
            <a:off x="897386" y="1459731"/>
            <a:ext cx="8934903" cy="5050162"/>
          </a:xfrm>
          <a:prstGeom prst="rect">
            <a:avLst/>
          </a:prstGeom>
        </p:spPr>
      </p:pic>
      <p:pic>
        <p:nvPicPr>
          <p:cNvPr id="3" name="図 2">
            <a:extLst>
              <a:ext uri="{FF2B5EF4-FFF2-40B4-BE49-F238E27FC236}">
                <a16:creationId xmlns:a16="http://schemas.microsoft.com/office/drawing/2014/main" id="{5A799053-9112-A10D-328E-49EDFDAB8DEA}"/>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196011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AE1C9-320D-7445-8632-708871D0791E}"/>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F04DE79A-0561-2DA0-2A15-46F5F6CE01D2}"/>
              </a:ext>
            </a:extLst>
          </p:cNvPr>
          <p:cNvPicPr>
            <a:picLocks noGrp="1" noRo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a:noFill/>
        </p:spPr>
      </p:pic>
      <p:pic>
        <p:nvPicPr>
          <p:cNvPr id="8" name="図 7" descr="図形, 正方形&#10;&#10;AI 生成コンテンツは誤りを含む可能性があります。">
            <a:extLst>
              <a:ext uri="{FF2B5EF4-FFF2-40B4-BE49-F238E27FC236}">
                <a16:creationId xmlns:a16="http://schemas.microsoft.com/office/drawing/2014/main" id="{9D1C3AED-272D-9A08-48FE-46429E4D8D3C}"/>
              </a:ext>
            </a:extLst>
          </p:cNvPr>
          <p:cNvPicPr>
            <a:picLocks noGrp="1" noRot="1" noChangeAspect="1" noMove="1" noResize="1" noEditPoints="1" noAdjustHandles="1" noChangeArrowheads="1" noChangeShapeType="1" noCrop="1"/>
          </p:cNvPicPr>
          <p:nvPr/>
        </p:nvPicPr>
        <p:blipFill>
          <a:blip r:embed="rId4"/>
          <a:srcRect l="3262" t="4556" r="3129" b="4932"/>
          <a:stretch>
            <a:fillRect/>
          </a:stretch>
        </p:blipFill>
        <p:spPr>
          <a:xfrm>
            <a:off x="300926" y="319880"/>
            <a:ext cx="10075430" cy="6894514"/>
          </a:xfrm>
          <a:prstGeom prst="rect">
            <a:avLst/>
          </a:prstGeom>
        </p:spPr>
      </p:pic>
      <p:pic>
        <p:nvPicPr>
          <p:cNvPr id="2" name="図 1" descr="図形, 正方形&#10;&#10;AI 生成コンテンツは誤りを含む可能性があります。">
            <a:extLst>
              <a:ext uri="{FF2B5EF4-FFF2-40B4-BE49-F238E27FC236}">
                <a16:creationId xmlns:a16="http://schemas.microsoft.com/office/drawing/2014/main" id="{B9164620-BD44-4B88-362C-572C852A9631}"/>
              </a:ext>
            </a:extLst>
          </p:cNvPr>
          <p:cNvPicPr>
            <a:picLocks noChangeAspect="1"/>
          </p:cNvPicPr>
          <p:nvPr/>
        </p:nvPicPr>
        <p:blipFill>
          <a:blip r:embed="rId5"/>
          <a:stretch>
            <a:fillRect/>
          </a:stretch>
        </p:blipFill>
        <p:spPr>
          <a:xfrm>
            <a:off x="752074" y="1667771"/>
            <a:ext cx="5768137" cy="4936255"/>
          </a:xfrm>
          <a:prstGeom prst="rect">
            <a:avLst/>
          </a:prstGeom>
        </p:spPr>
      </p:pic>
      <p:sp>
        <p:nvSpPr>
          <p:cNvPr id="3" name="テキスト ボックス 2">
            <a:extLst>
              <a:ext uri="{FF2B5EF4-FFF2-40B4-BE49-F238E27FC236}">
                <a16:creationId xmlns:a16="http://schemas.microsoft.com/office/drawing/2014/main" id="{ABB3861E-01D3-3228-86CE-7621A501329A}"/>
              </a:ext>
            </a:extLst>
          </p:cNvPr>
          <p:cNvSpPr txBox="1"/>
          <p:nvPr/>
        </p:nvSpPr>
        <p:spPr>
          <a:xfrm>
            <a:off x="6181344" y="5356798"/>
            <a:ext cx="3891138" cy="830997"/>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i="0" u="none" strike="noStrike" kern="1200" cap="none" spc="0" normalizeH="0" baseline="0" noProof="0">
                <a:ln>
                  <a:noFill/>
                </a:ln>
                <a:solidFill>
                  <a:srgbClr val="E36538"/>
                </a:solidFill>
                <a:effectLst/>
                <a:uLnTx/>
                <a:uFillTx/>
                <a:latin typeface="+mn-ea"/>
                <a:cs typeface="Rounded Mplus 1c" panose="020B0502020203020207" pitchFamily="34" charset="-128"/>
              </a:rPr>
              <a:t>女性の</a:t>
            </a:r>
            <a:r>
              <a:rPr kumimoji="0" lang="en-US" altLang="ja-JP" sz="2400" i="0" u="none" strike="noStrike" kern="1200" cap="none" spc="0" normalizeH="0" baseline="0" noProof="0">
                <a:ln>
                  <a:noFill/>
                </a:ln>
                <a:solidFill>
                  <a:srgbClr val="E36538"/>
                </a:solidFill>
                <a:effectLst/>
                <a:uLnTx/>
                <a:uFillTx/>
                <a:latin typeface="+mn-ea"/>
                <a:cs typeface="Rounded Mplus 1c" panose="020B0502020203020207" pitchFamily="34" charset="-128"/>
              </a:rPr>
              <a:t>10</a:t>
            </a:r>
            <a:r>
              <a:rPr kumimoji="0" lang="ja-JP" altLang="en-US" sz="2400" i="0" u="none" strike="noStrike" kern="1200" cap="none" spc="0" normalizeH="0" baseline="0" noProof="0">
                <a:ln>
                  <a:noFill/>
                </a:ln>
                <a:solidFill>
                  <a:srgbClr val="E36538"/>
                </a:solidFill>
                <a:effectLst/>
                <a:uLnTx/>
                <a:uFillTx/>
                <a:latin typeface="+mn-ea"/>
                <a:cs typeface="Rounded Mplus 1c" panose="020B0502020203020207" pitchFamily="34" charset="-128"/>
              </a:rPr>
              <a:t>人にひとりが</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i="0" u="none" strike="noStrike" kern="1200" cap="none" spc="0" normalizeH="0" baseline="0" noProof="0">
                <a:ln>
                  <a:noFill/>
                </a:ln>
                <a:solidFill>
                  <a:srgbClr val="E36538"/>
                </a:solidFill>
                <a:effectLst/>
                <a:uLnTx/>
                <a:uFillTx/>
                <a:latin typeface="+mn-ea"/>
                <a:cs typeface="Rounded Mplus 1c" panose="020B0502020203020207" pitchFamily="34" charset="-128"/>
              </a:rPr>
              <a:t>子宮内膜症</a:t>
            </a:r>
          </a:p>
        </p:txBody>
      </p:sp>
      <p:sp>
        <p:nvSpPr>
          <p:cNvPr id="5" name="テキスト ボックス 4">
            <a:extLst>
              <a:ext uri="{FF2B5EF4-FFF2-40B4-BE49-F238E27FC236}">
                <a16:creationId xmlns:a16="http://schemas.microsoft.com/office/drawing/2014/main" id="{1CC02D50-2D90-5A92-DC74-09964D640A0F}"/>
              </a:ext>
            </a:extLst>
          </p:cNvPr>
          <p:cNvSpPr txBox="1"/>
          <p:nvPr/>
        </p:nvSpPr>
        <p:spPr>
          <a:xfrm>
            <a:off x="6835667" y="6362540"/>
            <a:ext cx="3392424" cy="33855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 altLang="ja-JP" sz="800" b="0" i="0" u="none" strike="noStrike" kern="1200" cap="none" spc="0" normalizeH="0" baseline="0" noProof="0">
                <a:ln>
                  <a:noFill/>
                </a:ln>
                <a:solidFill>
                  <a:prstClr val="black"/>
                </a:solidFill>
                <a:effectLst/>
                <a:uLnTx/>
                <a:uFillTx/>
                <a:latin typeface="+mn-ea"/>
                <a:cs typeface="Rounded Mplus 1c" panose="020B0502020203020207" pitchFamily="34" charset="-128"/>
              </a:rPr>
              <a:t>ViganòP. Best Pract Res Clin Obstet Gynaecol. 2004</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 altLang="ja-JP" sz="800" b="0" i="0" u="none" strike="noStrike" kern="1200" cap="none" spc="0" normalizeH="0" baseline="0" noProof="0">
                <a:ln>
                  <a:noFill/>
                </a:ln>
                <a:solidFill>
                  <a:prstClr val="black"/>
                </a:solidFill>
                <a:effectLst/>
                <a:uLnTx/>
                <a:uFillTx/>
                <a:latin typeface="+mn-ea"/>
                <a:cs typeface="Rounded Mplus 1c" panose="020B0502020203020207" pitchFamily="34" charset="-128"/>
              </a:rPr>
              <a:t>Dai Y,BMC Public Health 2024</a:t>
            </a:r>
            <a:endPar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endParaRPr>
          </a:p>
        </p:txBody>
      </p:sp>
      <p:sp>
        <p:nvSpPr>
          <p:cNvPr id="6" name="テキスト ボックス 5">
            <a:extLst>
              <a:ext uri="{FF2B5EF4-FFF2-40B4-BE49-F238E27FC236}">
                <a16:creationId xmlns:a16="http://schemas.microsoft.com/office/drawing/2014/main" id="{4B258FE9-3662-53ED-1AD3-9545F2CDF6B3}"/>
              </a:ext>
            </a:extLst>
          </p:cNvPr>
          <p:cNvSpPr txBox="1"/>
          <p:nvPr/>
        </p:nvSpPr>
        <p:spPr>
          <a:xfrm>
            <a:off x="1327314" y="2172516"/>
            <a:ext cx="4420007" cy="338554"/>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i="0" u="none" strike="noStrike" kern="1200" cap="none" spc="0" normalizeH="0" baseline="0" noProof="0">
                <a:ln>
                  <a:noFill/>
                </a:ln>
                <a:solidFill>
                  <a:prstClr val="black"/>
                </a:solidFill>
                <a:effectLst/>
                <a:uLnTx/>
                <a:uFillTx/>
                <a:latin typeface="+mn-ea"/>
                <a:cs typeface="Rounded Mplus 1c" panose="020B0502020203020207" pitchFamily="34" charset="-128"/>
              </a:rPr>
              <a:t>子宮内膜症を放置しておくことのリスク</a:t>
            </a:r>
          </a:p>
        </p:txBody>
      </p:sp>
      <p:cxnSp>
        <p:nvCxnSpPr>
          <p:cNvPr id="7" name="直線コネクタ 6">
            <a:extLst>
              <a:ext uri="{FF2B5EF4-FFF2-40B4-BE49-F238E27FC236}">
                <a16:creationId xmlns:a16="http://schemas.microsoft.com/office/drawing/2014/main" id="{D72FD5DE-28FA-3029-3940-1F07421BA8FF}"/>
              </a:ext>
            </a:extLst>
          </p:cNvPr>
          <p:cNvCxnSpPr>
            <a:cxnSpLocks/>
          </p:cNvCxnSpPr>
          <p:nvPr/>
        </p:nvCxnSpPr>
        <p:spPr>
          <a:xfrm>
            <a:off x="1636688" y="2511070"/>
            <a:ext cx="3728617"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4C62A7F5-0F46-3C2D-35BC-C80C4543B309}"/>
              </a:ext>
            </a:extLst>
          </p:cNvPr>
          <p:cNvSpPr txBox="1"/>
          <p:nvPr/>
        </p:nvSpPr>
        <p:spPr>
          <a:xfrm>
            <a:off x="1365400" y="3154534"/>
            <a:ext cx="4420007" cy="553998"/>
          </a:xfrm>
          <a:prstGeom prst="rect">
            <a:avLst/>
          </a:prstGeom>
          <a:noFill/>
        </p:spPr>
        <p:txBody>
          <a:bodyPr wrap="square">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i="0" u="none" strike="noStrike" kern="1200" cap="none" spc="0" normalizeH="0" baseline="0" noProof="0">
                <a:ln>
                  <a:noFill/>
                </a:ln>
                <a:solidFill>
                  <a:prstClr val="black"/>
                </a:solidFill>
                <a:effectLst/>
                <a:uLnTx/>
                <a:uFillTx/>
                <a:latin typeface="+mn-ea"/>
                <a:cs typeface="Rounded Mplus 1c" panose="020B0502020203020207" pitchFamily="34" charset="-128"/>
              </a:rPr>
              <a:t>●様々な</a:t>
            </a:r>
            <a:r>
              <a:rPr kumimoji="0" lang="ja-JP" altLang="en-US" sz="1800" i="0" u="none" strike="noStrike" kern="1200" cap="none" spc="0" normalizeH="0" baseline="0" noProof="0">
                <a:ln>
                  <a:noFill/>
                </a:ln>
                <a:solidFill>
                  <a:srgbClr val="E96F8F"/>
                </a:solidFill>
                <a:effectLst/>
                <a:uLnTx/>
                <a:uFillTx/>
                <a:latin typeface="+mn-ea"/>
                <a:cs typeface="Rounded Mplus 1c" panose="020B0502020203020207" pitchFamily="34" charset="-128"/>
              </a:rPr>
              <a:t>痛み</a:t>
            </a:r>
            <a:endParaRPr kumimoji="0" lang="en-US" altLang="ja-JP" sz="1800" i="0" u="none" strike="noStrike" kern="1200" cap="none" spc="0" normalizeH="0" baseline="0" noProof="0">
              <a:ln>
                <a:noFill/>
              </a:ln>
              <a:solidFill>
                <a:srgbClr val="E96F8F"/>
              </a:solidFill>
              <a:effectLst/>
              <a:uLnTx/>
              <a:uFillTx/>
              <a:latin typeface="+mn-ea"/>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i="0" u="none" strike="noStrike" kern="1200" cap="none" spc="0" normalizeH="0" baseline="0" noProof="0">
                <a:ln>
                  <a:noFill/>
                </a:ln>
                <a:solidFill>
                  <a:prstClr val="black"/>
                </a:solidFill>
                <a:effectLst/>
                <a:uLnTx/>
                <a:uFillTx/>
                <a:latin typeface="+mn-ea"/>
                <a:cs typeface="Rounded Mplus 1c" panose="020B0502020203020207" pitchFamily="34" charset="-128"/>
              </a:rPr>
              <a:t>（月経痛・性交痛・排便痛・下腹部痛・排卵痛等）</a:t>
            </a:r>
          </a:p>
        </p:txBody>
      </p:sp>
      <p:sp>
        <p:nvSpPr>
          <p:cNvPr id="12" name="テキスト ボックス 11">
            <a:extLst>
              <a:ext uri="{FF2B5EF4-FFF2-40B4-BE49-F238E27FC236}">
                <a16:creationId xmlns:a16="http://schemas.microsoft.com/office/drawing/2014/main" id="{1C4108CB-9F89-ECC2-8D2E-1D1C3E2F579A}"/>
              </a:ext>
            </a:extLst>
          </p:cNvPr>
          <p:cNvSpPr txBox="1"/>
          <p:nvPr/>
        </p:nvSpPr>
        <p:spPr>
          <a:xfrm>
            <a:off x="1365400" y="3869940"/>
            <a:ext cx="4420007" cy="369332"/>
          </a:xfrm>
          <a:prstGeom prst="rect">
            <a:avLst/>
          </a:prstGeom>
          <a:noFill/>
        </p:spPr>
        <p:txBody>
          <a:bodyPr wrap="square">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a:t>
            </a:r>
            <a:r>
              <a:rPr kumimoji="0" lang="ja-JP" altLang="en-US" sz="1800" i="0" u="none" strike="noStrike" kern="1200" cap="none" spc="0" normalizeH="0" baseline="0" noProof="0">
                <a:ln>
                  <a:noFill/>
                </a:ln>
                <a:solidFill>
                  <a:srgbClr val="E96F8F"/>
                </a:solidFill>
                <a:effectLst/>
                <a:uLnTx/>
                <a:uFillTx/>
                <a:latin typeface="+mn-ea"/>
                <a:cs typeface="Rounded Mplus 1c" panose="020B0502020203020207" pitchFamily="34" charset="-128"/>
              </a:rPr>
              <a:t>月経困難症</a:t>
            </a:r>
            <a:endParaRPr kumimoji="0" lang="ja-JP" altLang="en-US" sz="1200" i="0" u="none" strike="noStrike" kern="1200" cap="none" spc="0" normalizeH="0" baseline="0" noProof="0">
              <a:ln>
                <a:noFill/>
              </a:ln>
              <a:solidFill>
                <a:srgbClr val="E96F8F"/>
              </a:solidFill>
              <a:effectLst/>
              <a:uLnTx/>
              <a:uFillTx/>
              <a:latin typeface="+mn-ea"/>
              <a:cs typeface="Rounded Mplus 1c" panose="020B0502020203020207" pitchFamily="34" charset="-128"/>
            </a:endParaRPr>
          </a:p>
        </p:txBody>
      </p:sp>
      <p:sp>
        <p:nvSpPr>
          <p:cNvPr id="13" name="テキスト ボックス 12">
            <a:extLst>
              <a:ext uri="{FF2B5EF4-FFF2-40B4-BE49-F238E27FC236}">
                <a16:creationId xmlns:a16="http://schemas.microsoft.com/office/drawing/2014/main" id="{3E9D9330-ECD4-7B1C-5DE5-034D57CF46F9}"/>
              </a:ext>
            </a:extLst>
          </p:cNvPr>
          <p:cNvSpPr txBox="1"/>
          <p:nvPr/>
        </p:nvSpPr>
        <p:spPr>
          <a:xfrm>
            <a:off x="1365400" y="4400680"/>
            <a:ext cx="4420007" cy="369332"/>
          </a:xfrm>
          <a:prstGeom prst="rect">
            <a:avLst/>
          </a:prstGeom>
          <a:noFill/>
        </p:spPr>
        <p:txBody>
          <a:bodyPr wrap="square">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i="0" u="none" strike="noStrike" kern="1200" cap="none" spc="0" normalizeH="0" baseline="0" noProof="0">
                <a:ln>
                  <a:noFill/>
                </a:ln>
                <a:solidFill>
                  <a:prstClr val="black"/>
                </a:solidFill>
                <a:effectLst/>
                <a:uLnTx/>
                <a:uFillTx/>
                <a:latin typeface="+mn-ea"/>
                <a:cs typeface="Rounded Mplus 1c" panose="020B0502020203020207" pitchFamily="34" charset="-128"/>
              </a:rPr>
              <a:t>●</a:t>
            </a:r>
            <a:r>
              <a:rPr kumimoji="0" lang="ja-JP" altLang="en-US" sz="1800" i="0" u="none" strike="noStrike" kern="1200" cap="none" spc="0" normalizeH="0" baseline="0" noProof="0">
                <a:ln>
                  <a:noFill/>
                </a:ln>
                <a:solidFill>
                  <a:srgbClr val="E96F8F"/>
                </a:solidFill>
                <a:effectLst/>
                <a:uLnTx/>
                <a:uFillTx/>
                <a:latin typeface="+mn-ea"/>
                <a:cs typeface="Rounded Mplus 1c" panose="020B0502020203020207" pitchFamily="34" charset="-128"/>
              </a:rPr>
              <a:t>不妊症</a:t>
            </a:r>
            <a:endParaRPr kumimoji="0" lang="ja-JP" altLang="en-US" sz="1200" i="0" u="none" strike="noStrike" kern="1200" cap="none" spc="0" normalizeH="0" baseline="0" noProof="0">
              <a:ln>
                <a:noFill/>
              </a:ln>
              <a:solidFill>
                <a:srgbClr val="E96F8F"/>
              </a:solidFill>
              <a:effectLst/>
              <a:uLnTx/>
              <a:uFillTx/>
              <a:latin typeface="+mn-ea"/>
              <a:cs typeface="Rounded Mplus 1c" panose="020B0502020203020207" pitchFamily="34" charset="-128"/>
            </a:endParaRPr>
          </a:p>
        </p:txBody>
      </p:sp>
      <p:sp>
        <p:nvSpPr>
          <p:cNvPr id="14" name="テキスト ボックス 13">
            <a:extLst>
              <a:ext uri="{FF2B5EF4-FFF2-40B4-BE49-F238E27FC236}">
                <a16:creationId xmlns:a16="http://schemas.microsoft.com/office/drawing/2014/main" id="{F484B580-FFAD-F4FC-7DB0-07E12E3D2DA1}"/>
              </a:ext>
            </a:extLst>
          </p:cNvPr>
          <p:cNvSpPr txBox="1"/>
          <p:nvPr/>
        </p:nvSpPr>
        <p:spPr>
          <a:xfrm>
            <a:off x="1365400" y="4910415"/>
            <a:ext cx="4420007" cy="369332"/>
          </a:xfrm>
          <a:prstGeom prst="rect">
            <a:avLst/>
          </a:prstGeom>
          <a:noFill/>
        </p:spPr>
        <p:txBody>
          <a:bodyPr wrap="square">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i="0" u="none" strike="noStrike" kern="1200" cap="none" spc="0" normalizeH="0" baseline="0" noProof="0">
                <a:ln>
                  <a:noFill/>
                </a:ln>
                <a:solidFill>
                  <a:prstClr val="black"/>
                </a:solidFill>
                <a:effectLst/>
                <a:uLnTx/>
                <a:uFillTx/>
                <a:latin typeface="+mn-ea"/>
                <a:cs typeface="Rounded Mplus 1c" panose="020B0502020203020207" pitchFamily="34" charset="-128"/>
              </a:rPr>
              <a:t>●</a:t>
            </a:r>
            <a:r>
              <a:rPr kumimoji="0" lang="ja-JP" altLang="en-US" sz="1800" i="0" u="none" strike="noStrike" kern="1200" cap="none" spc="0" normalizeH="0" baseline="0" noProof="0">
                <a:ln>
                  <a:noFill/>
                </a:ln>
                <a:solidFill>
                  <a:srgbClr val="E96F8F"/>
                </a:solidFill>
                <a:effectLst/>
                <a:uLnTx/>
                <a:uFillTx/>
                <a:latin typeface="+mn-ea"/>
                <a:cs typeface="Rounded Mplus 1c" panose="020B0502020203020207" pitchFamily="34" charset="-128"/>
              </a:rPr>
              <a:t>卵巣がん</a:t>
            </a:r>
            <a:endParaRPr kumimoji="0" lang="ja-JP" altLang="en-US" sz="1200" i="0" u="none" strike="noStrike" kern="1200" cap="none" spc="0" normalizeH="0" baseline="0" noProof="0">
              <a:ln>
                <a:noFill/>
              </a:ln>
              <a:solidFill>
                <a:srgbClr val="E96F8F"/>
              </a:solidFill>
              <a:effectLst/>
              <a:uLnTx/>
              <a:uFillTx/>
              <a:latin typeface="+mn-ea"/>
              <a:cs typeface="Rounded Mplus 1c" panose="020B0502020203020207" pitchFamily="34" charset="-128"/>
            </a:endParaRPr>
          </a:p>
        </p:txBody>
      </p:sp>
      <p:sp>
        <p:nvSpPr>
          <p:cNvPr id="15" name="テキスト ボックス 14">
            <a:extLst>
              <a:ext uri="{FF2B5EF4-FFF2-40B4-BE49-F238E27FC236}">
                <a16:creationId xmlns:a16="http://schemas.microsoft.com/office/drawing/2014/main" id="{BDD941D1-844D-8FAF-7FBB-D526F8F9783E}"/>
              </a:ext>
            </a:extLst>
          </p:cNvPr>
          <p:cNvSpPr txBox="1"/>
          <p:nvPr/>
        </p:nvSpPr>
        <p:spPr>
          <a:xfrm>
            <a:off x="1365400" y="5431321"/>
            <a:ext cx="4420007" cy="646331"/>
          </a:xfrm>
          <a:prstGeom prst="rect">
            <a:avLst/>
          </a:prstGeom>
          <a:noFill/>
        </p:spPr>
        <p:txBody>
          <a:bodyPr wrap="square">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i="0" u="none" strike="noStrike" kern="1200" cap="none" spc="0" normalizeH="0" baseline="0" noProof="0">
                <a:ln>
                  <a:noFill/>
                </a:ln>
                <a:solidFill>
                  <a:prstClr val="black"/>
                </a:solidFill>
                <a:effectLst/>
                <a:uLnTx/>
                <a:uFillTx/>
                <a:latin typeface="+mn-ea"/>
                <a:cs typeface="Rounded Mplus 1c" panose="020B0502020203020207" pitchFamily="34" charset="-128"/>
              </a:rPr>
              <a:t>●痛みに対して過度に鎮痛薬を使うと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i="0" u="none" strike="noStrike" kern="1200" cap="none" spc="0" normalizeH="0" baseline="0" noProof="0">
                <a:ln>
                  <a:noFill/>
                </a:ln>
                <a:solidFill>
                  <a:prstClr val="black"/>
                </a:solidFill>
                <a:effectLst/>
                <a:uLnTx/>
                <a:uFillTx/>
                <a:latin typeface="+mn-ea"/>
                <a:cs typeface="Rounded Mplus 1c" panose="020B0502020203020207" pitchFamily="34" charset="-128"/>
              </a:rPr>
              <a:t>　</a:t>
            </a:r>
            <a:r>
              <a:rPr kumimoji="0" lang="ja-JP" altLang="en-US" sz="1800" i="0" u="none" strike="noStrike" kern="1200" cap="none" spc="0" normalizeH="0" baseline="0" noProof="0">
                <a:ln>
                  <a:noFill/>
                </a:ln>
                <a:solidFill>
                  <a:srgbClr val="E96F8F"/>
                </a:solidFill>
                <a:effectLst/>
                <a:uLnTx/>
                <a:uFillTx/>
                <a:latin typeface="+mn-ea"/>
                <a:cs typeface="Rounded Mplus 1c" panose="020B0502020203020207" pitchFamily="34" charset="-128"/>
              </a:rPr>
              <a:t>腎機能低下の原因</a:t>
            </a:r>
            <a:r>
              <a:rPr kumimoji="0" lang="ja-JP" altLang="en-US" sz="1800" i="0" u="none" strike="noStrike" kern="1200" cap="none" spc="0" normalizeH="0" baseline="0" noProof="0">
                <a:ln>
                  <a:noFill/>
                </a:ln>
                <a:solidFill>
                  <a:prstClr val="black"/>
                </a:solidFill>
                <a:effectLst/>
                <a:uLnTx/>
                <a:uFillTx/>
                <a:latin typeface="+mn-ea"/>
                <a:cs typeface="Rounded Mplus 1c" panose="020B0502020203020207" pitchFamily="34" charset="-128"/>
              </a:rPr>
              <a:t>になる</a:t>
            </a:r>
            <a:endParaRPr kumimoji="0" lang="ja-JP" altLang="en-US" sz="1200" i="0" u="none" strike="noStrike" kern="1200" cap="none" spc="0" normalizeH="0" baseline="0" noProof="0">
              <a:ln>
                <a:noFill/>
              </a:ln>
              <a:solidFill>
                <a:prstClr val="black"/>
              </a:solidFill>
              <a:effectLst/>
              <a:uLnTx/>
              <a:uFillTx/>
              <a:latin typeface="+mn-ea"/>
              <a:cs typeface="Rounded Mplus 1c" panose="020B0502020203020207" pitchFamily="34" charset="-128"/>
            </a:endParaRPr>
          </a:p>
        </p:txBody>
      </p:sp>
      <p:sp>
        <p:nvSpPr>
          <p:cNvPr id="16" name="テキスト ボックス 15">
            <a:extLst>
              <a:ext uri="{FF2B5EF4-FFF2-40B4-BE49-F238E27FC236}">
                <a16:creationId xmlns:a16="http://schemas.microsoft.com/office/drawing/2014/main" id="{355CDAF7-3CE2-70BE-AD89-76DE451128BF}"/>
              </a:ext>
            </a:extLst>
          </p:cNvPr>
          <p:cNvSpPr txBox="1"/>
          <p:nvPr/>
        </p:nvSpPr>
        <p:spPr>
          <a:xfrm>
            <a:off x="1659573" y="829950"/>
            <a:ext cx="7372663" cy="584775"/>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i="0" u="none" strike="noStrike" kern="1200" cap="none" spc="0" normalizeH="0" baseline="0" noProof="0">
                <a:ln>
                  <a:noFill/>
                </a:ln>
                <a:solidFill>
                  <a:srgbClr val="008CB9"/>
                </a:solidFill>
                <a:effectLst/>
                <a:uLnTx/>
                <a:uFillTx/>
                <a:latin typeface="+mn-ea"/>
                <a:cs typeface="Rounded Mplus 1c" panose="020B0502020203020207" pitchFamily="34" charset="-128"/>
              </a:rPr>
              <a:t>子宮内膜症について知ります</a:t>
            </a:r>
          </a:p>
        </p:txBody>
      </p:sp>
      <p:pic>
        <p:nvPicPr>
          <p:cNvPr id="18" name="図 17" descr="ギター が含まれている画像&#10;&#10;AI 生成コンテンツは誤りを含む可能性があります。">
            <a:extLst>
              <a:ext uri="{FF2B5EF4-FFF2-40B4-BE49-F238E27FC236}">
                <a16:creationId xmlns:a16="http://schemas.microsoft.com/office/drawing/2014/main" id="{DE0C955C-88D2-5847-8B6A-0345998B8FEF}"/>
              </a:ext>
            </a:extLst>
          </p:cNvPr>
          <p:cNvPicPr>
            <a:picLocks noChangeAspect="1"/>
          </p:cNvPicPr>
          <p:nvPr/>
        </p:nvPicPr>
        <p:blipFill>
          <a:blip r:embed="rId6"/>
          <a:stretch>
            <a:fillRect/>
          </a:stretch>
        </p:blipFill>
        <p:spPr>
          <a:xfrm>
            <a:off x="5852161" y="1866373"/>
            <a:ext cx="4313206" cy="3374128"/>
          </a:xfrm>
          <a:prstGeom prst="rect">
            <a:avLst/>
          </a:prstGeom>
        </p:spPr>
      </p:pic>
      <p:pic>
        <p:nvPicPr>
          <p:cNvPr id="11" name="図 10">
            <a:extLst>
              <a:ext uri="{FF2B5EF4-FFF2-40B4-BE49-F238E27FC236}">
                <a16:creationId xmlns:a16="http://schemas.microsoft.com/office/drawing/2014/main" id="{AE7F4502-55C7-E9C3-F940-6E6F4BBB7277}"/>
              </a:ext>
            </a:extLst>
          </p:cNvPr>
          <p:cNvPicPr>
            <a:picLocks noChangeAspect="1"/>
          </p:cNvPicPr>
          <p:nvPr/>
        </p:nvPicPr>
        <p:blipFill>
          <a:blip r:embed="rId7"/>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42520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3C08C-DAB2-4B91-FD0A-87CE167B9317}"/>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33F5BE3D-3F32-BAF2-43FE-C660148D6C21}"/>
              </a:ext>
            </a:extLst>
          </p:cNvPr>
          <p:cNvPicPr>
            <a:picLocks noGrp="1" noRo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a:noFill/>
        </p:spPr>
      </p:pic>
      <p:pic>
        <p:nvPicPr>
          <p:cNvPr id="10" name="図 9" descr="図形, 正方形&#10;&#10;AI 生成コンテンツは誤りを含む可能性があります。">
            <a:extLst>
              <a:ext uri="{FF2B5EF4-FFF2-40B4-BE49-F238E27FC236}">
                <a16:creationId xmlns:a16="http://schemas.microsoft.com/office/drawing/2014/main" id="{2E9D2704-FB46-6EC0-024C-79EFA90004BD}"/>
              </a:ext>
            </a:extLst>
          </p:cNvPr>
          <p:cNvPicPr>
            <a:picLocks noChangeAspect="1"/>
          </p:cNvPicPr>
          <p:nvPr/>
        </p:nvPicPr>
        <p:blipFill>
          <a:blip r:embed="rId4"/>
          <a:stretch>
            <a:fillRect/>
          </a:stretch>
        </p:blipFill>
        <p:spPr>
          <a:xfrm>
            <a:off x="831056" y="1527621"/>
            <a:ext cx="2908300" cy="1714500"/>
          </a:xfrm>
          <a:prstGeom prst="rect">
            <a:avLst/>
          </a:prstGeom>
        </p:spPr>
      </p:pic>
      <p:sp>
        <p:nvSpPr>
          <p:cNvPr id="11" name="テキスト ボックス 10">
            <a:extLst>
              <a:ext uri="{FF2B5EF4-FFF2-40B4-BE49-F238E27FC236}">
                <a16:creationId xmlns:a16="http://schemas.microsoft.com/office/drawing/2014/main" id="{567CF2F6-1A23-01A4-8D8D-2FC1FB5F40A6}"/>
              </a:ext>
            </a:extLst>
          </p:cNvPr>
          <p:cNvSpPr txBox="1"/>
          <p:nvPr/>
        </p:nvSpPr>
        <p:spPr>
          <a:xfrm>
            <a:off x="825067" y="5565171"/>
            <a:ext cx="7779411" cy="769441"/>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i="0" u="none" strike="noStrike" kern="1200" cap="none" spc="0" normalizeH="0" baseline="0" noProof="0">
                <a:ln>
                  <a:noFill/>
                </a:ln>
                <a:solidFill>
                  <a:srgbClr val="E96F8F"/>
                </a:solidFill>
                <a:effectLst/>
                <a:uLnTx/>
                <a:uFillTx/>
                <a:latin typeface="+mn-ea"/>
                <a:cs typeface="Rounded Mplus 1c" panose="020B0502020203020207" pitchFamily="34" charset="-128"/>
              </a:rPr>
              <a:t>一つでも</a:t>
            </a:r>
            <a:r>
              <a:rPr kumimoji="0" lang="en-US" altLang="ja-JP" sz="2400" i="0" u="none" strike="noStrike" kern="1200" cap="none" spc="0" normalizeH="0" baseline="0" noProof="0">
                <a:ln>
                  <a:noFill/>
                </a:ln>
                <a:solidFill>
                  <a:srgbClr val="008CB9"/>
                </a:solidFill>
                <a:effectLst/>
                <a:uLnTx/>
                <a:uFillTx/>
                <a:latin typeface="+mn-ea"/>
                <a:cs typeface="Rounded Mplus 1c" panose="020B0502020203020207" pitchFamily="34" charset="-128"/>
              </a:rPr>
              <a:t>×</a:t>
            </a:r>
            <a:r>
              <a:rPr kumimoji="0" lang="ja-JP" altLang="en-US" sz="2000" i="0" u="none" strike="noStrike" kern="1200" cap="none" spc="0" normalizeH="0" baseline="0" noProof="0">
                <a:ln>
                  <a:noFill/>
                </a:ln>
                <a:solidFill>
                  <a:srgbClr val="E96F8F"/>
                </a:solidFill>
                <a:effectLst/>
                <a:uLnTx/>
                <a:uFillTx/>
                <a:latin typeface="+mn-ea"/>
                <a:cs typeface="Rounded Mplus 1c" panose="020B0502020203020207" pitchFamily="34" charset="-128"/>
              </a:rPr>
              <a:t>があれば、婦人科受診がおすすめされます</a:t>
            </a:r>
            <a:endParaRPr kumimoji="0" lang="en-US" altLang="ja-JP" sz="2000" i="0" u="none" strike="noStrike" kern="1200" cap="none" spc="0" normalizeH="0" baseline="0" noProof="0">
              <a:ln>
                <a:noFill/>
              </a:ln>
              <a:solidFill>
                <a:srgbClr val="E96F8F"/>
              </a:solidFill>
              <a:effectLst/>
              <a:uLnTx/>
              <a:uFillTx/>
              <a:latin typeface="+mn-ea"/>
              <a:cs typeface="Rounded Mplus 1c" panose="020B0502020203020207" pitchFamily="34"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i="0" u="none" strike="noStrike" kern="1200" cap="none" spc="0" normalizeH="0" baseline="0" noProof="0">
                <a:ln>
                  <a:noFill/>
                </a:ln>
                <a:solidFill>
                  <a:srgbClr val="E96F8F"/>
                </a:solidFill>
                <a:effectLst/>
                <a:uLnTx/>
                <a:uFillTx/>
                <a:latin typeface="+mn-ea"/>
                <a:cs typeface="Rounded Mplus 1c" panose="020B0502020203020207" pitchFamily="34" charset="-128"/>
              </a:rPr>
              <a:t>かかりつけの婦人科医に相談しましょう</a:t>
            </a:r>
          </a:p>
        </p:txBody>
      </p:sp>
      <p:sp>
        <p:nvSpPr>
          <p:cNvPr id="17" name="テキスト ボックス 16">
            <a:extLst>
              <a:ext uri="{FF2B5EF4-FFF2-40B4-BE49-F238E27FC236}">
                <a16:creationId xmlns:a16="http://schemas.microsoft.com/office/drawing/2014/main" id="{D143634C-77C9-2A80-41EC-9091F56257A1}"/>
              </a:ext>
            </a:extLst>
          </p:cNvPr>
          <p:cNvSpPr txBox="1"/>
          <p:nvPr/>
        </p:nvSpPr>
        <p:spPr>
          <a:xfrm>
            <a:off x="108981" y="6409772"/>
            <a:ext cx="9724621" cy="307777"/>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a:ln>
                  <a:noFill/>
                </a:ln>
                <a:solidFill>
                  <a:srgbClr val="008CB9"/>
                </a:solidFill>
                <a:effectLst/>
                <a:uLnTx/>
                <a:uFillTx/>
                <a:latin typeface="+mn-ea"/>
                <a:cs typeface="Rounded Mplus 1c" panose="020B0502020203020207" pitchFamily="34" charset="-128"/>
              </a:rPr>
              <a:t>内科などの持病がある人は持病について含めて産婦人科の主治医に相談しましょう</a:t>
            </a:r>
            <a:endParaRPr kumimoji="0" lang="en-US" altLang="ja-JP" sz="1400" i="0" u="none" strike="noStrike" kern="1200" cap="none" spc="0" normalizeH="0" baseline="0" noProof="0">
              <a:ln>
                <a:noFill/>
              </a:ln>
              <a:solidFill>
                <a:srgbClr val="008CB9"/>
              </a:solidFill>
              <a:effectLst/>
              <a:uLnTx/>
              <a:uFillTx/>
              <a:latin typeface="+mn-ea"/>
              <a:cs typeface="Rounded Mplus 1c" panose="020B0502020203020207" pitchFamily="34" charset="-128"/>
            </a:endParaRPr>
          </a:p>
        </p:txBody>
      </p:sp>
      <p:sp>
        <p:nvSpPr>
          <p:cNvPr id="19" name="テキスト ボックス 18">
            <a:extLst>
              <a:ext uri="{FF2B5EF4-FFF2-40B4-BE49-F238E27FC236}">
                <a16:creationId xmlns:a16="http://schemas.microsoft.com/office/drawing/2014/main" id="{BF55CA39-D9F9-82AC-F48A-CB162A1F97BC}"/>
              </a:ext>
            </a:extLst>
          </p:cNvPr>
          <p:cNvSpPr txBox="1"/>
          <p:nvPr/>
        </p:nvSpPr>
        <p:spPr>
          <a:xfrm>
            <a:off x="5794054" y="6692006"/>
            <a:ext cx="4468654" cy="461665"/>
          </a:xfrm>
          <a:prstGeom prst="rect">
            <a:avLst/>
          </a:prstGeom>
          <a:noFill/>
        </p:spPr>
        <p:txBody>
          <a:bodyPr wrap="square" lIns="91440" tIns="45720" rIns="91440" bIns="45720" anchor="t">
            <a:spAutoFit/>
          </a:bodyPr>
          <a:lstStyle/>
          <a:p>
            <a:pPr algn="r">
              <a:defRPr/>
            </a:pPr>
            <a:r>
              <a:rPr lang="ja-JP" altLang="ja-JP" sz="800" dirty="0"/>
              <a:t>日本医療研究開発機構「働くオトナのためのプレコンセプションケア入門」より一部引用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n-ea"/>
                <a:cs typeface="Rounded Mplus 1c" panose="020B0502020203020207" pitchFamily="34" charset="-128"/>
              </a:rPr>
              <a:t>プレコンノートより</a:t>
            </a:r>
            <a:r>
              <a:rPr lang="ja-JP" altLang="en-US" sz="800" dirty="0">
                <a:solidFill>
                  <a:prstClr val="black"/>
                </a:solidFill>
                <a:latin typeface="+mn-ea"/>
                <a:cs typeface="Rounded Mplus 1c" panose="020B0502020203020207" pitchFamily="34" charset="-128"/>
              </a:rPr>
              <a:t>一部引用</a:t>
            </a:r>
            <a:endParaRPr kumimoji="0" lang="ja-JP" altLang="en-US" sz="800" b="0" i="0" u="none" strike="noStrike" kern="1200" cap="none" spc="0" normalizeH="0" baseline="0" noProof="0" dirty="0">
              <a:ln>
                <a:noFill/>
              </a:ln>
              <a:solidFill>
                <a:prstClr val="black"/>
              </a:solidFill>
              <a:effectLst/>
              <a:uLnTx/>
              <a:uFillTx/>
              <a:latin typeface="+mn-ea"/>
              <a:cs typeface="Rounded Mplus 1c" panose="020B0502020203020207" pitchFamily="34" charset="-128"/>
            </a:endParaRPr>
          </a:p>
          <a:p>
            <a:pPr algn="r">
              <a:defRPr/>
            </a:pPr>
            <a:r>
              <a:rPr lang="ja-JP" altLang="en-US" sz="800" dirty="0">
                <a:solidFill>
                  <a:srgbClr val="000000"/>
                </a:solidFill>
                <a:latin typeface="游ゴシック"/>
                <a:ea typeface="游ゴシック"/>
              </a:rPr>
              <a:t>月経周期は、産科婦人科用語集・用語解説集　改訂第５版を参考に記載</a:t>
            </a:r>
            <a:endParaRPr lang="ja-JP" dirty="0"/>
          </a:p>
        </p:txBody>
      </p:sp>
      <p:pic>
        <p:nvPicPr>
          <p:cNvPr id="20" name="図 19">
            <a:extLst>
              <a:ext uri="{FF2B5EF4-FFF2-40B4-BE49-F238E27FC236}">
                <a16:creationId xmlns:a16="http://schemas.microsoft.com/office/drawing/2014/main" id="{A6896AE0-0BC9-6875-18CA-064AA7F06F89}"/>
              </a:ext>
            </a:extLst>
          </p:cNvPr>
          <p:cNvPicPr>
            <a:picLocks noChangeAspect="1"/>
          </p:cNvPicPr>
          <p:nvPr/>
        </p:nvPicPr>
        <p:blipFill>
          <a:blip r:embed="rId5"/>
          <a:stretch>
            <a:fillRect/>
          </a:stretch>
        </p:blipFill>
        <p:spPr>
          <a:xfrm>
            <a:off x="1224636" y="2153048"/>
            <a:ext cx="228600" cy="228600"/>
          </a:xfrm>
          <a:prstGeom prst="rect">
            <a:avLst/>
          </a:prstGeom>
        </p:spPr>
      </p:pic>
      <p:pic>
        <p:nvPicPr>
          <p:cNvPr id="21" name="図 20">
            <a:extLst>
              <a:ext uri="{FF2B5EF4-FFF2-40B4-BE49-F238E27FC236}">
                <a16:creationId xmlns:a16="http://schemas.microsoft.com/office/drawing/2014/main" id="{7678B9F8-9537-53D5-1CC9-4EDD9308322B}"/>
              </a:ext>
            </a:extLst>
          </p:cNvPr>
          <p:cNvPicPr>
            <a:picLocks noChangeAspect="1"/>
          </p:cNvPicPr>
          <p:nvPr/>
        </p:nvPicPr>
        <p:blipFill>
          <a:blip r:embed="rId6"/>
          <a:stretch>
            <a:fillRect/>
          </a:stretch>
        </p:blipFill>
        <p:spPr>
          <a:xfrm>
            <a:off x="5257006" y="4668440"/>
            <a:ext cx="177800" cy="368300"/>
          </a:xfrm>
          <a:prstGeom prst="rect">
            <a:avLst/>
          </a:prstGeom>
        </p:spPr>
      </p:pic>
      <p:pic>
        <p:nvPicPr>
          <p:cNvPr id="22" name="図 21">
            <a:extLst>
              <a:ext uri="{FF2B5EF4-FFF2-40B4-BE49-F238E27FC236}">
                <a16:creationId xmlns:a16="http://schemas.microsoft.com/office/drawing/2014/main" id="{55F6110B-6FF5-7BC6-21E1-894DE3F31320}"/>
              </a:ext>
            </a:extLst>
          </p:cNvPr>
          <p:cNvPicPr>
            <a:picLocks noChangeAspect="1"/>
          </p:cNvPicPr>
          <p:nvPr/>
        </p:nvPicPr>
        <p:blipFill>
          <a:blip r:embed="rId7"/>
          <a:stretch>
            <a:fillRect/>
          </a:stretch>
        </p:blipFill>
        <p:spPr>
          <a:xfrm>
            <a:off x="1235226" y="2579853"/>
            <a:ext cx="190500" cy="190500"/>
          </a:xfrm>
          <a:prstGeom prst="rect">
            <a:avLst/>
          </a:prstGeom>
        </p:spPr>
      </p:pic>
      <p:pic>
        <p:nvPicPr>
          <p:cNvPr id="23" name="図 22" descr="図形, 正方形&#10;&#10;AI 生成コンテンツは誤りを含む可能性があります。">
            <a:extLst>
              <a:ext uri="{FF2B5EF4-FFF2-40B4-BE49-F238E27FC236}">
                <a16:creationId xmlns:a16="http://schemas.microsoft.com/office/drawing/2014/main" id="{0A93192C-C841-C8A6-C964-FBD0E8B7AE18}"/>
              </a:ext>
            </a:extLst>
          </p:cNvPr>
          <p:cNvPicPr>
            <a:picLocks noChangeAspect="1"/>
          </p:cNvPicPr>
          <p:nvPr/>
        </p:nvPicPr>
        <p:blipFill>
          <a:blip r:embed="rId4"/>
          <a:stretch>
            <a:fillRect/>
          </a:stretch>
        </p:blipFill>
        <p:spPr>
          <a:xfrm>
            <a:off x="3891756" y="1527621"/>
            <a:ext cx="2908300" cy="1714500"/>
          </a:xfrm>
          <a:prstGeom prst="rect">
            <a:avLst/>
          </a:prstGeom>
        </p:spPr>
      </p:pic>
      <p:pic>
        <p:nvPicPr>
          <p:cNvPr id="24" name="図 23" descr="図形, 正方形&#10;&#10;AI 生成コンテンツは誤りを含む可能性があります。">
            <a:extLst>
              <a:ext uri="{FF2B5EF4-FFF2-40B4-BE49-F238E27FC236}">
                <a16:creationId xmlns:a16="http://schemas.microsoft.com/office/drawing/2014/main" id="{E49B3D7A-DF55-1114-1B39-873A28DDCB37}"/>
              </a:ext>
            </a:extLst>
          </p:cNvPr>
          <p:cNvPicPr>
            <a:picLocks noChangeAspect="1"/>
          </p:cNvPicPr>
          <p:nvPr/>
        </p:nvPicPr>
        <p:blipFill>
          <a:blip r:embed="rId4"/>
          <a:stretch>
            <a:fillRect/>
          </a:stretch>
        </p:blipFill>
        <p:spPr>
          <a:xfrm>
            <a:off x="6952456" y="1527621"/>
            <a:ext cx="2908300" cy="1714500"/>
          </a:xfrm>
          <a:prstGeom prst="rect">
            <a:avLst/>
          </a:prstGeom>
        </p:spPr>
      </p:pic>
      <p:pic>
        <p:nvPicPr>
          <p:cNvPr id="25" name="図 24" descr="図形, 正方形&#10;&#10;AI 生成コンテンツは誤りを含む可能性があります。">
            <a:extLst>
              <a:ext uri="{FF2B5EF4-FFF2-40B4-BE49-F238E27FC236}">
                <a16:creationId xmlns:a16="http://schemas.microsoft.com/office/drawing/2014/main" id="{51FB923B-62C8-1386-69BD-2422FCF914DA}"/>
              </a:ext>
            </a:extLst>
          </p:cNvPr>
          <p:cNvPicPr>
            <a:picLocks noChangeAspect="1"/>
          </p:cNvPicPr>
          <p:nvPr/>
        </p:nvPicPr>
        <p:blipFill>
          <a:blip r:embed="rId4"/>
          <a:stretch>
            <a:fillRect/>
          </a:stretch>
        </p:blipFill>
        <p:spPr>
          <a:xfrm>
            <a:off x="831056" y="3343721"/>
            <a:ext cx="2908300" cy="1714500"/>
          </a:xfrm>
          <a:prstGeom prst="rect">
            <a:avLst/>
          </a:prstGeom>
        </p:spPr>
      </p:pic>
      <p:pic>
        <p:nvPicPr>
          <p:cNvPr id="26" name="図 25">
            <a:extLst>
              <a:ext uri="{FF2B5EF4-FFF2-40B4-BE49-F238E27FC236}">
                <a16:creationId xmlns:a16="http://schemas.microsoft.com/office/drawing/2014/main" id="{D48AA116-93CD-E6EF-55D2-20532D0AF464}"/>
              </a:ext>
            </a:extLst>
          </p:cNvPr>
          <p:cNvPicPr>
            <a:picLocks noChangeAspect="1"/>
          </p:cNvPicPr>
          <p:nvPr/>
        </p:nvPicPr>
        <p:blipFill>
          <a:blip r:embed="rId6"/>
          <a:stretch>
            <a:fillRect/>
          </a:stretch>
        </p:blipFill>
        <p:spPr>
          <a:xfrm>
            <a:off x="5257006" y="5048369"/>
            <a:ext cx="177800" cy="368300"/>
          </a:xfrm>
          <a:prstGeom prst="rect">
            <a:avLst/>
          </a:prstGeom>
        </p:spPr>
      </p:pic>
      <p:pic>
        <p:nvPicPr>
          <p:cNvPr id="27" name="図 26" descr="図形, 正方形&#10;&#10;AI 生成コンテンツは誤りを含む可能性があります。">
            <a:extLst>
              <a:ext uri="{FF2B5EF4-FFF2-40B4-BE49-F238E27FC236}">
                <a16:creationId xmlns:a16="http://schemas.microsoft.com/office/drawing/2014/main" id="{879996F8-6E18-E843-5356-E6ADCD891DAB}"/>
              </a:ext>
            </a:extLst>
          </p:cNvPr>
          <p:cNvPicPr>
            <a:picLocks noChangeAspect="1"/>
          </p:cNvPicPr>
          <p:nvPr/>
        </p:nvPicPr>
        <p:blipFill>
          <a:blip r:embed="rId4"/>
          <a:stretch>
            <a:fillRect/>
          </a:stretch>
        </p:blipFill>
        <p:spPr>
          <a:xfrm>
            <a:off x="3891756" y="3343721"/>
            <a:ext cx="2908300" cy="1714500"/>
          </a:xfrm>
          <a:prstGeom prst="rect">
            <a:avLst/>
          </a:prstGeom>
        </p:spPr>
      </p:pic>
      <p:pic>
        <p:nvPicPr>
          <p:cNvPr id="28" name="図 27" descr="図形, 正方形&#10;&#10;AI 生成コンテンツは誤りを含む可能性があります。">
            <a:extLst>
              <a:ext uri="{FF2B5EF4-FFF2-40B4-BE49-F238E27FC236}">
                <a16:creationId xmlns:a16="http://schemas.microsoft.com/office/drawing/2014/main" id="{A46A9C2B-0A85-1968-FCBA-4F67E0F5B108}"/>
              </a:ext>
            </a:extLst>
          </p:cNvPr>
          <p:cNvPicPr>
            <a:picLocks noChangeAspect="1"/>
          </p:cNvPicPr>
          <p:nvPr/>
        </p:nvPicPr>
        <p:blipFill>
          <a:blip r:embed="rId4"/>
          <a:stretch>
            <a:fillRect/>
          </a:stretch>
        </p:blipFill>
        <p:spPr>
          <a:xfrm>
            <a:off x="6952456" y="3343721"/>
            <a:ext cx="2908300" cy="1714500"/>
          </a:xfrm>
          <a:prstGeom prst="rect">
            <a:avLst/>
          </a:prstGeom>
        </p:spPr>
      </p:pic>
      <p:cxnSp>
        <p:nvCxnSpPr>
          <p:cNvPr id="29" name="直線コネクタ 28">
            <a:extLst>
              <a:ext uri="{FF2B5EF4-FFF2-40B4-BE49-F238E27FC236}">
                <a16:creationId xmlns:a16="http://schemas.microsoft.com/office/drawing/2014/main" id="{CF83F89B-7685-C0BC-33D5-6C1FECAFD72B}"/>
              </a:ext>
            </a:extLst>
          </p:cNvPr>
          <p:cNvCxnSpPr>
            <a:cxnSpLocks/>
          </p:cNvCxnSpPr>
          <p:nvPr/>
        </p:nvCxnSpPr>
        <p:spPr>
          <a:xfrm>
            <a:off x="1183210" y="1994678"/>
            <a:ext cx="2093390" cy="0"/>
          </a:xfrm>
          <a:prstGeom prst="line">
            <a:avLst/>
          </a:prstGeom>
          <a:ln w="9525">
            <a:prstDash val="sysDot"/>
          </a:ln>
        </p:spPr>
        <p:style>
          <a:lnRef idx="2">
            <a:schemeClr val="dk1"/>
          </a:lnRef>
          <a:fillRef idx="0">
            <a:schemeClr val="dk1"/>
          </a:fillRef>
          <a:effectRef idx="1">
            <a:schemeClr val="dk1"/>
          </a:effectRef>
          <a:fontRef idx="minor">
            <a:schemeClr val="tx1"/>
          </a:fontRef>
        </p:style>
      </p:cxnSp>
      <p:sp>
        <p:nvSpPr>
          <p:cNvPr id="30" name="テキスト ボックス 29">
            <a:extLst>
              <a:ext uri="{FF2B5EF4-FFF2-40B4-BE49-F238E27FC236}">
                <a16:creationId xmlns:a16="http://schemas.microsoft.com/office/drawing/2014/main" id="{8B79AEA3-E852-000F-2E42-1F832D9C8C15}"/>
              </a:ext>
            </a:extLst>
          </p:cNvPr>
          <p:cNvSpPr txBox="1"/>
          <p:nvPr/>
        </p:nvSpPr>
        <p:spPr>
          <a:xfrm>
            <a:off x="1610582" y="1628807"/>
            <a:ext cx="1349248" cy="369332"/>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i="0" u="none" strike="noStrike" kern="1200" cap="none" spc="0" normalizeH="0" baseline="0" noProof="0">
                <a:ln>
                  <a:noFill/>
                </a:ln>
                <a:solidFill>
                  <a:prstClr val="black"/>
                </a:solidFill>
                <a:effectLst/>
                <a:uLnTx/>
                <a:uFillTx/>
                <a:latin typeface="+mn-ea"/>
                <a:cs typeface="Rounded Mplus 1c" panose="020B0502020203020207" pitchFamily="34" charset="-128"/>
              </a:rPr>
              <a:t>月経痛は？</a:t>
            </a:r>
          </a:p>
        </p:txBody>
      </p:sp>
      <p:sp>
        <p:nvSpPr>
          <p:cNvPr id="31" name="テキスト ボックス 30">
            <a:extLst>
              <a:ext uri="{FF2B5EF4-FFF2-40B4-BE49-F238E27FC236}">
                <a16:creationId xmlns:a16="http://schemas.microsoft.com/office/drawing/2014/main" id="{5E61AA0F-F242-1C23-251A-97698D18AE8F}"/>
              </a:ext>
            </a:extLst>
          </p:cNvPr>
          <p:cNvSpPr txBox="1"/>
          <p:nvPr/>
        </p:nvSpPr>
        <p:spPr>
          <a:xfrm>
            <a:off x="7266019" y="1625346"/>
            <a:ext cx="2281174" cy="369332"/>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i="0" u="none" strike="noStrike" kern="1200" cap="none" spc="0" normalizeH="0" baseline="0" noProof="0">
                <a:ln>
                  <a:noFill/>
                </a:ln>
                <a:solidFill>
                  <a:prstClr val="black"/>
                </a:solidFill>
                <a:effectLst/>
                <a:uLnTx/>
                <a:uFillTx/>
                <a:latin typeface="+mn-ea"/>
                <a:cs typeface="Rounded Mplus 1c" panose="020B0502020203020207" pitchFamily="34" charset="-128"/>
              </a:rPr>
              <a:t>月経の持続日数は？</a:t>
            </a:r>
          </a:p>
        </p:txBody>
      </p:sp>
      <p:sp>
        <p:nvSpPr>
          <p:cNvPr id="32" name="テキスト ボックス 31">
            <a:extLst>
              <a:ext uri="{FF2B5EF4-FFF2-40B4-BE49-F238E27FC236}">
                <a16:creationId xmlns:a16="http://schemas.microsoft.com/office/drawing/2014/main" id="{3FCC5949-D46C-D430-D2A6-06EDA831625D}"/>
              </a:ext>
            </a:extLst>
          </p:cNvPr>
          <p:cNvSpPr txBox="1"/>
          <p:nvPr/>
        </p:nvSpPr>
        <p:spPr>
          <a:xfrm>
            <a:off x="1416051" y="2113460"/>
            <a:ext cx="1627708" cy="307777"/>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あっても軽い腹痛</a:t>
            </a:r>
          </a:p>
        </p:txBody>
      </p:sp>
      <p:sp>
        <p:nvSpPr>
          <p:cNvPr id="33" name="テキスト ボックス 32">
            <a:extLst>
              <a:ext uri="{FF2B5EF4-FFF2-40B4-BE49-F238E27FC236}">
                <a16:creationId xmlns:a16="http://schemas.microsoft.com/office/drawing/2014/main" id="{F7FFA720-8BF1-709B-4D63-93A1F9A384C8}"/>
              </a:ext>
            </a:extLst>
          </p:cNvPr>
          <p:cNvSpPr txBox="1"/>
          <p:nvPr/>
        </p:nvSpPr>
        <p:spPr>
          <a:xfrm>
            <a:off x="1413834" y="2505900"/>
            <a:ext cx="2281174" cy="523220"/>
          </a:xfrm>
          <a:prstGeom prst="rect">
            <a:avLst/>
          </a:prstGeom>
          <a:noFill/>
        </p:spPr>
        <p:txBody>
          <a:bodyPr wrap="square">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日常生活に支障をきたす痛み、薬が効かない</a:t>
            </a:r>
          </a:p>
        </p:txBody>
      </p:sp>
      <p:cxnSp>
        <p:nvCxnSpPr>
          <p:cNvPr id="34" name="直線コネクタ 33">
            <a:extLst>
              <a:ext uri="{FF2B5EF4-FFF2-40B4-BE49-F238E27FC236}">
                <a16:creationId xmlns:a16="http://schemas.microsoft.com/office/drawing/2014/main" id="{BA3B5CC1-1003-74D9-44CE-09DFDF7C6FA3}"/>
              </a:ext>
            </a:extLst>
          </p:cNvPr>
          <p:cNvCxnSpPr>
            <a:cxnSpLocks/>
          </p:cNvCxnSpPr>
          <p:nvPr/>
        </p:nvCxnSpPr>
        <p:spPr>
          <a:xfrm>
            <a:off x="4243402" y="1994678"/>
            <a:ext cx="2093390" cy="0"/>
          </a:xfrm>
          <a:prstGeom prst="line">
            <a:avLst/>
          </a:prstGeom>
          <a:ln w="9525">
            <a:prstDash val="sysDot"/>
          </a:ln>
        </p:spPr>
        <p:style>
          <a:lnRef idx="2">
            <a:schemeClr val="dk1"/>
          </a:lnRef>
          <a:fillRef idx="0">
            <a:schemeClr val="dk1"/>
          </a:fillRef>
          <a:effectRef idx="1">
            <a:schemeClr val="dk1"/>
          </a:effectRef>
          <a:fontRef idx="minor">
            <a:schemeClr val="tx1"/>
          </a:fontRef>
        </p:style>
      </p:cxnSp>
      <p:sp>
        <p:nvSpPr>
          <p:cNvPr id="35" name="テキスト ボックス 34">
            <a:extLst>
              <a:ext uri="{FF2B5EF4-FFF2-40B4-BE49-F238E27FC236}">
                <a16:creationId xmlns:a16="http://schemas.microsoft.com/office/drawing/2014/main" id="{69CC7D9E-E822-A481-9EDE-493DFAD276FA}"/>
              </a:ext>
            </a:extLst>
          </p:cNvPr>
          <p:cNvSpPr txBox="1"/>
          <p:nvPr/>
        </p:nvSpPr>
        <p:spPr>
          <a:xfrm>
            <a:off x="4381142" y="1628807"/>
            <a:ext cx="1817910" cy="369332"/>
          </a:xfrm>
          <a:prstGeom prst="rect">
            <a:avLst/>
          </a:prstGeom>
          <a:noFill/>
        </p:spPr>
        <p:txBody>
          <a:bodyPr wrap="square" lIns="91440" tIns="45720" rIns="91440" bIns="45720" anchor="t">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i="0" u="none" strike="noStrike" kern="1200" cap="none" spc="0" normalizeH="0" baseline="0" noProof="0">
                <a:ln>
                  <a:noFill/>
                </a:ln>
                <a:solidFill>
                  <a:prstClr val="black"/>
                </a:solidFill>
                <a:effectLst/>
                <a:uLnTx/>
                <a:uFillTx/>
                <a:latin typeface="+mn-ea"/>
                <a:cs typeface="Rounded Mplus 1c" panose="020B0502020203020207" pitchFamily="34" charset="-128"/>
              </a:rPr>
              <a:t>月経の間隔は？</a:t>
            </a:r>
          </a:p>
        </p:txBody>
      </p:sp>
      <p:cxnSp>
        <p:nvCxnSpPr>
          <p:cNvPr id="36" name="直線コネクタ 35">
            <a:extLst>
              <a:ext uri="{FF2B5EF4-FFF2-40B4-BE49-F238E27FC236}">
                <a16:creationId xmlns:a16="http://schemas.microsoft.com/office/drawing/2014/main" id="{3420681C-A901-E686-6E2C-EF1D7564C3ED}"/>
              </a:ext>
            </a:extLst>
          </p:cNvPr>
          <p:cNvCxnSpPr>
            <a:cxnSpLocks/>
          </p:cNvCxnSpPr>
          <p:nvPr/>
        </p:nvCxnSpPr>
        <p:spPr>
          <a:xfrm>
            <a:off x="7303594" y="1994678"/>
            <a:ext cx="2093390" cy="0"/>
          </a:xfrm>
          <a:prstGeom prst="line">
            <a:avLst/>
          </a:prstGeom>
          <a:ln w="9525">
            <a:prstDash val="sysDot"/>
          </a:ln>
        </p:spPr>
        <p:style>
          <a:lnRef idx="2">
            <a:schemeClr val="dk1"/>
          </a:lnRef>
          <a:fillRef idx="0">
            <a:schemeClr val="dk1"/>
          </a:fillRef>
          <a:effectRef idx="1">
            <a:schemeClr val="dk1"/>
          </a:effectRef>
          <a:fontRef idx="minor">
            <a:schemeClr val="tx1"/>
          </a:fontRef>
        </p:style>
      </p:cxnSp>
      <p:cxnSp>
        <p:nvCxnSpPr>
          <p:cNvPr id="37" name="直線コネクタ 36">
            <a:extLst>
              <a:ext uri="{FF2B5EF4-FFF2-40B4-BE49-F238E27FC236}">
                <a16:creationId xmlns:a16="http://schemas.microsoft.com/office/drawing/2014/main" id="{DEE60D6C-BA65-3029-A46D-27320E4BBA3A}"/>
              </a:ext>
            </a:extLst>
          </p:cNvPr>
          <p:cNvCxnSpPr>
            <a:cxnSpLocks/>
          </p:cNvCxnSpPr>
          <p:nvPr/>
        </p:nvCxnSpPr>
        <p:spPr>
          <a:xfrm>
            <a:off x="1183210" y="3872246"/>
            <a:ext cx="2093390" cy="0"/>
          </a:xfrm>
          <a:prstGeom prst="line">
            <a:avLst/>
          </a:prstGeom>
          <a:ln w="9525">
            <a:prstDash val="sysDot"/>
          </a:ln>
        </p:spPr>
        <p:style>
          <a:lnRef idx="2">
            <a:schemeClr val="dk1"/>
          </a:lnRef>
          <a:fillRef idx="0">
            <a:schemeClr val="dk1"/>
          </a:fillRef>
          <a:effectRef idx="1">
            <a:schemeClr val="dk1"/>
          </a:effectRef>
          <a:fontRef idx="minor">
            <a:schemeClr val="tx1"/>
          </a:fontRef>
        </p:style>
      </p:cxnSp>
      <p:sp>
        <p:nvSpPr>
          <p:cNvPr id="38" name="テキスト ボックス 37">
            <a:extLst>
              <a:ext uri="{FF2B5EF4-FFF2-40B4-BE49-F238E27FC236}">
                <a16:creationId xmlns:a16="http://schemas.microsoft.com/office/drawing/2014/main" id="{A6A41B87-10E8-9AFE-3187-B01BBF2E8694}"/>
              </a:ext>
            </a:extLst>
          </p:cNvPr>
          <p:cNvSpPr txBox="1"/>
          <p:nvPr/>
        </p:nvSpPr>
        <p:spPr>
          <a:xfrm>
            <a:off x="1610582" y="3506375"/>
            <a:ext cx="1349248" cy="369332"/>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i="0" u="none" strike="noStrike" kern="1200" cap="none" spc="0" normalizeH="0" baseline="0" noProof="0">
                <a:ln>
                  <a:noFill/>
                </a:ln>
                <a:solidFill>
                  <a:prstClr val="black"/>
                </a:solidFill>
                <a:effectLst/>
                <a:uLnTx/>
                <a:uFillTx/>
                <a:latin typeface="+mn-ea"/>
                <a:cs typeface="Rounded Mplus 1c" panose="020B0502020203020207" pitchFamily="34" charset="-128"/>
              </a:rPr>
              <a:t>出血量は？</a:t>
            </a:r>
          </a:p>
        </p:txBody>
      </p:sp>
      <p:cxnSp>
        <p:nvCxnSpPr>
          <p:cNvPr id="39" name="直線コネクタ 38">
            <a:extLst>
              <a:ext uri="{FF2B5EF4-FFF2-40B4-BE49-F238E27FC236}">
                <a16:creationId xmlns:a16="http://schemas.microsoft.com/office/drawing/2014/main" id="{A0F3C74B-33C6-0D38-7D48-90369C0880AE}"/>
              </a:ext>
            </a:extLst>
          </p:cNvPr>
          <p:cNvCxnSpPr>
            <a:cxnSpLocks/>
          </p:cNvCxnSpPr>
          <p:nvPr/>
        </p:nvCxnSpPr>
        <p:spPr>
          <a:xfrm>
            <a:off x="4243402" y="3872246"/>
            <a:ext cx="2093390" cy="0"/>
          </a:xfrm>
          <a:prstGeom prst="line">
            <a:avLst/>
          </a:prstGeom>
          <a:ln w="9525">
            <a:prstDash val="sysDot"/>
          </a:ln>
        </p:spPr>
        <p:style>
          <a:lnRef idx="2">
            <a:schemeClr val="dk1"/>
          </a:lnRef>
          <a:fillRef idx="0">
            <a:schemeClr val="dk1"/>
          </a:fillRef>
          <a:effectRef idx="1">
            <a:schemeClr val="dk1"/>
          </a:effectRef>
          <a:fontRef idx="minor">
            <a:schemeClr val="tx1"/>
          </a:fontRef>
        </p:style>
      </p:cxnSp>
      <p:sp>
        <p:nvSpPr>
          <p:cNvPr id="40" name="テキスト ボックス 39">
            <a:extLst>
              <a:ext uri="{FF2B5EF4-FFF2-40B4-BE49-F238E27FC236}">
                <a16:creationId xmlns:a16="http://schemas.microsoft.com/office/drawing/2014/main" id="{05D94DEE-A2A5-7B69-2069-224A80C4BA33}"/>
              </a:ext>
            </a:extLst>
          </p:cNvPr>
          <p:cNvSpPr txBox="1"/>
          <p:nvPr/>
        </p:nvSpPr>
        <p:spPr>
          <a:xfrm>
            <a:off x="4261382" y="3506375"/>
            <a:ext cx="2169048" cy="369332"/>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i="0" u="none" strike="noStrike" kern="1200" cap="none" spc="0" normalizeH="0" baseline="0" noProof="0">
                <a:ln>
                  <a:noFill/>
                </a:ln>
                <a:solidFill>
                  <a:prstClr val="black"/>
                </a:solidFill>
                <a:effectLst/>
                <a:uLnTx/>
                <a:uFillTx/>
                <a:latin typeface="+mn-ea"/>
                <a:cs typeface="Rounded Mplus 1c" panose="020B0502020203020207" pitchFamily="34" charset="-128"/>
              </a:rPr>
              <a:t>月経前の体調は？</a:t>
            </a:r>
          </a:p>
        </p:txBody>
      </p:sp>
      <p:cxnSp>
        <p:nvCxnSpPr>
          <p:cNvPr id="41" name="直線コネクタ 40">
            <a:extLst>
              <a:ext uri="{FF2B5EF4-FFF2-40B4-BE49-F238E27FC236}">
                <a16:creationId xmlns:a16="http://schemas.microsoft.com/office/drawing/2014/main" id="{362D39A0-F89A-EF13-2DD6-D6D870D1A1EE}"/>
              </a:ext>
            </a:extLst>
          </p:cNvPr>
          <p:cNvCxnSpPr>
            <a:cxnSpLocks/>
          </p:cNvCxnSpPr>
          <p:nvPr/>
        </p:nvCxnSpPr>
        <p:spPr>
          <a:xfrm>
            <a:off x="7303594" y="3872246"/>
            <a:ext cx="2093390" cy="0"/>
          </a:xfrm>
          <a:prstGeom prst="line">
            <a:avLst/>
          </a:prstGeom>
          <a:ln w="9525">
            <a:prstDash val="sysDot"/>
          </a:ln>
        </p:spPr>
        <p:style>
          <a:lnRef idx="2">
            <a:schemeClr val="dk1"/>
          </a:lnRef>
          <a:fillRef idx="0">
            <a:schemeClr val="dk1"/>
          </a:fillRef>
          <a:effectRef idx="1">
            <a:schemeClr val="dk1"/>
          </a:effectRef>
          <a:fontRef idx="minor">
            <a:schemeClr val="tx1"/>
          </a:fontRef>
        </p:style>
      </p:cxnSp>
      <p:sp>
        <p:nvSpPr>
          <p:cNvPr id="42" name="テキスト ボックス 41">
            <a:extLst>
              <a:ext uri="{FF2B5EF4-FFF2-40B4-BE49-F238E27FC236}">
                <a16:creationId xmlns:a16="http://schemas.microsoft.com/office/drawing/2014/main" id="{BAB633D1-E1CB-1642-B1EC-6D84E7B840FD}"/>
              </a:ext>
            </a:extLst>
          </p:cNvPr>
          <p:cNvSpPr txBox="1"/>
          <p:nvPr/>
        </p:nvSpPr>
        <p:spPr>
          <a:xfrm>
            <a:off x="7498492" y="3506375"/>
            <a:ext cx="1816227" cy="369332"/>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i="0" u="none" strike="noStrike" kern="1200" cap="none" spc="0" normalizeH="0" baseline="0" noProof="0">
                <a:ln>
                  <a:noFill/>
                </a:ln>
                <a:solidFill>
                  <a:prstClr val="black"/>
                </a:solidFill>
                <a:effectLst/>
                <a:uLnTx/>
                <a:uFillTx/>
                <a:latin typeface="+mn-ea"/>
                <a:cs typeface="Rounded Mplus 1c" panose="020B0502020203020207" pitchFamily="34" charset="-128"/>
              </a:rPr>
              <a:t>月経時以外は？</a:t>
            </a:r>
          </a:p>
        </p:txBody>
      </p:sp>
      <p:pic>
        <p:nvPicPr>
          <p:cNvPr id="43" name="図 42">
            <a:extLst>
              <a:ext uri="{FF2B5EF4-FFF2-40B4-BE49-F238E27FC236}">
                <a16:creationId xmlns:a16="http://schemas.microsoft.com/office/drawing/2014/main" id="{0BB1EEEE-B8FA-8DD9-19A3-18CCE65084AC}"/>
              </a:ext>
            </a:extLst>
          </p:cNvPr>
          <p:cNvPicPr>
            <a:picLocks noChangeAspect="1"/>
          </p:cNvPicPr>
          <p:nvPr/>
        </p:nvPicPr>
        <p:blipFill>
          <a:blip r:embed="rId5"/>
          <a:stretch>
            <a:fillRect/>
          </a:stretch>
        </p:blipFill>
        <p:spPr>
          <a:xfrm>
            <a:off x="4297020" y="2153048"/>
            <a:ext cx="228600" cy="228600"/>
          </a:xfrm>
          <a:prstGeom prst="rect">
            <a:avLst/>
          </a:prstGeom>
        </p:spPr>
      </p:pic>
      <p:pic>
        <p:nvPicPr>
          <p:cNvPr id="44" name="図 43">
            <a:extLst>
              <a:ext uri="{FF2B5EF4-FFF2-40B4-BE49-F238E27FC236}">
                <a16:creationId xmlns:a16="http://schemas.microsoft.com/office/drawing/2014/main" id="{EC083680-7BEC-B7AB-3599-C3E6AD8D8470}"/>
              </a:ext>
            </a:extLst>
          </p:cNvPr>
          <p:cNvPicPr>
            <a:picLocks noChangeAspect="1"/>
          </p:cNvPicPr>
          <p:nvPr/>
        </p:nvPicPr>
        <p:blipFill>
          <a:blip r:embed="rId7"/>
          <a:stretch>
            <a:fillRect/>
          </a:stretch>
        </p:blipFill>
        <p:spPr>
          <a:xfrm>
            <a:off x="4307610" y="2579853"/>
            <a:ext cx="190500" cy="190500"/>
          </a:xfrm>
          <a:prstGeom prst="rect">
            <a:avLst/>
          </a:prstGeom>
        </p:spPr>
      </p:pic>
      <p:sp>
        <p:nvSpPr>
          <p:cNvPr id="45" name="テキスト ボックス 44">
            <a:extLst>
              <a:ext uri="{FF2B5EF4-FFF2-40B4-BE49-F238E27FC236}">
                <a16:creationId xmlns:a16="http://schemas.microsoft.com/office/drawing/2014/main" id="{B4C8095D-FBA2-9677-BDA0-2524B8B6EDAC}"/>
              </a:ext>
            </a:extLst>
          </p:cNvPr>
          <p:cNvSpPr txBox="1"/>
          <p:nvPr/>
        </p:nvSpPr>
        <p:spPr>
          <a:xfrm>
            <a:off x="4488435" y="2113460"/>
            <a:ext cx="1627708" cy="307777"/>
          </a:xfrm>
          <a:prstGeom prst="rect">
            <a:avLst/>
          </a:prstGeom>
          <a:noFill/>
        </p:spPr>
        <p:txBody>
          <a:bodyPr wrap="square" lIns="91440" tIns="45720" rIns="91440" bIns="45720" anchor="t">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a:solidFill>
                  <a:prstClr val="black"/>
                </a:solidFill>
                <a:latin typeface="+mn-ea"/>
                <a:cs typeface="Rounded Mplus 1c" panose="020B0502020203020207" pitchFamily="34" charset="-128"/>
              </a:rPr>
              <a:t>24</a:t>
            </a:r>
            <a:r>
              <a:rPr kumimoji="0" lang="en-US" altLang="ja-JP" sz="1400" i="0" u="none" strike="noStrike" kern="1200" cap="none" spc="0" normalizeH="0" baseline="0" noProof="0">
                <a:ln>
                  <a:noFill/>
                </a:ln>
                <a:solidFill>
                  <a:prstClr val="black"/>
                </a:solidFill>
                <a:effectLst/>
                <a:uLnTx/>
                <a:uFillTx/>
                <a:latin typeface="+mn-ea"/>
                <a:cs typeface="Rounded Mplus 1c" panose="020B0502020203020207" pitchFamily="34" charset="-128"/>
              </a:rPr>
              <a:t>〜38</a:t>
            </a: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日おき</a:t>
            </a:r>
          </a:p>
        </p:txBody>
      </p:sp>
      <p:sp>
        <p:nvSpPr>
          <p:cNvPr id="46" name="テキスト ボックス 45">
            <a:extLst>
              <a:ext uri="{FF2B5EF4-FFF2-40B4-BE49-F238E27FC236}">
                <a16:creationId xmlns:a16="http://schemas.microsoft.com/office/drawing/2014/main" id="{A1BA775A-7C6F-A1E5-B2FE-E585AA3ABED9}"/>
              </a:ext>
            </a:extLst>
          </p:cNvPr>
          <p:cNvSpPr txBox="1"/>
          <p:nvPr/>
        </p:nvSpPr>
        <p:spPr>
          <a:xfrm>
            <a:off x="4479836" y="2543696"/>
            <a:ext cx="2281174" cy="307777"/>
          </a:xfrm>
          <a:prstGeom prst="rect">
            <a:avLst/>
          </a:prstGeom>
          <a:noFill/>
        </p:spPr>
        <p:txBody>
          <a:bodyPr wrap="square" lIns="91440" tIns="45720" rIns="91440" bIns="45720" anchor="t">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a:solidFill>
                  <a:prstClr val="black"/>
                </a:solidFill>
                <a:latin typeface="游ゴシック"/>
                <a:ea typeface="游ゴシック"/>
                <a:cs typeface="Rounded Mplus 1c" panose="020B0502020203020207" pitchFamily="34" charset="-128"/>
              </a:rPr>
              <a:t>23</a:t>
            </a:r>
            <a:r>
              <a:rPr kumimoji="0" lang="ja-JP" altLang="en-US" sz="1400" i="0" u="none" strike="noStrike" kern="1200" cap="none" spc="0" normalizeH="0" baseline="0" noProof="0">
                <a:ln>
                  <a:noFill/>
                </a:ln>
                <a:solidFill>
                  <a:prstClr val="black"/>
                </a:solidFill>
                <a:effectLst/>
                <a:uLnTx/>
                <a:uFillTx/>
                <a:latin typeface="游ゴシック"/>
                <a:ea typeface="游ゴシック"/>
                <a:cs typeface="Rounded Mplus 1c" panose="020B0502020203020207" pitchFamily="34" charset="-128"/>
              </a:rPr>
              <a:t>日</a:t>
            </a:r>
            <a:r>
              <a:rPr lang="ja-JP" altLang="en-US" sz="1400">
                <a:solidFill>
                  <a:prstClr val="black"/>
                </a:solidFill>
                <a:latin typeface="游ゴシック"/>
                <a:ea typeface="游ゴシック"/>
                <a:cs typeface="Rounded Mplus 1c" panose="020B0502020203020207" pitchFamily="34" charset="-128"/>
              </a:rPr>
              <a:t>以内</a:t>
            </a:r>
            <a:r>
              <a:rPr kumimoji="0" lang="ja-JP" altLang="en-US" sz="1400" i="0" u="none" strike="noStrike" kern="1200" cap="none" spc="0" normalizeH="0" baseline="0" noProof="0">
                <a:ln>
                  <a:noFill/>
                </a:ln>
                <a:solidFill>
                  <a:prstClr val="black"/>
                </a:solidFill>
                <a:effectLst/>
                <a:uLnTx/>
                <a:uFillTx/>
                <a:latin typeface="游ゴシック"/>
                <a:ea typeface="游ゴシック"/>
                <a:cs typeface="Rounded Mplus 1c" panose="020B0502020203020207" pitchFamily="34" charset="-128"/>
              </a:rPr>
              <a:t>、</a:t>
            </a:r>
            <a:r>
              <a:rPr kumimoji="0" lang="en-US" altLang="ja-JP" sz="1400" i="0" u="none" strike="noStrike" kern="1200" cap="none" spc="0" normalizeH="0" baseline="0" noProof="0">
                <a:ln>
                  <a:noFill/>
                </a:ln>
                <a:solidFill>
                  <a:prstClr val="black"/>
                </a:solidFill>
                <a:effectLst/>
                <a:uLnTx/>
                <a:uFillTx/>
                <a:latin typeface="游ゴシック"/>
                <a:ea typeface="游ゴシック"/>
                <a:cs typeface="Rounded Mplus 1c" panose="020B0502020203020207" pitchFamily="34" charset="-128"/>
              </a:rPr>
              <a:t>39</a:t>
            </a:r>
            <a:r>
              <a:rPr kumimoji="0" lang="ja-JP" altLang="en-US" sz="1400" i="0" u="none" strike="noStrike" kern="1200" cap="none" spc="0" normalizeH="0" baseline="0" noProof="0">
                <a:ln>
                  <a:noFill/>
                </a:ln>
                <a:solidFill>
                  <a:prstClr val="black"/>
                </a:solidFill>
                <a:effectLst/>
                <a:uLnTx/>
                <a:uFillTx/>
                <a:latin typeface="游ゴシック"/>
                <a:ea typeface="游ゴシック"/>
                <a:cs typeface="Rounded Mplus 1c" panose="020B0502020203020207" pitchFamily="34" charset="-128"/>
              </a:rPr>
              <a:t>日以上</a:t>
            </a:r>
          </a:p>
        </p:txBody>
      </p:sp>
      <p:pic>
        <p:nvPicPr>
          <p:cNvPr id="47" name="図 46">
            <a:extLst>
              <a:ext uri="{FF2B5EF4-FFF2-40B4-BE49-F238E27FC236}">
                <a16:creationId xmlns:a16="http://schemas.microsoft.com/office/drawing/2014/main" id="{9260BBE7-1AA1-AB5D-0B9F-691F4E3A2832}"/>
              </a:ext>
            </a:extLst>
          </p:cNvPr>
          <p:cNvPicPr>
            <a:picLocks noChangeAspect="1"/>
          </p:cNvPicPr>
          <p:nvPr/>
        </p:nvPicPr>
        <p:blipFill>
          <a:blip r:embed="rId5"/>
          <a:stretch>
            <a:fillRect/>
          </a:stretch>
        </p:blipFill>
        <p:spPr>
          <a:xfrm>
            <a:off x="7357212" y="2153048"/>
            <a:ext cx="228600" cy="228600"/>
          </a:xfrm>
          <a:prstGeom prst="rect">
            <a:avLst/>
          </a:prstGeom>
        </p:spPr>
      </p:pic>
      <p:pic>
        <p:nvPicPr>
          <p:cNvPr id="48" name="図 47">
            <a:extLst>
              <a:ext uri="{FF2B5EF4-FFF2-40B4-BE49-F238E27FC236}">
                <a16:creationId xmlns:a16="http://schemas.microsoft.com/office/drawing/2014/main" id="{EF62A284-5224-3DC7-A9D0-18B5EE3CD7DB}"/>
              </a:ext>
            </a:extLst>
          </p:cNvPr>
          <p:cNvPicPr>
            <a:picLocks noChangeAspect="1"/>
          </p:cNvPicPr>
          <p:nvPr/>
        </p:nvPicPr>
        <p:blipFill>
          <a:blip r:embed="rId7"/>
          <a:stretch>
            <a:fillRect/>
          </a:stretch>
        </p:blipFill>
        <p:spPr>
          <a:xfrm>
            <a:off x="7367802" y="2579853"/>
            <a:ext cx="190500" cy="190500"/>
          </a:xfrm>
          <a:prstGeom prst="rect">
            <a:avLst/>
          </a:prstGeom>
        </p:spPr>
      </p:pic>
      <p:sp>
        <p:nvSpPr>
          <p:cNvPr id="49" name="テキスト ボックス 48">
            <a:extLst>
              <a:ext uri="{FF2B5EF4-FFF2-40B4-BE49-F238E27FC236}">
                <a16:creationId xmlns:a16="http://schemas.microsoft.com/office/drawing/2014/main" id="{F0056A45-52E7-BC5F-7D8F-407834B57A54}"/>
              </a:ext>
            </a:extLst>
          </p:cNvPr>
          <p:cNvSpPr txBox="1"/>
          <p:nvPr/>
        </p:nvSpPr>
        <p:spPr>
          <a:xfrm>
            <a:off x="7548627" y="2113460"/>
            <a:ext cx="1627708" cy="307777"/>
          </a:xfrm>
          <a:prstGeom prst="rect">
            <a:avLst/>
          </a:prstGeom>
          <a:noFill/>
        </p:spPr>
        <p:txBody>
          <a:bodyPr wrap="square">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i="0" u="none" strike="noStrike" kern="1200" cap="none" spc="0" normalizeH="0" baseline="0" noProof="0">
                <a:ln>
                  <a:noFill/>
                </a:ln>
                <a:solidFill>
                  <a:prstClr val="black"/>
                </a:solidFill>
                <a:effectLst/>
                <a:uLnTx/>
                <a:uFillTx/>
                <a:latin typeface="+mn-ea"/>
                <a:cs typeface="Rounded Mplus 1c" panose="020B0502020203020207" pitchFamily="34" charset="-128"/>
              </a:rPr>
              <a:t>3〜7</a:t>
            </a: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日間</a:t>
            </a:r>
          </a:p>
        </p:txBody>
      </p:sp>
      <p:sp>
        <p:nvSpPr>
          <p:cNvPr id="50" name="テキスト ボックス 49">
            <a:extLst>
              <a:ext uri="{FF2B5EF4-FFF2-40B4-BE49-F238E27FC236}">
                <a16:creationId xmlns:a16="http://schemas.microsoft.com/office/drawing/2014/main" id="{67FEED37-4A4F-A2BD-5D00-C2DECB473B81}"/>
              </a:ext>
            </a:extLst>
          </p:cNvPr>
          <p:cNvSpPr txBox="1"/>
          <p:nvPr/>
        </p:nvSpPr>
        <p:spPr>
          <a:xfrm>
            <a:off x="7546410" y="2529045"/>
            <a:ext cx="2281174" cy="307777"/>
          </a:xfrm>
          <a:prstGeom prst="rect">
            <a:avLst/>
          </a:prstGeom>
          <a:noFill/>
        </p:spPr>
        <p:txBody>
          <a:bodyPr wrap="square">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i="0" u="none" strike="noStrike" kern="1200" cap="none" spc="0" normalizeH="0" baseline="0" noProof="0">
                <a:ln>
                  <a:noFill/>
                </a:ln>
                <a:solidFill>
                  <a:prstClr val="black"/>
                </a:solidFill>
                <a:effectLst/>
                <a:uLnTx/>
                <a:uFillTx/>
                <a:latin typeface="+mn-ea"/>
                <a:cs typeface="Rounded Mplus 1c" panose="020B0502020203020207" pitchFamily="34" charset="-128"/>
              </a:rPr>
              <a:t>1〜2</a:t>
            </a: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日、</a:t>
            </a:r>
            <a:r>
              <a:rPr kumimoji="0" lang="en-US" altLang="ja-JP" sz="1400" i="0" u="none" strike="noStrike" kern="1200" cap="none" spc="0" normalizeH="0" baseline="0" noProof="0">
                <a:ln>
                  <a:noFill/>
                </a:ln>
                <a:solidFill>
                  <a:prstClr val="black"/>
                </a:solidFill>
                <a:effectLst/>
                <a:uLnTx/>
                <a:uFillTx/>
                <a:latin typeface="+mn-ea"/>
                <a:cs typeface="Rounded Mplus 1c" panose="020B0502020203020207" pitchFamily="34" charset="-128"/>
              </a:rPr>
              <a:t>8</a:t>
            </a: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日以上</a:t>
            </a:r>
          </a:p>
        </p:txBody>
      </p:sp>
      <p:pic>
        <p:nvPicPr>
          <p:cNvPr id="51" name="図 50">
            <a:extLst>
              <a:ext uri="{FF2B5EF4-FFF2-40B4-BE49-F238E27FC236}">
                <a16:creationId xmlns:a16="http://schemas.microsoft.com/office/drawing/2014/main" id="{03E704B0-EB4C-8A71-4383-5B441092B9D2}"/>
              </a:ext>
            </a:extLst>
          </p:cNvPr>
          <p:cNvPicPr>
            <a:picLocks noChangeAspect="1"/>
          </p:cNvPicPr>
          <p:nvPr/>
        </p:nvPicPr>
        <p:blipFill>
          <a:blip r:embed="rId5"/>
          <a:stretch>
            <a:fillRect/>
          </a:stretch>
        </p:blipFill>
        <p:spPr>
          <a:xfrm>
            <a:off x="1224636" y="4030616"/>
            <a:ext cx="228600" cy="228600"/>
          </a:xfrm>
          <a:prstGeom prst="rect">
            <a:avLst/>
          </a:prstGeom>
        </p:spPr>
      </p:pic>
      <p:pic>
        <p:nvPicPr>
          <p:cNvPr id="52" name="図 51">
            <a:extLst>
              <a:ext uri="{FF2B5EF4-FFF2-40B4-BE49-F238E27FC236}">
                <a16:creationId xmlns:a16="http://schemas.microsoft.com/office/drawing/2014/main" id="{A26CB44B-1325-D536-A58C-C915E504E2E4}"/>
              </a:ext>
            </a:extLst>
          </p:cNvPr>
          <p:cNvPicPr>
            <a:picLocks noChangeAspect="1"/>
          </p:cNvPicPr>
          <p:nvPr/>
        </p:nvPicPr>
        <p:blipFill>
          <a:blip r:embed="rId7"/>
          <a:stretch>
            <a:fillRect/>
          </a:stretch>
        </p:blipFill>
        <p:spPr>
          <a:xfrm>
            <a:off x="1235226" y="4457421"/>
            <a:ext cx="190500" cy="190500"/>
          </a:xfrm>
          <a:prstGeom prst="rect">
            <a:avLst/>
          </a:prstGeom>
        </p:spPr>
      </p:pic>
      <p:sp>
        <p:nvSpPr>
          <p:cNvPr id="53" name="テキスト ボックス 52">
            <a:extLst>
              <a:ext uri="{FF2B5EF4-FFF2-40B4-BE49-F238E27FC236}">
                <a16:creationId xmlns:a16="http://schemas.microsoft.com/office/drawing/2014/main" id="{2A4DD720-4320-141C-E723-796783FE2B40}"/>
              </a:ext>
            </a:extLst>
          </p:cNvPr>
          <p:cNvSpPr txBox="1"/>
          <p:nvPr/>
        </p:nvSpPr>
        <p:spPr>
          <a:xfrm>
            <a:off x="1416051" y="3991028"/>
            <a:ext cx="1627708" cy="307777"/>
          </a:xfrm>
          <a:prstGeom prst="rect">
            <a:avLst/>
          </a:prstGeom>
          <a:noFill/>
        </p:spPr>
        <p:txBody>
          <a:bodyPr wrap="square">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ja-JP" sz="1400" i="0" u="none" strike="noStrike" kern="1200" cap="none" spc="0" normalizeH="0" baseline="0" noProof="0">
                <a:ln>
                  <a:noFill/>
                </a:ln>
                <a:solidFill>
                  <a:prstClr val="black"/>
                </a:solidFill>
                <a:effectLst/>
                <a:uLnTx/>
                <a:uFillTx/>
                <a:latin typeface="+mn-ea"/>
                <a:cs typeface="Rounded Mplus 1c" panose="020B0502020203020207" pitchFamily="34" charset="-128"/>
              </a:rPr>
              <a:t>20〜140ml</a:t>
            </a:r>
            <a:endPar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endParaRPr>
          </a:p>
        </p:txBody>
      </p:sp>
      <p:sp>
        <p:nvSpPr>
          <p:cNvPr id="54" name="テキスト ボックス 53">
            <a:extLst>
              <a:ext uri="{FF2B5EF4-FFF2-40B4-BE49-F238E27FC236}">
                <a16:creationId xmlns:a16="http://schemas.microsoft.com/office/drawing/2014/main" id="{23191515-51FC-6E05-759A-B34DE8ACDF24}"/>
              </a:ext>
            </a:extLst>
          </p:cNvPr>
          <p:cNvSpPr txBox="1"/>
          <p:nvPr/>
        </p:nvSpPr>
        <p:spPr>
          <a:xfrm>
            <a:off x="1413834" y="4370181"/>
            <a:ext cx="2281174" cy="738664"/>
          </a:xfrm>
          <a:prstGeom prst="rect">
            <a:avLst/>
          </a:prstGeom>
          <a:noFill/>
        </p:spPr>
        <p:txBody>
          <a:bodyPr wrap="square">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ナプキンを</a:t>
            </a:r>
            <a:r>
              <a:rPr kumimoji="0" lang="en-US" altLang="ja-JP" sz="1400" i="0" u="none" strike="noStrike" kern="1200" cap="none" spc="0" normalizeH="0" baseline="0" noProof="0">
                <a:ln>
                  <a:noFill/>
                </a:ln>
                <a:solidFill>
                  <a:prstClr val="black"/>
                </a:solidFill>
                <a:effectLst/>
                <a:uLnTx/>
                <a:uFillTx/>
                <a:latin typeface="+mn-ea"/>
                <a:cs typeface="Rounded Mplus 1c" panose="020B0502020203020207" pitchFamily="34" charset="-128"/>
              </a:rPr>
              <a:t>1〜2</a:t>
            </a: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時間で</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交換する、２</a:t>
            </a:r>
            <a:r>
              <a:rPr kumimoji="0" lang="en-US" altLang="ja-JP" sz="1400" i="0" u="none" strike="noStrike" kern="1200" cap="none" spc="0" normalizeH="0" baseline="0" noProof="0">
                <a:ln>
                  <a:noFill/>
                </a:ln>
                <a:solidFill>
                  <a:prstClr val="black"/>
                </a:solidFill>
                <a:effectLst/>
                <a:uLnTx/>
                <a:uFillTx/>
                <a:latin typeface="+mn-ea"/>
                <a:cs typeface="Rounded Mplus 1c" panose="020B0502020203020207" pitchFamily="34" charset="-128"/>
              </a:rPr>
              <a:t>.</a:t>
            </a: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５</a:t>
            </a:r>
            <a:r>
              <a:rPr kumimoji="0" lang="en" altLang="ja-JP" sz="1400" i="0" u="none" strike="noStrike" kern="1200" cap="none" spc="0" normalizeH="0" baseline="0" noProof="0">
                <a:ln>
                  <a:noFill/>
                </a:ln>
                <a:solidFill>
                  <a:prstClr val="black"/>
                </a:solidFill>
                <a:effectLst/>
                <a:uLnTx/>
                <a:uFillTx/>
                <a:latin typeface="+mn-ea"/>
                <a:cs typeface="Rounded Mplus 1c" panose="020B0502020203020207" pitchFamily="34" charset="-128"/>
              </a:rPr>
              <a:t>cm</a:t>
            </a: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以上の</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血の塊が出る</a:t>
            </a:r>
          </a:p>
        </p:txBody>
      </p:sp>
      <p:pic>
        <p:nvPicPr>
          <p:cNvPr id="55" name="図 54">
            <a:extLst>
              <a:ext uri="{FF2B5EF4-FFF2-40B4-BE49-F238E27FC236}">
                <a16:creationId xmlns:a16="http://schemas.microsoft.com/office/drawing/2014/main" id="{AC6A2806-51DE-B1BB-8801-72849A3464F7}"/>
              </a:ext>
            </a:extLst>
          </p:cNvPr>
          <p:cNvPicPr>
            <a:picLocks noChangeAspect="1"/>
          </p:cNvPicPr>
          <p:nvPr/>
        </p:nvPicPr>
        <p:blipFill>
          <a:blip r:embed="rId5"/>
          <a:stretch>
            <a:fillRect/>
          </a:stretch>
        </p:blipFill>
        <p:spPr>
          <a:xfrm>
            <a:off x="7357212" y="4030616"/>
            <a:ext cx="228600" cy="228600"/>
          </a:xfrm>
          <a:prstGeom prst="rect">
            <a:avLst/>
          </a:prstGeom>
        </p:spPr>
      </p:pic>
      <p:pic>
        <p:nvPicPr>
          <p:cNvPr id="56" name="図 55">
            <a:extLst>
              <a:ext uri="{FF2B5EF4-FFF2-40B4-BE49-F238E27FC236}">
                <a16:creationId xmlns:a16="http://schemas.microsoft.com/office/drawing/2014/main" id="{1C3BEAAC-F1BF-6D03-D019-9DFAD170E8B2}"/>
              </a:ext>
            </a:extLst>
          </p:cNvPr>
          <p:cNvPicPr>
            <a:picLocks noChangeAspect="1"/>
          </p:cNvPicPr>
          <p:nvPr/>
        </p:nvPicPr>
        <p:blipFill>
          <a:blip r:embed="rId7"/>
          <a:stretch>
            <a:fillRect/>
          </a:stretch>
        </p:blipFill>
        <p:spPr>
          <a:xfrm>
            <a:off x="7367802" y="4457421"/>
            <a:ext cx="190500" cy="190500"/>
          </a:xfrm>
          <a:prstGeom prst="rect">
            <a:avLst/>
          </a:prstGeom>
        </p:spPr>
      </p:pic>
      <p:sp>
        <p:nvSpPr>
          <p:cNvPr id="57" name="テキスト ボックス 56">
            <a:extLst>
              <a:ext uri="{FF2B5EF4-FFF2-40B4-BE49-F238E27FC236}">
                <a16:creationId xmlns:a16="http://schemas.microsoft.com/office/drawing/2014/main" id="{8CFFA025-5F07-8CD0-A717-FC26C6F6E2A1}"/>
              </a:ext>
            </a:extLst>
          </p:cNvPr>
          <p:cNvSpPr txBox="1"/>
          <p:nvPr/>
        </p:nvSpPr>
        <p:spPr>
          <a:xfrm>
            <a:off x="7548626" y="4014806"/>
            <a:ext cx="2384413" cy="307777"/>
          </a:xfrm>
          <a:prstGeom prst="rect">
            <a:avLst/>
          </a:prstGeom>
          <a:noFill/>
        </p:spPr>
        <p:txBody>
          <a:bodyPr wrap="square" lIns="91440" tIns="45720" rIns="91440" bIns="45720" anchor="t">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dirty="0">
                <a:ln>
                  <a:noFill/>
                </a:ln>
                <a:solidFill>
                  <a:prstClr val="black"/>
                </a:solidFill>
                <a:effectLst/>
                <a:uLnTx/>
                <a:uFillTx/>
                <a:latin typeface="Rounded Mplus 1c" panose="020B0502020203020207" pitchFamily="34" charset="-128"/>
                <a:ea typeface="Rounded Mplus 1c"/>
                <a:cs typeface="Rounded Mplus 1c" panose="020B0502020203020207" pitchFamily="34" charset="-128"/>
              </a:rPr>
              <a:t>特</a:t>
            </a:r>
            <a:r>
              <a:rPr kumimoji="0" lang="ja-JP" altLang="en-US" sz="1400" i="0" u="none" strike="noStrike" kern="1200" cap="none" spc="0" normalizeH="0" baseline="0" noProof="0" dirty="0">
                <a:ln>
                  <a:noFill/>
                </a:ln>
                <a:solidFill>
                  <a:prstClr val="black"/>
                </a:solidFill>
                <a:effectLst/>
                <a:uLnTx/>
                <a:uFillTx/>
                <a:latin typeface="游ゴシック"/>
                <a:ea typeface="游ゴシック"/>
                <a:cs typeface="Rounded Mplus 1c" panose="020B0502020203020207" pitchFamily="34" charset="-128"/>
              </a:rPr>
              <a:t>に問題なく過ごせて</a:t>
            </a:r>
            <a:r>
              <a:rPr lang="ja-JP" altLang="en-US" sz="1400" dirty="0">
                <a:solidFill>
                  <a:prstClr val="black"/>
                </a:solidFill>
                <a:latin typeface="游ゴシック"/>
                <a:ea typeface="游ゴシック"/>
                <a:cs typeface="Rounded Mplus 1c" panose="020B0502020203020207" pitchFamily="34" charset="-128"/>
              </a:rPr>
              <a:t>い</a:t>
            </a:r>
            <a:r>
              <a:rPr kumimoji="0" lang="ja-JP" altLang="en-US" sz="1400" i="0" u="none" strike="noStrike" kern="1200" cap="none" spc="0" normalizeH="0" baseline="0" noProof="0" dirty="0">
                <a:ln>
                  <a:noFill/>
                </a:ln>
                <a:solidFill>
                  <a:prstClr val="black"/>
                </a:solidFill>
                <a:effectLst/>
                <a:uLnTx/>
                <a:uFillTx/>
                <a:latin typeface="游ゴシック"/>
                <a:ea typeface="游ゴシック"/>
                <a:cs typeface="Rounded Mplus 1c" panose="020B0502020203020207" pitchFamily="34" charset="-128"/>
              </a:rPr>
              <a:t>る</a:t>
            </a:r>
          </a:p>
        </p:txBody>
      </p:sp>
      <p:sp>
        <p:nvSpPr>
          <p:cNvPr id="58" name="テキスト ボックス 57">
            <a:extLst>
              <a:ext uri="{FF2B5EF4-FFF2-40B4-BE49-F238E27FC236}">
                <a16:creationId xmlns:a16="http://schemas.microsoft.com/office/drawing/2014/main" id="{53FFE57C-D853-BBCD-8370-063D155FD83A}"/>
              </a:ext>
            </a:extLst>
          </p:cNvPr>
          <p:cNvSpPr txBox="1"/>
          <p:nvPr/>
        </p:nvSpPr>
        <p:spPr>
          <a:xfrm>
            <a:off x="7546410" y="4383468"/>
            <a:ext cx="2281174" cy="523220"/>
          </a:xfrm>
          <a:prstGeom prst="rect">
            <a:avLst/>
          </a:prstGeom>
          <a:noFill/>
        </p:spPr>
        <p:txBody>
          <a:bodyPr wrap="square">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dirty="0">
                <a:ln>
                  <a:noFill/>
                </a:ln>
                <a:solidFill>
                  <a:prstClr val="black"/>
                </a:solidFill>
                <a:effectLst/>
                <a:uLnTx/>
                <a:uFillTx/>
                <a:latin typeface="+mn-ea"/>
                <a:cs typeface="Rounded Mplus 1c" panose="020B0502020203020207" pitchFamily="34" charset="-128"/>
              </a:rPr>
              <a:t>月経時以外でも出血や</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dirty="0">
                <a:ln>
                  <a:noFill/>
                </a:ln>
                <a:solidFill>
                  <a:prstClr val="black"/>
                </a:solidFill>
                <a:effectLst/>
                <a:uLnTx/>
                <a:uFillTx/>
                <a:latin typeface="+mn-ea"/>
                <a:cs typeface="Rounded Mplus 1c" panose="020B0502020203020207" pitchFamily="34" charset="-128"/>
              </a:rPr>
              <a:t>腹痛がある、貧血がある</a:t>
            </a:r>
          </a:p>
        </p:txBody>
      </p:sp>
      <p:pic>
        <p:nvPicPr>
          <p:cNvPr id="59" name="図 58">
            <a:extLst>
              <a:ext uri="{FF2B5EF4-FFF2-40B4-BE49-F238E27FC236}">
                <a16:creationId xmlns:a16="http://schemas.microsoft.com/office/drawing/2014/main" id="{0779C00D-4DE0-9998-E8EC-4166B370D463}"/>
              </a:ext>
            </a:extLst>
          </p:cNvPr>
          <p:cNvPicPr>
            <a:picLocks noChangeAspect="1"/>
          </p:cNvPicPr>
          <p:nvPr/>
        </p:nvPicPr>
        <p:blipFill>
          <a:blip r:embed="rId5"/>
          <a:stretch>
            <a:fillRect/>
          </a:stretch>
        </p:blipFill>
        <p:spPr>
          <a:xfrm>
            <a:off x="4297020" y="4030616"/>
            <a:ext cx="228600" cy="228600"/>
          </a:xfrm>
          <a:prstGeom prst="rect">
            <a:avLst/>
          </a:prstGeom>
        </p:spPr>
      </p:pic>
      <p:pic>
        <p:nvPicPr>
          <p:cNvPr id="60" name="図 59">
            <a:extLst>
              <a:ext uri="{FF2B5EF4-FFF2-40B4-BE49-F238E27FC236}">
                <a16:creationId xmlns:a16="http://schemas.microsoft.com/office/drawing/2014/main" id="{F969FE37-B61E-8EA7-9988-ECDE3D27EF59}"/>
              </a:ext>
            </a:extLst>
          </p:cNvPr>
          <p:cNvPicPr>
            <a:picLocks noChangeAspect="1"/>
          </p:cNvPicPr>
          <p:nvPr/>
        </p:nvPicPr>
        <p:blipFill>
          <a:blip r:embed="rId7"/>
          <a:stretch>
            <a:fillRect/>
          </a:stretch>
        </p:blipFill>
        <p:spPr>
          <a:xfrm>
            <a:off x="4307610" y="4457421"/>
            <a:ext cx="190500" cy="190500"/>
          </a:xfrm>
          <a:prstGeom prst="rect">
            <a:avLst/>
          </a:prstGeom>
        </p:spPr>
      </p:pic>
      <p:sp>
        <p:nvSpPr>
          <p:cNvPr id="61" name="テキスト ボックス 60">
            <a:extLst>
              <a:ext uri="{FF2B5EF4-FFF2-40B4-BE49-F238E27FC236}">
                <a16:creationId xmlns:a16="http://schemas.microsoft.com/office/drawing/2014/main" id="{623F632A-3D10-11CE-9828-FEA14675BFE9}"/>
              </a:ext>
            </a:extLst>
          </p:cNvPr>
          <p:cNvSpPr txBox="1"/>
          <p:nvPr/>
        </p:nvSpPr>
        <p:spPr>
          <a:xfrm>
            <a:off x="4488434" y="3953810"/>
            <a:ext cx="2169047" cy="523220"/>
          </a:xfrm>
          <a:prstGeom prst="rect">
            <a:avLst/>
          </a:prstGeom>
          <a:noFill/>
        </p:spPr>
        <p:txBody>
          <a:bodyPr wrap="square">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イライラやだるさが</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あっても我慢できる</a:t>
            </a:r>
          </a:p>
        </p:txBody>
      </p:sp>
      <p:sp>
        <p:nvSpPr>
          <p:cNvPr id="62" name="テキスト ボックス 61">
            <a:extLst>
              <a:ext uri="{FF2B5EF4-FFF2-40B4-BE49-F238E27FC236}">
                <a16:creationId xmlns:a16="http://schemas.microsoft.com/office/drawing/2014/main" id="{19AC4C84-CA8D-E1DB-552D-D07F5C51B42F}"/>
              </a:ext>
            </a:extLst>
          </p:cNvPr>
          <p:cNvSpPr txBox="1"/>
          <p:nvPr/>
        </p:nvSpPr>
        <p:spPr>
          <a:xfrm>
            <a:off x="4486218" y="4431862"/>
            <a:ext cx="2281174" cy="523220"/>
          </a:xfrm>
          <a:prstGeom prst="rect">
            <a:avLst/>
          </a:prstGeom>
          <a:noFill/>
        </p:spPr>
        <p:txBody>
          <a:bodyPr wrap="square">
            <a:spAutoFit/>
          </a:bodyPr>
          <a:lstStyle>
            <a:defPPr>
              <a:defRPr lang="en-US"/>
            </a:defPPr>
            <a:lvl1pPr>
              <a:defRPr sz="2000" b="1">
                <a:solidFill>
                  <a:srgbClr val="C14095"/>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感情がコントロール</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a:ln>
                  <a:noFill/>
                </a:ln>
                <a:solidFill>
                  <a:prstClr val="black"/>
                </a:solidFill>
                <a:effectLst/>
                <a:uLnTx/>
                <a:uFillTx/>
                <a:latin typeface="+mn-ea"/>
                <a:cs typeface="Rounded Mplus 1c" panose="020B0502020203020207" pitchFamily="34" charset="-128"/>
              </a:rPr>
              <a:t>できない</a:t>
            </a:r>
          </a:p>
        </p:txBody>
      </p:sp>
      <p:sp>
        <p:nvSpPr>
          <p:cNvPr id="63" name="テキスト ボックス 62">
            <a:extLst>
              <a:ext uri="{FF2B5EF4-FFF2-40B4-BE49-F238E27FC236}">
                <a16:creationId xmlns:a16="http://schemas.microsoft.com/office/drawing/2014/main" id="{7FD69AA3-0D96-F1F9-51AA-3F9EBC2E4654}"/>
              </a:ext>
            </a:extLst>
          </p:cNvPr>
          <p:cNvSpPr txBox="1"/>
          <p:nvPr/>
        </p:nvSpPr>
        <p:spPr>
          <a:xfrm>
            <a:off x="1678682" y="798596"/>
            <a:ext cx="7372663" cy="584775"/>
          </a:xfrm>
          <a:prstGeom prst="rect">
            <a:avLst/>
          </a:prstGeom>
          <a:noFill/>
        </p:spPr>
        <p:txBody>
          <a:bodyPr wrap="square">
            <a:spAutoFit/>
          </a:bodyPr>
          <a:lstStyle>
            <a:defPPr>
              <a:defRPr lang="en-US"/>
            </a:defPPr>
            <a:lvl1pPr>
              <a:defRPr sz="2000" b="1">
                <a:solidFill>
                  <a:srgbClr val="C14095"/>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i="0" u="none" strike="noStrike" kern="1200" cap="none" spc="0" normalizeH="0" baseline="0" noProof="0">
                <a:ln>
                  <a:noFill/>
                </a:ln>
                <a:solidFill>
                  <a:srgbClr val="008CB9"/>
                </a:solidFill>
                <a:effectLst/>
                <a:uLnTx/>
                <a:uFillTx/>
                <a:latin typeface="+mn-ea"/>
                <a:cs typeface="Rounded Mplus 1c" panose="020B0502020203020207" pitchFamily="34" charset="-128"/>
              </a:rPr>
              <a:t>かかりつけの婦人科医をつくります</a:t>
            </a:r>
          </a:p>
        </p:txBody>
      </p:sp>
      <p:pic>
        <p:nvPicPr>
          <p:cNvPr id="64" name="図 63" descr="ｓミラー が含まれている画像">
            <a:extLst>
              <a:ext uri="{FF2B5EF4-FFF2-40B4-BE49-F238E27FC236}">
                <a16:creationId xmlns:a16="http://schemas.microsoft.com/office/drawing/2014/main" id="{4BFC9C87-AD41-F9DC-8E19-6FCB2BCDA87E}"/>
              </a:ext>
            </a:extLst>
          </p:cNvPr>
          <p:cNvPicPr>
            <a:picLocks noChangeAspect="1"/>
          </p:cNvPicPr>
          <p:nvPr/>
        </p:nvPicPr>
        <p:blipFill>
          <a:blip r:embed="rId8"/>
          <a:stretch>
            <a:fillRect/>
          </a:stretch>
        </p:blipFill>
        <p:spPr>
          <a:xfrm>
            <a:off x="7768081" y="4977996"/>
            <a:ext cx="2295840" cy="1714500"/>
          </a:xfrm>
          <a:prstGeom prst="rect">
            <a:avLst/>
          </a:prstGeom>
          <a:ln>
            <a:noFill/>
          </a:ln>
        </p:spPr>
      </p:pic>
      <p:sp>
        <p:nvSpPr>
          <p:cNvPr id="65" name="テキスト ボックス 64">
            <a:extLst>
              <a:ext uri="{FF2B5EF4-FFF2-40B4-BE49-F238E27FC236}">
                <a16:creationId xmlns:a16="http://schemas.microsoft.com/office/drawing/2014/main" id="{1FA07506-A576-EB38-ED70-6417A4814300}"/>
              </a:ext>
            </a:extLst>
          </p:cNvPr>
          <p:cNvSpPr txBox="1"/>
          <p:nvPr/>
        </p:nvSpPr>
        <p:spPr>
          <a:xfrm>
            <a:off x="7884773" y="5293677"/>
            <a:ext cx="1977736" cy="954107"/>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prstClr val="black"/>
                </a:solidFill>
                <a:effectLst/>
                <a:uLnTx/>
                <a:uFillTx/>
                <a:latin typeface="+mn-ea"/>
                <a:ea typeface="+mn-ea"/>
              </a:rPr>
              <a:t>男性のもしものときの相談窓口や相談機関については、泌尿器科を受診しましょう</a:t>
            </a:r>
            <a:endParaRPr kumimoji="0" lang="en-US" altLang="ja-JP" sz="1400" b="1" i="0" u="none" strike="noStrike" kern="1200" cap="none" spc="0" normalizeH="0" baseline="0" noProof="0">
              <a:ln>
                <a:noFill/>
              </a:ln>
              <a:solidFill>
                <a:prstClr val="black"/>
              </a:solidFill>
              <a:effectLst/>
              <a:uLnTx/>
              <a:uFillTx/>
              <a:latin typeface="+mn-ea"/>
              <a:ea typeface="+mn-ea"/>
            </a:endParaRPr>
          </a:p>
        </p:txBody>
      </p:sp>
      <p:pic>
        <p:nvPicPr>
          <p:cNvPr id="3" name="図 2">
            <a:extLst>
              <a:ext uri="{FF2B5EF4-FFF2-40B4-BE49-F238E27FC236}">
                <a16:creationId xmlns:a16="http://schemas.microsoft.com/office/drawing/2014/main" id="{1D2C5224-6763-8AD3-E574-1AC061D8EAA3}"/>
              </a:ext>
            </a:extLst>
          </p:cNvPr>
          <p:cNvPicPr>
            <a:picLocks noChangeAspect="1"/>
          </p:cNvPicPr>
          <p:nvPr/>
        </p:nvPicPr>
        <p:blipFill>
          <a:blip r:embed="rId9"/>
          <a:stretch>
            <a:fillRect/>
          </a:stretch>
        </p:blipFill>
        <p:spPr>
          <a:xfrm>
            <a:off x="9502587" y="564963"/>
            <a:ext cx="650917" cy="260547"/>
          </a:xfrm>
          <a:prstGeom prst="rect">
            <a:avLst/>
          </a:prstGeom>
        </p:spPr>
      </p:pic>
    </p:spTree>
    <p:extLst>
      <p:ext uri="{BB962C8B-B14F-4D97-AF65-F5344CB8AC3E}">
        <p14:creationId xmlns:p14="http://schemas.microsoft.com/office/powerpoint/2010/main" val="2067556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C3448-A8CF-5518-57B4-38727175CBCD}"/>
            </a:ext>
          </a:extLst>
        </p:cNvPr>
        <p:cNvGrpSpPr/>
        <p:nvPr/>
      </p:nvGrpSpPr>
      <p:grpSpPr>
        <a:xfrm>
          <a:off x="0" y="0"/>
          <a:ext cx="0" cy="0"/>
          <a:chOff x="0" y="0"/>
          <a:chExt cx="0" cy="0"/>
        </a:xfrm>
      </p:grpSpPr>
      <p:pic>
        <p:nvPicPr>
          <p:cNvPr id="5" name="図 4" descr="パソコンのスクリーンショット&#10;&#10;AI 生成コンテンツは誤りを含む可能性があります。">
            <a:extLst>
              <a:ext uri="{FF2B5EF4-FFF2-40B4-BE49-F238E27FC236}">
                <a16:creationId xmlns:a16="http://schemas.microsoft.com/office/drawing/2014/main" id="{89A38CA6-562D-A0C0-F0B6-18EC3B4DF6BD}"/>
              </a:ext>
            </a:extLst>
          </p:cNvPr>
          <p:cNvPicPr>
            <a:picLocks noGrp="1" noRot="1" noChangeAspect="1" noMove="1" noResize="1" noEditPoints="1" noAdjustHandles="1" noChangeArrowheads="1" noChangeShapeType="1" noCrop="1"/>
          </p:cNvPicPr>
          <p:nvPr/>
        </p:nvPicPr>
        <p:blipFill>
          <a:blip r:embed="rId3"/>
          <a:stretch>
            <a:fillRect/>
          </a:stretch>
        </p:blipFill>
        <p:spPr>
          <a:xfrm>
            <a:off x="-14530" y="0"/>
            <a:ext cx="10706343" cy="7559675"/>
          </a:xfrm>
          <a:prstGeom prst="rect">
            <a:avLst/>
          </a:prstGeom>
        </p:spPr>
      </p:pic>
      <p:sp>
        <p:nvSpPr>
          <p:cNvPr id="2" name="テキスト ボックス 1">
            <a:extLst>
              <a:ext uri="{FF2B5EF4-FFF2-40B4-BE49-F238E27FC236}">
                <a16:creationId xmlns:a16="http://schemas.microsoft.com/office/drawing/2014/main" id="{BBD4F6AF-1164-6D13-3F20-1159BA47742E}"/>
              </a:ext>
            </a:extLst>
          </p:cNvPr>
          <p:cNvSpPr txBox="1"/>
          <p:nvPr/>
        </p:nvSpPr>
        <p:spPr>
          <a:xfrm>
            <a:off x="552603" y="717655"/>
            <a:ext cx="8798278" cy="46166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en-US" altLang="ja-JP" sz="2400" b="1">
                <a:latin typeface="+mn-ea"/>
                <a:ea typeface="+mn-ea"/>
              </a:rPr>
              <a:t>【</a:t>
            </a:r>
            <a:r>
              <a:rPr lang="ja-JP" altLang="en-US" sz="2400" b="1">
                <a:latin typeface="+mn-ea"/>
                <a:ea typeface="+mn-ea"/>
              </a:rPr>
              <a:t>参考文献</a:t>
            </a:r>
            <a:r>
              <a:rPr lang="en-US" altLang="ja-JP" sz="2400" b="1">
                <a:latin typeface="+mn-ea"/>
                <a:ea typeface="+mn-ea"/>
              </a:rPr>
              <a:t>】</a:t>
            </a:r>
            <a:endParaRPr lang="ja-JP" altLang="en-US" sz="2400" b="1">
              <a:latin typeface="+mn-ea"/>
              <a:ea typeface="+mn-ea"/>
            </a:endParaRPr>
          </a:p>
        </p:txBody>
      </p:sp>
      <p:sp>
        <p:nvSpPr>
          <p:cNvPr id="3" name="テキスト ボックス 2">
            <a:extLst>
              <a:ext uri="{FF2B5EF4-FFF2-40B4-BE49-F238E27FC236}">
                <a16:creationId xmlns:a16="http://schemas.microsoft.com/office/drawing/2014/main" id="{16B40742-B987-A732-1E96-B1D0FAAC75FF}"/>
              </a:ext>
            </a:extLst>
          </p:cNvPr>
          <p:cNvSpPr txBox="1"/>
          <p:nvPr/>
        </p:nvSpPr>
        <p:spPr>
          <a:xfrm>
            <a:off x="401575" y="1422191"/>
            <a:ext cx="9888662" cy="5509200"/>
          </a:xfrm>
          <a:prstGeom prst="rect">
            <a:avLst/>
          </a:prstGeom>
          <a:noFill/>
        </p:spPr>
        <p:txBody>
          <a:bodyPr wrap="square" rtlCol="0">
            <a:spAutoFit/>
          </a:bodyPr>
          <a:lstStyle/>
          <a:p>
            <a:r>
              <a:rPr kumimoji="1" lang="en-US" altLang="ja-JP" sz="1600">
                <a:latin typeface="+mn-ea"/>
              </a:rPr>
              <a:t>1)</a:t>
            </a:r>
            <a:r>
              <a:rPr kumimoji="1" lang="ja-JP" altLang="en-US" sz="1600">
                <a:latin typeface="+mn-ea"/>
              </a:rPr>
              <a:t>  </a:t>
            </a:r>
            <a:r>
              <a:rPr kumimoji="1" lang="en-US" altLang="ja-JP" sz="1600">
                <a:latin typeface="+mn-ea"/>
              </a:rPr>
              <a:t>Sansone et al. Smoke, alcohol and drug addiction and male fertility. </a:t>
            </a:r>
            <a:r>
              <a:rPr kumimoji="1" lang="en-US" altLang="ja-JP" sz="1600" err="1">
                <a:latin typeface="+mn-ea"/>
              </a:rPr>
              <a:t>Reprod</a:t>
            </a:r>
            <a:r>
              <a:rPr kumimoji="1" lang="en-US" altLang="ja-JP" sz="1600">
                <a:latin typeface="+mn-ea"/>
              </a:rPr>
              <a:t> Biol Endocrinol. 2018.</a:t>
            </a:r>
          </a:p>
          <a:p>
            <a:pPr marL="342900" indent="-342900">
              <a:buAutoNum type="arabicParenR" startAt="2"/>
            </a:pPr>
            <a:r>
              <a:rPr kumimoji="1" lang="en-US" altLang="ja-JP" sz="1600">
                <a:latin typeface="+mn-ea"/>
              </a:rPr>
              <a:t>Sertorius. G.A., </a:t>
            </a:r>
            <a:r>
              <a:rPr kumimoji="1" lang="en-US" altLang="ja-JP" sz="1600" err="1">
                <a:latin typeface="+mn-ea"/>
              </a:rPr>
              <a:t>Nieschiag</a:t>
            </a:r>
            <a:r>
              <a:rPr kumimoji="1" lang="en-US" altLang="ja-JP" sz="1600">
                <a:latin typeface="+mn-ea"/>
              </a:rPr>
              <a:t>, E. Paternal age and reproduction. Human Reproduction Update 16, 65-79. </a:t>
            </a:r>
          </a:p>
          <a:p>
            <a:r>
              <a:rPr kumimoji="1" lang="ja-JP" altLang="en-US" sz="1600">
                <a:latin typeface="+mn-ea"/>
              </a:rPr>
              <a:t>　  </a:t>
            </a:r>
            <a:r>
              <a:rPr kumimoji="1" lang="en-US" altLang="ja-JP" sz="1600">
                <a:latin typeface="+mn-ea"/>
              </a:rPr>
              <a:t>2010.</a:t>
            </a:r>
          </a:p>
          <a:p>
            <a:pPr marL="342900" indent="-342900">
              <a:buAutoNum type="arabicParenR" startAt="3"/>
            </a:pPr>
            <a:r>
              <a:rPr kumimoji="1" lang="en-US" altLang="ja-JP" sz="1600" err="1">
                <a:latin typeface="+mn-ea"/>
              </a:rPr>
              <a:t>Garolla,A</a:t>
            </a:r>
            <a:r>
              <a:rPr kumimoji="1" lang="en-US" altLang="ja-JP" sz="1600">
                <a:latin typeface="+mn-ea"/>
              </a:rPr>
              <a:t> et al. Twenty-four-hour monitoring of scrotal temperature in obese men and men with a </a:t>
            </a:r>
          </a:p>
          <a:p>
            <a:r>
              <a:rPr kumimoji="1" lang="en-US" altLang="ja-JP" sz="1600">
                <a:latin typeface="+mn-ea"/>
              </a:rPr>
              <a:t>      varicocele as a mirror of spermatogenic function. Human Reproduction 30, 1006-1013. 2015.</a:t>
            </a:r>
          </a:p>
          <a:p>
            <a:r>
              <a:rPr kumimoji="1" lang="en-US" altLang="ja-JP" sz="1600">
                <a:latin typeface="+mn-ea"/>
              </a:rPr>
              <a:t>4)</a:t>
            </a:r>
            <a:r>
              <a:rPr kumimoji="1" lang="ja-JP" altLang="en-US" sz="1600">
                <a:latin typeface="+mn-ea"/>
              </a:rPr>
              <a:t>  </a:t>
            </a:r>
            <a:r>
              <a:rPr kumimoji="1" lang="en-US" altLang="ja-JP" sz="1600">
                <a:latin typeface="+mn-ea"/>
              </a:rPr>
              <a:t>Gaskins et al. Dietary patterns and semen quality in young men. Hum </a:t>
            </a:r>
            <a:r>
              <a:rPr kumimoji="1" lang="en-US" altLang="ja-JP" sz="1600" err="1">
                <a:latin typeface="+mn-ea"/>
              </a:rPr>
              <a:t>Reprod</a:t>
            </a:r>
            <a:r>
              <a:rPr kumimoji="1" lang="en-US" altLang="ja-JP" sz="1600">
                <a:latin typeface="+mn-ea"/>
              </a:rPr>
              <a:t>. 2012.</a:t>
            </a:r>
          </a:p>
          <a:p>
            <a:pPr marL="342900" indent="-342900">
              <a:buAutoNum type="arabicParenR" startAt="5"/>
            </a:pPr>
            <a:r>
              <a:rPr kumimoji="1" lang="en-US" altLang="ja-JP" sz="1600" err="1">
                <a:latin typeface="+mn-ea"/>
              </a:rPr>
              <a:t>Cutillas</a:t>
            </a:r>
            <a:r>
              <a:rPr kumimoji="1" lang="en-US" altLang="ja-JP" sz="1600">
                <a:latin typeface="+mn-ea"/>
              </a:rPr>
              <a:t>-Tolin et al. Adherence to diet quality indices in relation to semen quality and reproductive </a:t>
            </a:r>
          </a:p>
          <a:p>
            <a:r>
              <a:rPr kumimoji="1" lang="en-US" altLang="ja-JP" sz="1600">
                <a:latin typeface="+mn-ea"/>
              </a:rPr>
              <a:t>      hormones in young men. Hum </a:t>
            </a:r>
            <a:r>
              <a:rPr kumimoji="1" lang="en-US" altLang="ja-JP" sz="1600" err="1">
                <a:latin typeface="+mn-ea"/>
              </a:rPr>
              <a:t>Reprod</a:t>
            </a:r>
            <a:r>
              <a:rPr kumimoji="1" lang="en-US" altLang="ja-JP" sz="1600">
                <a:latin typeface="+mn-ea"/>
              </a:rPr>
              <a:t>. 2019. </a:t>
            </a:r>
          </a:p>
          <a:p>
            <a:pPr marL="342900" indent="-342900">
              <a:buAutoNum type="arabicParenR" startAt="6"/>
            </a:pPr>
            <a:r>
              <a:rPr kumimoji="1" lang="en-US" altLang="ja-JP" sz="1600" err="1">
                <a:latin typeface="+mn-ea"/>
              </a:rPr>
              <a:t>Garolla</a:t>
            </a:r>
            <a:r>
              <a:rPr kumimoji="1" lang="en-US" altLang="ja-JP" sz="1600">
                <a:latin typeface="+mn-ea"/>
              </a:rPr>
              <a:t>, A et al. Seminal and molecular evidence that sauna exposure affects human </a:t>
            </a:r>
          </a:p>
          <a:p>
            <a:r>
              <a:rPr kumimoji="1" lang="en-US" altLang="ja-JP" sz="1600">
                <a:latin typeface="+mn-ea"/>
              </a:rPr>
              <a:t>      spermatogenesis. Human Reproduction 28, 877-885. 2023.</a:t>
            </a:r>
          </a:p>
          <a:p>
            <a:pPr marL="342900" indent="-342900">
              <a:buAutoNum type="arabicParenR" startAt="7"/>
            </a:pPr>
            <a:r>
              <a:rPr kumimoji="1" lang="en-US" altLang="ja-JP" sz="1600" err="1">
                <a:latin typeface="+mn-ea"/>
              </a:rPr>
              <a:t>Sheynkin</a:t>
            </a:r>
            <a:r>
              <a:rPr kumimoji="1" lang="en-US" altLang="ja-JP" sz="1600">
                <a:latin typeface="+mn-ea"/>
              </a:rPr>
              <a:t>, Y et al. Increase in scrotal temperature in laptop computer users. Human Reproduction 20, 452-455. 2005.</a:t>
            </a:r>
          </a:p>
          <a:p>
            <a:pPr marL="342900" indent="-342900">
              <a:buAutoNum type="arabicParenR" startAt="8"/>
            </a:pPr>
            <a:r>
              <a:rPr kumimoji="1" lang="en-US" altLang="ja-JP" sz="1600" err="1">
                <a:latin typeface="+mn-ea"/>
              </a:rPr>
              <a:t>Agarwal,A</a:t>
            </a:r>
            <a:r>
              <a:rPr kumimoji="1" lang="en-US" altLang="ja-JP" sz="1600">
                <a:latin typeface="+mn-ea"/>
              </a:rPr>
              <a:t> et al. Abstinence Time and Its Impact on Basic and Advanced Semen Parameters. </a:t>
            </a:r>
          </a:p>
          <a:p>
            <a:r>
              <a:rPr kumimoji="1" lang="en-US" altLang="ja-JP" sz="1600">
                <a:latin typeface="+mn-ea"/>
              </a:rPr>
              <a:t>      Urology 94, 102-110. 2016.</a:t>
            </a:r>
          </a:p>
          <a:p>
            <a:pPr marL="342900" indent="-342900">
              <a:buAutoNum type="arabicParenR" startAt="9"/>
            </a:pPr>
            <a:r>
              <a:rPr kumimoji="1" lang="en-US" altLang="ja-JP" sz="1600">
                <a:latin typeface="+mn-ea"/>
              </a:rPr>
              <a:t>Marshburn, P. B et al. A short period of ejaculatory abstinence before intrauterine insemination is </a:t>
            </a:r>
          </a:p>
          <a:p>
            <a:r>
              <a:rPr kumimoji="1" lang="en-US" altLang="ja-JP" sz="1600">
                <a:latin typeface="+mn-ea"/>
              </a:rPr>
              <a:t>      associated with higher pregnancy rates. Fertility and Sterility 93, 286-288. 2010.</a:t>
            </a:r>
          </a:p>
          <a:p>
            <a:pPr marL="342900" indent="-342900">
              <a:buAutoNum type="arabicParenR" startAt="10"/>
            </a:pPr>
            <a:r>
              <a:rPr kumimoji="1" lang="en-US" altLang="ja-JP" sz="1600">
                <a:latin typeface="+mn-ea"/>
              </a:rPr>
              <a:t>Chen et al. Inverse U-shaped Association between Sleep Duration and Semen Quality: Longitudinal </a:t>
            </a:r>
          </a:p>
          <a:p>
            <a:r>
              <a:rPr kumimoji="1" lang="en-US" altLang="ja-JP" sz="1600">
                <a:latin typeface="+mn-ea"/>
              </a:rPr>
              <a:t>      Observational Study (MARHCS) in Chongqing, China. Sleep. 2016.</a:t>
            </a:r>
          </a:p>
          <a:p>
            <a:pPr marL="342900" indent="-342900">
              <a:buAutoNum type="arabicParenR" startAt="11"/>
            </a:pPr>
            <a:r>
              <a:rPr kumimoji="1" lang="en-US" altLang="ja-JP" sz="1600" err="1">
                <a:latin typeface="+mn-ea"/>
              </a:rPr>
              <a:t>Samplaski</a:t>
            </a:r>
            <a:r>
              <a:rPr kumimoji="1" lang="en-US" altLang="ja-JP" sz="1600">
                <a:latin typeface="+mn-ea"/>
              </a:rPr>
              <a:t> et al. Finasteride use in the male infertility population: effects on semen and hormone </a:t>
            </a:r>
          </a:p>
          <a:p>
            <a:r>
              <a:rPr kumimoji="1" lang="en-US" altLang="ja-JP" sz="1600">
                <a:latin typeface="+mn-ea"/>
              </a:rPr>
              <a:t>      parameters, Fertil </a:t>
            </a:r>
            <a:r>
              <a:rPr kumimoji="1" lang="en-US" altLang="ja-JP" sz="1600" err="1">
                <a:latin typeface="+mn-ea"/>
              </a:rPr>
              <a:t>Steril</a:t>
            </a:r>
            <a:r>
              <a:rPr kumimoji="1" lang="en-US" altLang="ja-JP" sz="1600">
                <a:latin typeface="+mn-ea"/>
              </a:rPr>
              <a:t>. 2013.</a:t>
            </a:r>
          </a:p>
          <a:p>
            <a:pPr marL="342900" indent="-342900">
              <a:buAutoNum type="arabicParenR" startAt="12"/>
            </a:pPr>
            <a:r>
              <a:rPr kumimoji="1" lang="en-US" altLang="ja-JP" sz="1600">
                <a:latin typeface="+mn-ea"/>
              </a:rPr>
              <a:t>Ibañez-Perez, J et al. An update on the implication of physical activity on semen quality: a </a:t>
            </a:r>
          </a:p>
          <a:p>
            <a:r>
              <a:rPr kumimoji="1" lang="en-US" altLang="ja-JP" sz="1600">
                <a:latin typeface="+mn-ea"/>
              </a:rPr>
              <a:t>      systematic review and meta-analysis, Arch </a:t>
            </a:r>
            <a:r>
              <a:rPr kumimoji="1" lang="en-US" altLang="ja-JP" sz="1600" err="1">
                <a:latin typeface="+mn-ea"/>
              </a:rPr>
              <a:t>Gynecol</a:t>
            </a:r>
            <a:r>
              <a:rPr kumimoji="1" lang="en-US" altLang="ja-JP" sz="1600">
                <a:latin typeface="+mn-ea"/>
              </a:rPr>
              <a:t> Obstet. 2019.</a:t>
            </a:r>
          </a:p>
        </p:txBody>
      </p:sp>
      <p:pic>
        <p:nvPicPr>
          <p:cNvPr id="6" name="図 5">
            <a:extLst>
              <a:ext uri="{FF2B5EF4-FFF2-40B4-BE49-F238E27FC236}">
                <a16:creationId xmlns:a16="http://schemas.microsoft.com/office/drawing/2014/main" id="{CDF06C88-DB33-54C9-621D-46388223B410}"/>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283634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1DF06-E933-1787-44A0-BD8810D596EA}"/>
            </a:ext>
          </a:extLst>
        </p:cNvPr>
        <p:cNvGrpSpPr/>
        <p:nvPr/>
      </p:nvGrpSpPr>
      <p:grpSpPr>
        <a:xfrm>
          <a:off x="0" y="0"/>
          <a:ext cx="0" cy="0"/>
          <a:chOff x="0" y="0"/>
          <a:chExt cx="0" cy="0"/>
        </a:xfrm>
      </p:grpSpPr>
      <p:pic>
        <p:nvPicPr>
          <p:cNvPr id="7" name="図 6" descr="背景パターン&#10;&#10;AI 生成コンテンツは誤りを含む可能性があります。">
            <a:extLst>
              <a:ext uri="{FF2B5EF4-FFF2-40B4-BE49-F238E27FC236}">
                <a16:creationId xmlns:a16="http://schemas.microsoft.com/office/drawing/2014/main" id="{095C24DB-B103-0A45-9722-EF7D56E4DBF7}"/>
              </a:ext>
            </a:extLst>
          </p:cNvPr>
          <p:cNvPicPr>
            <a:picLocks noGrp="1" noRot="1" noChangeAspect="1" noMove="1" noResize="1" noEditPoints="1" noAdjustHandles="1" noChangeArrowheads="1" noChangeShapeType="1" noCrop="1"/>
          </p:cNvPicPr>
          <p:nvPr/>
        </p:nvPicPr>
        <p:blipFill>
          <a:blip r:embed="rId3"/>
          <a:stretch>
            <a:fillRect/>
          </a:stretch>
        </p:blipFill>
        <p:spPr>
          <a:xfrm>
            <a:off x="-3" y="-8401"/>
            <a:ext cx="10691813" cy="7568076"/>
          </a:xfrm>
          <a:prstGeom prst="rect">
            <a:avLst/>
          </a:prstGeom>
        </p:spPr>
      </p:pic>
      <p:sp>
        <p:nvSpPr>
          <p:cNvPr id="5" name="テキスト ボックス 4">
            <a:extLst>
              <a:ext uri="{FF2B5EF4-FFF2-40B4-BE49-F238E27FC236}">
                <a16:creationId xmlns:a16="http://schemas.microsoft.com/office/drawing/2014/main" id="{D1EC5780-A48D-D27D-151C-2E99BE5F63C8}"/>
              </a:ext>
            </a:extLst>
          </p:cNvPr>
          <p:cNvSpPr txBox="1"/>
          <p:nvPr/>
        </p:nvSpPr>
        <p:spPr>
          <a:xfrm>
            <a:off x="1758785" y="3102785"/>
            <a:ext cx="7174234" cy="923330"/>
          </a:xfrm>
          <a:prstGeom prst="rect">
            <a:avLst/>
          </a:prstGeom>
          <a:noFill/>
        </p:spPr>
        <p:txBody>
          <a:bodyPr wrap="square">
            <a:spAutoFit/>
          </a:bodyPr>
          <a:lstStyle/>
          <a:p>
            <a:pPr algn="ctr"/>
            <a:r>
              <a:rPr lang="ja-JP" altLang="en-US" sz="5400" b="1">
                <a:solidFill>
                  <a:schemeClr val="bg1"/>
                </a:solidFill>
                <a:latin typeface="+mn-ea"/>
                <a:cs typeface="Rounded Mplus 1c" panose="020B0502020203020207" pitchFamily="34" charset="-128"/>
              </a:rPr>
              <a:t>参考資料</a:t>
            </a:r>
          </a:p>
        </p:txBody>
      </p:sp>
      <p:pic>
        <p:nvPicPr>
          <p:cNvPr id="3" name="図 2">
            <a:extLst>
              <a:ext uri="{FF2B5EF4-FFF2-40B4-BE49-F238E27FC236}">
                <a16:creationId xmlns:a16="http://schemas.microsoft.com/office/drawing/2014/main" id="{71F14F3D-C2A6-8CCE-8F3B-DC1E4E4A15B8}"/>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823896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5CB85F7E-A51A-B9A5-F9E2-D687E55E07A2}"/>
            </a:ext>
          </a:extLst>
        </p:cNvPr>
        <p:cNvGrpSpPr/>
        <p:nvPr/>
      </p:nvGrpSpPr>
      <p:grpSpPr>
        <a:xfrm>
          <a:off x="0" y="0"/>
          <a:ext cx="0" cy="0"/>
          <a:chOff x="0" y="0"/>
          <a:chExt cx="0" cy="0"/>
        </a:xfrm>
      </p:grpSpPr>
      <p:pic>
        <p:nvPicPr>
          <p:cNvPr id="10" name="図 9" descr="グラフ, 折れ線グラフ&#10;&#10;AI 生成コンテンツは誤りを含む可能性があります。">
            <a:extLst>
              <a:ext uri="{FF2B5EF4-FFF2-40B4-BE49-F238E27FC236}">
                <a16:creationId xmlns:a16="http://schemas.microsoft.com/office/drawing/2014/main" id="{7B5F2AC6-EAD1-926A-9A80-40B98B27BE0F}"/>
              </a:ext>
            </a:extLst>
          </p:cNvPr>
          <p:cNvPicPr>
            <a:picLocks noChangeAspect="1"/>
          </p:cNvPicPr>
          <p:nvPr/>
        </p:nvPicPr>
        <p:blipFill>
          <a:blip r:embed="rId3"/>
          <a:stretch>
            <a:fillRect/>
          </a:stretch>
        </p:blipFill>
        <p:spPr>
          <a:xfrm>
            <a:off x="1198294" y="1834300"/>
            <a:ext cx="7938392" cy="4283933"/>
          </a:xfrm>
          <a:prstGeom prst="roundRect">
            <a:avLst>
              <a:gd name="adj" fmla="val 4874"/>
            </a:avLst>
          </a:prstGeom>
          <a:ln>
            <a:solidFill>
              <a:schemeClr val="bg1">
                <a:lumMod val="85000"/>
              </a:schemeClr>
            </a:solidFill>
          </a:ln>
        </p:spPr>
      </p:pic>
      <p:sp>
        <p:nvSpPr>
          <p:cNvPr id="96" name="Google Shape;96;p2">
            <a:extLst>
              <a:ext uri="{FF2B5EF4-FFF2-40B4-BE49-F238E27FC236}">
                <a16:creationId xmlns:a16="http://schemas.microsoft.com/office/drawing/2014/main" id="{0C961138-3930-ED7B-1149-6120B1F122A6}"/>
              </a:ext>
            </a:extLst>
          </p:cNvPr>
          <p:cNvSpPr txBox="1"/>
          <p:nvPr/>
        </p:nvSpPr>
        <p:spPr>
          <a:xfrm>
            <a:off x="508240" y="925135"/>
            <a:ext cx="10005376" cy="453522"/>
          </a:xfrm>
          <a:prstGeom prst="rect">
            <a:avLst/>
          </a:prstGeom>
          <a:noFill/>
          <a:ln>
            <a:noFill/>
          </a:ln>
        </p:spPr>
        <p:txBody>
          <a:bodyPr spcFirstLastPara="1" wrap="square" lIns="0" tIns="0" rIns="0" bIns="0" anchor="t" anchorCtr="0">
            <a:spAutoFit/>
          </a:bodyPr>
          <a:lstStyle/>
          <a:p>
            <a:pPr>
              <a:lnSpc>
                <a:spcPct val="140000"/>
              </a:lnSpc>
            </a:pPr>
            <a:r>
              <a:rPr lang="ja-JP" altLang="en-US" sz="2105" b="1">
                <a:solidFill>
                  <a:srgbClr val="7F7F7F"/>
                </a:solidFill>
                <a:latin typeface="Yu Gothic"/>
                <a:ea typeface="Yu Gothic"/>
              </a:rPr>
              <a:t>　日本の現状とプレコンセプションケアに関連する健康課題</a:t>
            </a:r>
            <a:endParaRPr lang="en-US" sz="2105">
              <a:solidFill>
                <a:srgbClr val="7F7F7F"/>
              </a:solidFill>
              <a:latin typeface="Yu Gothic"/>
              <a:ea typeface="Yu Gothic"/>
            </a:endParaRPr>
          </a:p>
        </p:txBody>
      </p:sp>
      <p:sp>
        <p:nvSpPr>
          <p:cNvPr id="6" name="Google Shape;223;g3755c30e891_0_75">
            <a:extLst>
              <a:ext uri="{FF2B5EF4-FFF2-40B4-BE49-F238E27FC236}">
                <a16:creationId xmlns:a16="http://schemas.microsoft.com/office/drawing/2014/main" id="{F9B08FD0-F489-0344-3771-2DA6CB175844}"/>
              </a:ext>
            </a:extLst>
          </p:cNvPr>
          <p:cNvSpPr txBox="1"/>
          <p:nvPr/>
        </p:nvSpPr>
        <p:spPr>
          <a:xfrm>
            <a:off x="640042" y="1420725"/>
            <a:ext cx="9429033" cy="459761"/>
          </a:xfrm>
          <a:prstGeom prst="rect">
            <a:avLst/>
          </a:prstGeom>
          <a:noFill/>
          <a:ln>
            <a:noFill/>
          </a:ln>
        </p:spPr>
        <p:txBody>
          <a:bodyPr spcFirstLastPara="1" wrap="square" lIns="53450" tIns="53450" rIns="53450" bIns="53450" anchor="t" anchorCtr="0">
            <a:noAutofit/>
          </a:bodyPr>
          <a:lstStyle/>
          <a:p>
            <a:pPr algn="ctr">
              <a:lnSpc>
                <a:spcPct val="115000"/>
              </a:lnSpc>
              <a:buSzPts val="3600"/>
            </a:pPr>
            <a:r>
              <a:rPr lang="en-US" sz="1871" b="1">
                <a:solidFill>
                  <a:schemeClr val="tx1">
                    <a:lumMod val="75000"/>
                    <a:lumOff val="25000"/>
                  </a:schemeClr>
                </a:solidFill>
                <a:latin typeface="Yu Gothic"/>
              </a:rPr>
              <a:t>若年女性のやせ（20～30代女性のBMI&lt;18.5）は約20％</a:t>
            </a:r>
            <a:endParaRPr lang="en-US" sz="1871" b="1">
              <a:solidFill>
                <a:schemeClr val="tx1">
                  <a:lumMod val="75000"/>
                  <a:lumOff val="25000"/>
                </a:schemeClr>
              </a:solidFill>
              <a:latin typeface="Yu Gothic"/>
              <a:ea typeface="Calibri"/>
              <a:cs typeface="Calibri"/>
            </a:endParaRPr>
          </a:p>
        </p:txBody>
      </p:sp>
      <p:sp>
        <p:nvSpPr>
          <p:cNvPr id="8" name="Google Shape;223;g3755c30e891_0_75">
            <a:extLst>
              <a:ext uri="{FF2B5EF4-FFF2-40B4-BE49-F238E27FC236}">
                <a16:creationId xmlns:a16="http://schemas.microsoft.com/office/drawing/2014/main" id="{552BF30F-B193-AD40-BBF7-9750F4235A80}"/>
              </a:ext>
            </a:extLst>
          </p:cNvPr>
          <p:cNvSpPr txBox="1"/>
          <p:nvPr/>
        </p:nvSpPr>
        <p:spPr>
          <a:xfrm>
            <a:off x="7342839" y="6149737"/>
            <a:ext cx="1972263" cy="197931"/>
          </a:xfrm>
          <a:prstGeom prst="rect">
            <a:avLst/>
          </a:prstGeom>
          <a:noFill/>
          <a:ln>
            <a:noFill/>
          </a:ln>
        </p:spPr>
        <p:txBody>
          <a:bodyPr spcFirstLastPara="1" wrap="square" lIns="53450" tIns="53450" rIns="53450" bIns="53450" anchor="ctr" anchorCtr="0">
            <a:noAutofit/>
          </a:bodyPr>
          <a:lstStyle/>
          <a:p>
            <a:pPr algn="ctr">
              <a:lnSpc>
                <a:spcPct val="115000"/>
              </a:lnSpc>
              <a:buSzPts val="3600"/>
            </a:pPr>
            <a:r>
              <a:rPr lang="ja-JP" altLang="en-US" sz="935" b="1">
                <a:solidFill>
                  <a:srgbClr val="7F7F7F"/>
                </a:solidFill>
                <a:latin typeface="游ゴシック" panose="020B0400000000000000" pitchFamily="50" charset="-128"/>
                <a:ea typeface="游ゴシック" panose="020B0400000000000000" pitchFamily="50" charset="-128"/>
              </a:rPr>
              <a:t>（令和２年及び３年は調査中止）</a:t>
            </a:r>
          </a:p>
        </p:txBody>
      </p:sp>
      <p:sp>
        <p:nvSpPr>
          <p:cNvPr id="9" name="円/楕円 8">
            <a:extLst>
              <a:ext uri="{FF2B5EF4-FFF2-40B4-BE49-F238E27FC236}">
                <a16:creationId xmlns:a16="http://schemas.microsoft.com/office/drawing/2014/main" id="{D1DE63E0-A74B-5E48-4C02-25A0217AD061}"/>
              </a:ext>
            </a:extLst>
          </p:cNvPr>
          <p:cNvSpPr/>
          <p:nvPr/>
        </p:nvSpPr>
        <p:spPr>
          <a:xfrm>
            <a:off x="8250893" y="3901650"/>
            <a:ext cx="683087" cy="683087"/>
          </a:xfrm>
          <a:prstGeom prst="ellipse">
            <a:avLst/>
          </a:prstGeom>
          <a:noFill/>
          <a:ln w="76200">
            <a:solidFill>
              <a:srgbClr val="FF5558"/>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p>
        </p:txBody>
      </p:sp>
      <p:sp>
        <p:nvSpPr>
          <p:cNvPr id="3" name="テキスト ボックス 2">
            <a:extLst>
              <a:ext uri="{FF2B5EF4-FFF2-40B4-BE49-F238E27FC236}">
                <a16:creationId xmlns:a16="http://schemas.microsoft.com/office/drawing/2014/main" id="{35AFD460-3111-F363-DCBC-69AD0A377BA0}"/>
              </a:ext>
            </a:extLst>
          </p:cNvPr>
          <p:cNvSpPr txBox="1"/>
          <p:nvPr/>
        </p:nvSpPr>
        <p:spPr>
          <a:xfrm>
            <a:off x="1376710" y="6149769"/>
            <a:ext cx="3455032" cy="197868"/>
          </a:xfrm>
          <a:prstGeom prst="rect">
            <a:avLst/>
          </a:prstGeom>
          <a:noFill/>
        </p:spPr>
        <p:txBody>
          <a:bodyPr wrap="none" lIns="53459" tIns="26730" rIns="53459" bIns="26730" rtlCol="0" anchor="ctr">
            <a:spAutoFit/>
          </a:bodyPr>
          <a:lstStyle/>
          <a:p>
            <a:r>
              <a:rPr kumimoji="1" lang="ja-JP" altLang="en-US" sz="935" b="1">
                <a:solidFill>
                  <a:srgbClr val="7F7F7F"/>
                </a:solidFill>
                <a:latin typeface="Yu Gothic" panose="020B0400000000000000" pitchFamily="34" charset="-128"/>
                <a:ea typeface="Yu Gothic" panose="020B0400000000000000" pitchFamily="34" charset="-128"/>
              </a:rPr>
              <a:t>出典：「令和５年   国民健康・栄養調査結果の概要」より作図​</a:t>
            </a:r>
          </a:p>
        </p:txBody>
      </p:sp>
      <p:pic>
        <p:nvPicPr>
          <p:cNvPr id="4" name="図 3">
            <a:extLst>
              <a:ext uri="{FF2B5EF4-FFF2-40B4-BE49-F238E27FC236}">
                <a16:creationId xmlns:a16="http://schemas.microsoft.com/office/drawing/2014/main" id="{3E840650-D7EE-37C8-953B-0CC09B2F2306}"/>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953253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5E976D75-A293-F73B-5796-BDDDCFA8E20A}"/>
            </a:ext>
          </a:extLst>
        </p:cNvPr>
        <p:cNvGrpSpPr/>
        <p:nvPr/>
      </p:nvGrpSpPr>
      <p:grpSpPr>
        <a:xfrm>
          <a:off x="0" y="0"/>
          <a:ext cx="0" cy="0"/>
          <a:chOff x="0" y="0"/>
          <a:chExt cx="0" cy="0"/>
        </a:xfrm>
      </p:grpSpPr>
      <p:sp>
        <p:nvSpPr>
          <p:cNvPr id="6" name="Google Shape;223;g3755c30e891_0_75">
            <a:extLst>
              <a:ext uri="{FF2B5EF4-FFF2-40B4-BE49-F238E27FC236}">
                <a16:creationId xmlns:a16="http://schemas.microsoft.com/office/drawing/2014/main" id="{AC4B49BA-EC74-96C9-98CA-37720C860AE9}"/>
              </a:ext>
            </a:extLst>
          </p:cNvPr>
          <p:cNvSpPr txBox="1"/>
          <p:nvPr/>
        </p:nvSpPr>
        <p:spPr>
          <a:xfrm>
            <a:off x="663908" y="1411730"/>
            <a:ext cx="9429033" cy="634776"/>
          </a:xfrm>
          <a:prstGeom prst="roundRect">
            <a:avLst/>
          </a:prstGeom>
          <a:noFill/>
          <a:ln>
            <a:noFill/>
          </a:ln>
        </p:spPr>
        <p:txBody>
          <a:bodyPr spcFirstLastPara="1" wrap="square" lIns="53450" tIns="53450" rIns="53450" bIns="53450" anchor="t" anchorCtr="0">
            <a:noAutofit/>
          </a:bodyPr>
          <a:lstStyle/>
          <a:p>
            <a:pPr algn="ctr"/>
            <a:r>
              <a:rPr lang="ja-JP" altLang="en-US" sz="2105" b="1">
                <a:solidFill>
                  <a:srgbClr val="404040"/>
                </a:solidFill>
                <a:latin typeface="Yu Gothic"/>
                <a:ea typeface="Yu Gothic"/>
              </a:rPr>
              <a:t>性器クラミジア感染症の報告数は</a:t>
            </a:r>
            <a:r>
              <a:rPr lang="en-US" sz="2105" b="1">
                <a:solidFill>
                  <a:srgbClr val="404040"/>
                </a:solidFill>
                <a:latin typeface="Yu Gothic"/>
              </a:rPr>
              <a:t>、20</a:t>
            </a:r>
            <a:r>
              <a:rPr lang="ja-JP" altLang="en-US" sz="2105" b="1">
                <a:solidFill>
                  <a:srgbClr val="404040"/>
                </a:solidFill>
                <a:latin typeface="Yu Gothic"/>
                <a:ea typeface="Yu Gothic"/>
              </a:rPr>
              <a:t>歳代で増加傾向</a:t>
            </a:r>
            <a:endParaRPr lang="en-US" altLang="ja-JP" sz="2105" b="1">
              <a:solidFill>
                <a:srgbClr val="404040"/>
              </a:solidFill>
              <a:latin typeface="Yu Gothic"/>
              <a:ea typeface="Yu Gothic"/>
            </a:endParaRPr>
          </a:p>
          <a:p>
            <a:pPr algn="ctr"/>
            <a:r>
              <a:rPr lang="ja-JP" altLang="en-US" sz="2105" b="1">
                <a:solidFill>
                  <a:srgbClr val="404040"/>
                </a:solidFill>
                <a:latin typeface="Yu Gothic"/>
                <a:ea typeface="Yu Gothic"/>
              </a:rPr>
              <a:t>梅毒は平成</a:t>
            </a:r>
            <a:r>
              <a:rPr lang="en-US" altLang="ja-JP" sz="2105" b="1">
                <a:solidFill>
                  <a:srgbClr val="404040"/>
                </a:solidFill>
                <a:latin typeface="Yu Gothic"/>
                <a:ea typeface="Yu Gothic"/>
              </a:rPr>
              <a:t>25</a:t>
            </a:r>
            <a:r>
              <a:rPr lang="ja-JP" altLang="en-US" sz="2105" b="1">
                <a:solidFill>
                  <a:srgbClr val="404040"/>
                </a:solidFill>
                <a:latin typeface="Yu Gothic"/>
                <a:ea typeface="Yu Gothic"/>
              </a:rPr>
              <a:t>年から全体報告数が増加傾向</a:t>
            </a:r>
            <a:r>
              <a:rPr lang="en-US" sz="2105" b="1">
                <a:solidFill>
                  <a:srgbClr val="404040"/>
                </a:solidFill>
                <a:latin typeface="Yu Gothic"/>
              </a:rPr>
              <a:t> </a:t>
            </a:r>
            <a:endParaRPr lang="en-US" sz="2105">
              <a:solidFill>
                <a:srgbClr val="404040"/>
              </a:solidFill>
            </a:endParaRPr>
          </a:p>
        </p:txBody>
      </p:sp>
      <p:sp>
        <p:nvSpPr>
          <p:cNvPr id="9" name="Google Shape;382;p43">
            <a:extLst>
              <a:ext uri="{FF2B5EF4-FFF2-40B4-BE49-F238E27FC236}">
                <a16:creationId xmlns:a16="http://schemas.microsoft.com/office/drawing/2014/main" id="{8FEB26B8-6A13-F27A-F458-7C4EDE620119}"/>
              </a:ext>
            </a:extLst>
          </p:cNvPr>
          <p:cNvSpPr/>
          <p:nvPr/>
        </p:nvSpPr>
        <p:spPr>
          <a:xfrm>
            <a:off x="1218458" y="2327464"/>
            <a:ext cx="3125136" cy="460580"/>
          </a:xfrm>
          <a:prstGeom prst="roundRect">
            <a:avLst>
              <a:gd name="adj" fmla="val 16667"/>
            </a:avLst>
          </a:prstGeom>
          <a:noFill/>
          <a:ln>
            <a:noFill/>
          </a:ln>
        </p:spPr>
        <p:txBody>
          <a:bodyPr spcFirstLastPara="1" wrap="square" lIns="53450" tIns="53450" rIns="53450" bIns="53450" anchor="ctr" anchorCtr="0">
            <a:noAutofit/>
          </a:bodyPr>
          <a:lstStyle/>
          <a:p>
            <a:pPr algn="ctr"/>
            <a:r>
              <a:rPr lang="ja-JP" altLang="en-US" sz="1871" b="1" noProof="1">
                <a:solidFill>
                  <a:srgbClr val="5CC3D2"/>
                </a:solidFill>
                <a:latin typeface="Yu Gothic" panose="020B0400000000000000" pitchFamily="34" charset="-128"/>
                <a:ea typeface="Yu Gothic" panose="020B0400000000000000" pitchFamily="34" charset="-128"/>
                <a:sym typeface="Calibri"/>
              </a:rPr>
              <a:t>性器クラミジア感染症</a:t>
            </a:r>
            <a:endParaRPr lang="en-US" sz="1871" b="1" noProof="1">
              <a:solidFill>
                <a:srgbClr val="5CC3D2"/>
              </a:solidFill>
              <a:latin typeface="Yu Gothic" panose="020B0400000000000000" pitchFamily="34" charset="-128"/>
              <a:ea typeface="Yu Gothic" panose="020B0400000000000000" pitchFamily="34" charset="-128"/>
            </a:endParaRPr>
          </a:p>
        </p:txBody>
      </p:sp>
      <p:sp>
        <p:nvSpPr>
          <p:cNvPr id="10" name="Google Shape;382;p43">
            <a:extLst>
              <a:ext uri="{FF2B5EF4-FFF2-40B4-BE49-F238E27FC236}">
                <a16:creationId xmlns:a16="http://schemas.microsoft.com/office/drawing/2014/main" id="{9F02ED8E-FD25-278F-2546-D9CDE2DE762D}"/>
              </a:ext>
            </a:extLst>
          </p:cNvPr>
          <p:cNvSpPr/>
          <p:nvPr/>
        </p:nvSpPr>
        <p:spPr>
          <a:xfrm>
            <a:off x="6354105" y="2327463"/>
            <a:ext cx="3125136" cy="460580"/>
          </a:xfrm>
          <a:prstGeom prst="roundRect">
            <a:avLst>
              <a:gd name="adj" fmla="val 16667"/>
            </a:avLst>
          </a:prstGeom>
          <a:noFill/>
          <a:ln>
            <a:noFill/>
          </a:ln>
        </p:spPr>
        <p:txBody>
          <a:bodyPr spcFirstLastPara="1" wrap="square" lIns="53450" tIns="53450" rIns="53450" bIns="53450" anchor="ctr" anchorCtr="0">
            <a:noAutofit/>
          </a:bodyPr>
          <a:lstStyle/>
          <a:p>
            <a:pPr algn="ctr"/>
            <a:r>
              <a:rPr lang="ja-JP" altLang="en-US" sz="1871" b="1" noProof="1">
                <a:solidFill>
                  <a:srgbClr val="FA9F13"/>
                </a:solidFill>
                <a:latin typeface="Yu Gothic" panose="020B0400000000000000" pitchFamily="34" charset="-128"/>
                <a:ea typeface="Yu Gothic" panose="020B0400000000000000" pitchFamily="34" charset="-128"/>
              </a:rPr>
              <a:t>梅毒</a:t>
            </a:r>
            <a:endParaRPr lang="en-US" sz="1871" b="1" noProof="1">
              <a:solidFill>
                <a:srgbClr val="FA9F13"/>
              </a:solidFill>
              <a:latin typeface="Yu Gothic" panose="020B0400000000000000" pitchFamily="34" charset="-128"/>
              <a:ea typeface="Yu Gothic" panose="020B0400000000000000" pitchFamily="34" charset="-128"/>
            </a:endParaRPr>
          </a:p>
        </p:txBody>
      </p:sp>
      <p:sp>
        <p:nvSpPr>
          <p:cNvPr id="11" name="Google Shape;223;g3755c30e891_0_75">
            <a:extLst>
              <a:ext uri="{FF2B5EF4-FFF2-40B4-BE49-F238E27FC236}">
                <a16:creationId xmlns:a16="http://schemas.microsoft.com/office/drawing/2014/main" id="{C60B525E-45DE-5C45-9D04-F81867EBC808}"/>
              </a:ext>
            </a:extLst>
          </p:cNvPr>
          <p:cNvSpPr txBox="1"/>
          <p:nvPr/>
        </p:nvSpPr>
        <p:spPr>
          <a:xfrm>
            <a:off x="759350" y="2695023"/>
            <a:ext cx="4043351" cy="340433"/>
          </a:xfrm>
          <a:prstGeom prst="rect">
            <a:avLst/>
          </a:prstGeom>
          <a:noFill/>
          <a:ln>
            <a:noFill/>
          </a:ln>
        </p:spPr>
        <p:txBody>
          <a:bodyPr spcFirstLastPara="1" wrap="square" lIns="53450" tIns="53450" rIns="53450" bIns="53450" anchor="t" anchorCtr="0">
            <a:noAutofit/>
          </a:bodyPr>
          <a:lstStyle/>
          <a:p>
            <a:pPr algn="ctr"/>
            <a:r>
              <a:rPr lang="ja-JP" altLang="en-US" sz="1403" b="1">
                <a:solidFill>
                  <a:schemeClr val="tx1">
                    <a:lumMod val="75000"/>
                    <a:lumOff val="25000"/>
                  </a:schemeClr>
                </a:solidFill>
                <a:latin typeface="Yu Gothic"/>
                <a:ea typeface="Yu Gothic"/>
              </a:rPr>
              <a:t>性器クラミジア感染症報告数の年次推移</a:t>
            </a:r>
          </a:p>
        </p:txBody>
      </p:sp>
      <p:sp>
        <p:nvSpPr>
          <p:cNvPr id="12" name="Google Shape;223;g3755c30e891_0_75">
            <a:extLst>
              <a:ext uri="{FF2B5EF4-FFF2-40B4-BE49-F238E27FC236}">
                <a16:creationId xmlns:a16="http://schemas.microsoft.com/office/drawing/2014/main" id="{0EBA1AA7-5928-4818-2F09-44DC782EB0B8}"/>
              </a:ext>
            </a:extLst>
          </p:cNvPr>
          <p:cNvSpPr txBox="1"/>
          <p:nvPr/>
        </p:nvSpPr>
        <p:spPr>
          <a:xfrm>
            <a:off x="5894997" y="2692805"/>
            <a:ext cx="4043351" cy="340433"/>
          </a:xfrm>
          <a:prstGeom prst="rect">
            <a:avLst/>
          </a:prstGeom>
          <a:noFill/>
          <a:ln>
            <a:noFill/>
          </a:ln>
        </p:spPr>
        <p:txBody>
          <a:bodyPr spcFirstLastPara="1" wrap="square" lIns="53450" tIns="53450" rIns="53450" bIns="53450" anchor="t" anchorCtr="0">
            <a:noAutofit/>
          </a:bodyPr>
          <a:lstStyle/>
          <a:p>
            <a:pPr algn="ctr"/>
            <a:r>
              <a:rPr lang="ja-JP" altLang="en-US" sz="1403" b="1">
                <a:solidFill>
                  <a:schemeClr val="tx1">
                    <a:lumMod val="75000"/>
                    <a:lumOff val="25000"/>
                  </a:schemeClr>
                </a:solidFill>
                <a:latin typeface="Yu Gothic"/>
                <a:ea typeface="Yu Gothic"/>
              </a:rPr>
              <a:t>梅毒報告数の年次推移</a:t>
            </a:r>
          </a:p>
        </p:txBody>
      </p:sp>
      <p:sp>
        <p:nvSpPr>
          <p:cNvPr id="3" name="テキスト ボックス 12">
            <a:extLst>
              <a:ext uri="{FF2B5EF4-FFF2-40B4-BE49-F238E27FC236}">
                <a16:creationId xmlns:a16="http://schemas.microsoft.com/office/drawing/2014/main" id="{2DA2ED1D-3678-E828-E84E-4B53C4D834AC}"/>
              </a:ext>
            </a:extLst>
          </p:cNvPr>
          <p:cNvSpPr txBox="1"/>
          <p:nvPr/>
        </p:nvSpPr>
        <p:spPr>
          <a:xfrm>
            <a:off x="448545" y="5793213"/>
            <a:ext cx="9738066" cy="485639"/>
          </a:xfrm>
          <a:prstGeom prst="rect">
            <a:avLst/>
          </a:prstGeom>
          <a:noFill/>
        </p:spPr>
        <p:txBody>
          <a:bodyPr wrap="square" lIns="53459" tIns="26730" rIns="53459" bIns="26730" rtlCol="0" anchor="t">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JP" sz="935" b="1">
                <a:solidFill>
                  <a:schemeClr val="bg1">
                    <a:lumMod val="49000"/>
                  </a:schemeClr>
                </a:solidFill>
                <a:latin typeface="Yu Gothic"/>
                <a:ea typeface="Yu Gothic"/>
              </a:rPr>
              <a:t>※</a:t>
            </a:r>
            <a:r>
              <a:rPr lang="ja-JP" altLang="en-US" sz="935" b="1">
                <a:solidFill>
                  <a:schemeClr val="bg1">
                    <a:lumMod val="49000"/>
                  </a:schemeClr>
                </a:solidFill>
                <a:latin typeface="Yu Gothic"/>
                <a:ea typeface="Yu Gothic"/>
              </a:rPr>
              <a:t>「梅毒」の届出様式等は、平成</a:t>
            </a:r>
            <a:r>
              <a:rPr lang="en-US" altLang="ja-JP" sz="935" b="1">
                <a:solidFill>
                  <a:schemeClr val="bg1">
                    <a:lumMod val="49000"/>
                  </a:schemeClr>
                </a:solidFill>
                <a:latin typeface="Yu Gothic"/>
                <a:ea typeface="Yu Gothic"/>
              </a:rPr>
              <a:t>31</a:t>
            </a:r>
            <a:r>
              <a:rPr lang="ja-JP" altLang="en-US" sz="935" b="1">
                <a:solidFill>
                  <a:schemeClr val="bg1">
                    <a:lumMod val="49000"/>
                  </a:schemeClr>
                </a:solidFill>
                <a:latin typeface="Yu Gothic"/>
                <a:ea typeface="Yu Gothic"/>
              </a:rPr>
              <a:t>年１月１日から変更されています</a:t>
            </a:r>
          </a:p>
          <a:p>
            <a:r>
              <a:rPr kumimoji="1" lang="ja-JP" altLang="en-US" sz="935" b="1">
                <a:solidFill>
                  <a:schemeClr val="bg1">
                    <a:lumMod val="49000"/>
                  </a:schemeClr>
                </a:solidFill>
                <a:latin typeface="Yu Gothic"/>
                <a:ea typeface="Yu Gothic"/>
              </a:rPr>
              <a:t>出典：厚生労働省「感染症発生動向調査</a:t>
            </a:r>
            <a:r>
              <a:rPr lang="ja-JP" altLang="en-US" sz="935" b="1">
                <a:solidFill>
                  <a:schemeClr val="bg1">
                    <a:lumMod val="49000"/>
                  </a:schemeClr>
                </a:solidFill>
                <a:latin typeface="Yu Gothic"/>
                <a:ea typeface="Yu Gothic"/>
              </a:rPr>
              <a:t>事業年報」より作図　</a:t>
            </a:r>
            <a:r>
              <a:rPr lang="en-US" altLang="ja-JP" sz="935" b="1">
                <a:solidFill>
                  <a:schemeClr val="bg1">
                    <a:lumMod val="49000"/>
                  </a:schemeClr>
                </a:solidFill>
                <a:latin typeface="Yu Gothic"/>
                <a:ea typeface="Yu Gothic"/>
              </a:rPr>
              <a:t>https://www.mhlw.go.jp/stf/seisakunitsuite/bunya/kenkou_iryou/kenkou/kekkaku-kansenshou/seikansenshou/houkokusuu.html</a:t>
            </a:r>
            <a:endParaRPr lang="ja-JP" altLang="en-US" sz="935" b="1">
              <a:solidFill>
                <a:schemeClr val="bg1">
                  <a:lumMod val="49000"/>
                </a:schemeClr>
              </a:solidFill>
            </a:endParaRPr>
          </a:p>
        </p:txBody>
      </p:sp>
      <p:pic>
        <p:nvPicPr>
          <p:cNvPr id="13" name="図 12" descr="グラフ, 折れ線グラフ&#10;&#10;AI 生成コンテンツは誤りを含む可能性があります。">
            <a:extLst>
              <a:ext uri="{FF2B5EF4-FFF2-40B4-BE49-F238E27FC236}">
                <a16:creationId xmlns:a16="http://schemas.microsoft.com/office/drawing/2014/main" id="{2E1B4B3D-5E40-CE4F-E398-183D2A8D8419}"/>
              </a:ext>
            </a:extLst>
          </p:cNvPr>
          <p:cNvPicPr>
            <a:picLocks noChangeAspect="1"/>
          </p:cNvPicPr>
          <p:nvPr/>
        </p:nvPicPr>
        <p:blipFill>
          <a:blip r:embed="rId3"/>
          <a:stretch>
            <a:fillRect/>
          </a:stretch>
        </p:blipFill>
        <p:spPr>
          <a:xfrm>
            <a:off x="448545" y="3074589"/>
            <a:ext cx="4768872" cy="2672053"/>
          </a:xfrm>
          <a:prstGeom prst="roundRect">
            <a:avLst>
              <a:gd name="adj" fmla="val 3268"/>
            </a:avLst>
          </a:prstGeom>
          <a:ln>
            <a:solidFill>
              <a:schemeClr val="bg1">
                <a:lumMod val="85000"/>
              </a:schemeClr>
            </a:solidFill>
          </a:ln>
        </p:spPr>
      </p:pic>
      <p:pic>
        <p:nvPicPr>
          <p:cNvPr id="16" name="図 15" descr="グラフ, 折れ線グラフ&#10;&#10;AI 生成コンテンツは誤りを含む可能性があります。">
            <a:extLst>
              <a:ext uri="{FF2B5EF4-FFF2-40B4-BE49-F238E27FC236}">
                <a16:creationId xmlns:a16="http://schemas.microsoft.com/office/drawing/2014/main" id="{2C10C40D-082C-9250-8A79-F35503B19E7A}"/>
              </a:ext>
            </a:extLst>
          </p:cNvPr>
          <p:cNvPicPr>
            <a:picLocks noChangeAspect="1"/>
          </p:cNvPicPr>
          <p:nvPr/>
        </p:nvPicPr>
        <p:blipFill>
          <a:blip r:embed="rId4"/>
          <a:stretch>
            <a:fillRect/>
          </a:stretch>
        </p:blipFill>
        <p:spPr>
          <a:xfrm>
            <a:off x="5444376" y="3079809"/>
            <a:ext cx="4757558" cy="2672053"/>
          </a:xfrm>
          <a:prstGeom prst="roundRect">
            <a:avLst>
              <a:gd name="adj" fmla="val 2456"/>
            </a:avLst>
          </a:prstGeom>
          <a:ln>
            <a:solidFill>
              <a:schemeClr val="bg1">
                <a:lumMod val="85000"/>
              </a:schemeClr>
            </a:solidFill>
          </a:ln>
        </p:spPr>
      </p:pic>
      <p:sp>
        <p:nvSpPr>
          <p:cNvPr id="17" name="Google Shape;96;p2">
            <a:extLst>
              <a:ext uri="{FF2B5EF4-FFF2-40B4-BE49-F238E27FC236}">
                <a16:creationId xmlns:a16="http://schemas.microsoft.com/office/drawing/2014/main" id="{70D450FE-93E9-E067-7D97-78E6061E479B}"/>
              </a:ext>
            </a:extLst>
          </p:cNvPr>
          <p:cNvSpPr txBox="1"/>
          <p:nvPr/>
        </p:nvSpPr>
        <p:spPr>
          <a:xfrm>
            <a:off x="508240" y="925135"/>
            <a:ext cx="10005376" cy="453522"/>
          </a:xfrm>
          <a:prstGeom prst="rect">
            <a:avLst/>
          </a:prstGeom>
          <a:noFill/>
          <a:ln>
            <a:noFill/>
          </a:ln>
        </p:spPr>
        <p:txBody>
          <a:bodyPr spcFirstLastPara="1" wrap="square" lIns="0" tIns="0" rIns="0" bIns="0" anchor="t" anchorCtr="0">
            <a:spAutoFit/>
          </a:bodyPr>
          <a:lstStyle/>
          <a:p>
            <a:pPr>
              <a:lnSpc>
                <a:spcPct val="140000"/>
              </a:lnSpc>
            </a:pPr>
            <a:r>
              <a:rPr lang="ja-JP" altLang="en-US" sz="2105" b="1">
                <a:solidFill>
                  <a:srgbClr val="7F7F7F"/>
                </a:solidFill>
                <a:latin typeface="Yu Gothic"/>
                <a:ea typeface="Yu Gothic"/>
              </a:rPr>
              <a:t>　日本の現状とプレコンセプションケアに関連する健康課題</a:t>
            </a:r>
            <a:endParaRPr lang="en-US" sz="2105">
              <a:solidFill>
                <a:srgbClr val="7F7F7F"/>
              </a:solidFill>
              <a:latin typeface="Yu Gothic"/>
              <a:ea typeface="Yu Gothic"/>
            </a:endParaRPr>
          </a:p>
        </p:txBody>
      </p:sp>
      <p:pic>
        <p:nvPicPr>
          <p:cNvPr id="4" name="図 3">
            <a:extLst>
              <a:ext uri="{FF2B5EF4-FFF2-40B4-BE49-F238E27FC236}">
                <a16:creationId xmlns:a16="http://schemas.microsoft.com/office/drawing/2014/main" id="{28742FBB-87B1-C5B3-6E8D-27518E0EFE36}"/>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372967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EBEE00FE-76FA-C683-8546-7AA8E1E0ECB4}"/>
              </a:ext>
            </a:extLst>
          </p:cNvPr>
          <p:cNvSpPr txBox="1"/>
          <p:nvPr/>
        </p:nvSpPr>
        <p:spPr>
          <a:xfrm>
            <a:off x="508240" y="925135"/>
            <a:ext cx="10005376" cy="453522"/>
          </a:xfrm>
          <a:prstGeom prst="rect">
            <a:avLst/>
          </a:prstGeom>
          <a:noFill/>
          <a:ln>
            <a:noFill/>
          </a:ln>
        </p:spPr>
        <p:txBody>
          <a:bodyPr spcFirstLastPara="1" wrap="square" lIns="0" tIns="0" rIns="0" bIns="0" anchor="t" anchorCtr="0">
            <a:spAutoFit/>
          </a:bodyPr>
          <a:lstStyle/>
          <a:p>
            <a:pPr defTabSz="534558">
              <a:lnSpc>
                <a:spcPct val="140000"/>
              </a:lnSpc>
              <a:defRPr/>
            </a:pPr>
            <a:r>
              <a:rPr lang="ja-JP" altLang="en-US" sz="2105" b="1">
                <a:solidFill>
                  <a:srgbClr val="7F7F7F"/>
                </a:solidFill>
                <a:latin typeface="Yu Gothic"/>
                <a:ea typeface="Yu Gothic"/>
              </a:rPr>
              <a:t>　</a:t>
            </a:r>
            <a:r>
              <a:rPr lang="ja-JP" altLang="en-US" sz="2105" b="1">
                <a:solidFill>
                  <a:srgbClr val="000000">
                    <a:lumMod val="50000"/>
                    <a:lumOff val="50000"/>
                  </a:srgbClr>
                </a:solidFill>
                <a:latin typeface="Yu Gothic"/>
                <a:ea typeface="Yu Gothic"/>
              </a:rPr>
              <a:t>日本の現状とプレコンセプションケアに関連する健康課題</a:t>
            </a:r>
            <a:endParaRPr lang="ja-JP" altLang="en-US" sz="2105">
              <a:solidFill>
                <a:srgbClr val="000000">
                  <a:lumMod val="50000"/>
                  <a:lumOff val="50000"/>
                </a:srgbClr>
              </a:solidFill>
              <a:latin typeface="Yu Gothic"/>
              <a:ea typeface="Yu Gothic"/>
            </a:endParaRPr>
          </a:p>
        </p:txBody>
      </p:sp>
      <p:sp>
        <p:nvSpPr>
          <p:cNvPr id="8" name="Google Shape;223;g3755c30e891_0_75">
            <a:extLst>
              <a:ext uri="{FF2B5EF4-FFF2-40B4-BE49-F238E27FC236}">
                <a16:creationId xmlns:a16="http://schemas.microsoft.com/office/drawing/2014/main" id="{9A0A8C75-4207-A774-40A7-2781EF5E03D6}"/>
              </a:ext>
            </a:extLst>
          </p:cNvPr>
          <p:cNvSpPr txBox="1"/>
          <p:nvPr/>
        </p:nvSpPr>
        <p:spPr>
          <a:xfrm>
            <a:off x="976388" y="6269233"/>
            <a:ext cx="9429033" cy="254304"/>
          </a:xfrm>
          <a:prstGeom prst="rect">
            <a:avLst/>
          </a:prstGeom>
          <a:noFill/>
          <a:ln>
            <a:noFill/>
          </a:ln>
        </p:spPr>
        <p:txBody>
          <a:bodyPr spcFirstLastPara="1" wrap="square" lIns="53450" tIns="53450" rIns="53450" bIns="53450" anchor="t" anchorCtr="0">
            <a:noAutofit/>
          </a:bodyPr>
          <a:lstStyle/>
          <a:p>
            <a:pPr defTabSz="534558">
              <a:lnSpc>
                <a:spcPct val="115000"/>
              </a:lnSpc>
              <a:buSzPts val="3600"/>
              <a:defRPr/>
            </a:pPr>
            <a:r>
              <a:rPr lang="ja-JP" altLang="en-US" sz="935" b="1">
                <a:solidFill>
                  <a:schemeClr val="tx1">
                    <a:lumMod val="50000"/>
                    <a:lumOff val="50000"/>
                  </a:schemeClr>
                </a:solidFill>
                <a:latin typeface="Yu Gothic"/>
                <a:ea typeface="Yu Gothic"/>
              </a:rPr>
              <a:t>出典：「</a:t>
            </a:r>
            <a:r>
              <a:rPr lang="en-US" altLang="ja-JP" sz="935" b="1">
                <a:solidFill>
                  <a:schemeClr val="tx1">
                    <a:lumMod val="50000"/>
                    <a:lumOff val="50000"/>
                  </a:schemeClr>
                </a:solidFill>
                <a:latin typeface="Yu Gothic"/>
                <a:ea typeface="Yu Gothic"/>
              </a:rPr>
              <a:t>2022</a:t>
            </a:r>
            <a:r>
              <a:rPr lang="ja-JP" altLang="en-US" sz="935" b="1">
                <a:solidFill>
                  <a:schemeClr val="tx1">
                    <a:lumMod val="50000"/>
                    <a:lumOff val="50000"/>
                  </a:schemeClr>
                </a:solidFill>
                <a:latin typeface="Yu Gothic"/>
                <a:ea typeface="Yu Gothic"/>
              </a:rPr>
              <a:t>（令和4）年国民生活基礎調査の概況」厚生労働省（令和５年７月４日）より作図</a:t>
            </a:r>
            <a:endParaRPr lang="en-US" altLang="ja-JP" sz="935" b="1">
              <a:solidFill>
                <a:schemeClr val="tx1">
                  <a:lumMod val="50000"/>
                  <a:lumOff val="50000"/>
                </a:schemeClr>
              </a:solidFill>
              <a:latin typeface="Yu Gothic"/>
              <a:ea typeface="Yu Gothic"/>
            </a:endParaRPr>
          </a:p>
          <a:p>
            <a:pPr defTabSz="534558">
              <a:lnSpc>
                <a:spcPct val="115000"/>
              </a:lnSpc>
              <a:buSzPts val="3600"/>
              <a:defRPr/>
            </a:pPr>
            <a:endParaRPr lang="ja-JP" altLang="en-US" sz="935" b="1">
              <a:solidFill>
                <a:schemeClr val="tx1">
                  <a:lumMod val="50000"/>
                  <a:lumOff val="50000"/>
                </a:schemeClr>
              </a:solidFill>
              <a:latin typeface="Yu Gothic" panose="020B0400000000000000" pitchFamily="34" charset="-128"/>
              <a:ea typeface="Yu Gothic" panose="020B0400000000000000" pitchFamily="34" charset="-128"/>
            </a:endParaRPr>
          </a:p>
          <a:p>
            <a:pPr defTabSz="534558">
              <a:lnSpc>
                <a:spcPct val="114999"/>
              </a:lnSpc>
              <a:buSzPts val="3600"/>
              <a:defRPr/>
            </a:pPr>
            <a:endParaRPr lang="ja-JP" altLang="en-US" sz="935" b="1">
              <a:solidFill>
                <a:schemeClr val="tx1">
                  <a:lumMod val="50000"/>
                  <a:lumOff val="50000"/>
                </a:schemeClr>
              </a:solidFill>
              <a:latin typeface="Yu Gothic" panose="020B0400000000000000" pitchFamily="34" charset="-128"/>
              <a:ea typeface="Yu Gothic" panose="020B0400000000000000" pitchFamily="34" charset="-128"/>
            </a:endParaRPr>
          </a:p>
        </p:txBody>
      </p:sp>
      <p:sp>
        <p:nvSpPr>
          <p:cNvPr id="9" name="Google Shape;223;g3755c30e891_0_75">
            <a:extLst>
              <a:ext uri="{FF2B5EF4-FFF2-40B4-BE49-F238E27FC236}">
                <a16:creationId xmlns:a16="http://schemas.microsoft.com/office/drawing/2014/main" id="{547A0CAF-77AE-3929-732A-58FF26694E6D}"/>
              </a:ext>
            </a:extLst>
          </p:cNvPr>
          <p:cNvSpPr txBox="1"/>
          <p:nvPr/>
        </p:nvSpPr>
        <p:spPr>
          <a:xfrm>
            <a:off x="663908" y="1411730"/>
            <a:ext cx="9429033" cy="634776"/>
          </a:xfrm>
          <a:prstGeom prst="roundRect">
            <a:avLst/>
          </a:prstGeom>
          <a:noFill/>
          <a:ln>
            <a:noFill/>
          </a:ln>
        </p:spPr>
        <p:txBody>
          <a:bodyPr spcFirstLastPara="1" wrap="square" lIns="53450" tIns="53450" rIns="53450" bIns="53450" anchor="t" anchorCtr="0">
            <a:noAutofit/>
          </a:bodyPr>
          <a:lstStyle/>
          <a:p>
            <a:pPr algn="ctr"/>
            <a:r>
              <a:rPr lang="ja-JP" altLang="en-US" sz="2105" b="1">
                <a:solidFill>
                  <a:schemeClr val="tx1">
                    <a:lumMod val="75000"/>
                    <a:lumOff val="25000"/>
                  </a:schemeClr>
                </a:solidFill>
                <a:latin typeface="Yu Gothic"/>
                <a:ea typeface="Yu Gothic"/>
              </a:rPr>
              <a:t>心理的苦痛を感じている者の割合</a:t>
            </a:r>
            <a:endParaRPr lang="en-US" altLang="ja-JP" sz="2105" b="1">
              <a:solidFill>
                <a:schemeClr val="tx1">
                  <a:lumMod val="75000"/>
                  <a:lumOff val="25000"/>
                </a:schemeClr>
              </a:solidFill>
              <a:latin typeface="Yu Gothic"/>
              <a:ea typeface="Yu Gothic"/>
            </a:endParaRPr>
          </a:p>
          <a:p>
            <a:pPr algn="ctr"/>
            <a:r>
              <a:rPr lang="ja-JP" altLang="en-US" sz="2105" b="1">
                <a:solidFill>
                  <a:schemeClr val="tx1">
                    <a:lumMod val="75000"/>
                    <a:lumOff val="25000"/>
                  </a:schemeClr>
                </a:solidFill>
                <a:latin typeface="Yu Gothic"/>
                <a:ea typeface="Yu Gothic"/>
              </a:rPr>
              <a:t>令和４（</a:t>
            </a:r>
            <a:r>
              <a:rPr lang="en-US" altLang="ja-JP" sz="2105" b="1">
                <a:solidFill>
                  <a:schemeClr val="tx1">
                    <a:lumMod val="75000"/>
                    <a:lumOff val="25000"/>
                  </a:schemeClr>
                </a:solidFill>
                <a:latin typeface="Yu Gothic"/>
                <a:ea typeface="Yu Gothic"/>
              </a:rPr>
              <a:t>2022</a:t>
            </a:r>
            <a:r>
              <a:rPr lang="ja-JP" altLang="en-US" sz="2105" b="1">
                <a:solidFill>
                  <a:schemeClr val="tx1">
                    <a:lumMod val="75000"/>
                    <a:lumOff val="25000"/>
                  </a:schemeClr>
                </a:solidFill>
                <a:latin typeface="Yu Gothic"/>
                <a:ea typeface="Yu Gothic"/>
              </a:rPr>
              <a:t>）年の性・年齢階級別の</a:t>
            </a:r>
            <a:r>
              <a:rPr lang="en" altLang="ja-JP" sz="2105" b="1">
                <a:solidFill>
                  <a:schemeClr val="tx1">
                    <a:lumMod val="75000"/>
                    <a:lumOff val="25000"/>
                  </a:schemeClr>
                </a:solidFill>
                <a:latin typeface="Yu Gothic"/>
                <a:ea typeface="Yu Gothic"/>
              </a:rPr>
              <a:t>K</a:t>
            </a:r>
            <a:r>
              <a:rPr lang="ja-JP" altLang="en-US" sz="2105" b="1">
                <a:solidFill>
                  <a:schemeClr val="tx1">
                    <a:lumMod val="75000"/>
                    <a:lumOff val="25000"/>
                  </a:schemeClr>
                </a:solidFill>
                <a:latin typeface="Yu Gothic"/>
                <a:ea typeface="Yu Gothic"/>
              </a:rPr>
              <a:t>６</a:t>
            </a:r>
            <a:r>
              <a:rPr lang="en" altLang="ja-JP" sz="2105" b="1">
                <a:solidFill>
                  <a:schemeClr val="tx1">
                    <a:lumMod val="75000"/>
                    <a:lumOff val="25000"/>
                  </a:schemeClr>
                </a:solidFill>
                <a:latin typeface="Yu Gothic"/>
                <a:ea typeface="Yu Gothic"/>
              </a:rPr>
              <a:t>≧10</a:t>
            </a:r>
            <a:r>
              <a:rPr lang="ja-JP" altLang="en-US" sz="2105" b="1">
                <a:solidFill>
                  <a:schemeClr val="tx1">
                    <a:lumMod val="75000"/>
                    <a:lumOff val="25000"/>
                  </a:schemeClr>
                </a:solidFill>
                <a:latin typeface="Yu Gothic"/>
                <a:ea typeface="Yu Gothic"/>
              </a:rPr>
              <a:t>の割合 </a:t>
            </a:r>
          </a:p>
        </p:txBody>
      </p:sp>
      <p:pic>
        <p:nvPicPr>
          <p:cNvPr id="13" name="図 12" descr="グラフ, 棒グラフ&#10;&#10;AI 生成コンテンツは誤りを含む可能性があります。">
            <a:extLst>
              <a:ext uri="{FF2B5EF4-FFF2-40B4-BE49-F238E27FC236}">
                <a16:creationId xmlns:a16="http://schemas.microsoft.com/office/drawing/2014/main" id="{48A1EA4A-437A-CA31-6BAF-802DB5584913}"/>
              </a:ext>
            </a:extLst>
          </p:cNvPr>
          <p:cNvPicPr>
            <a:picLocks noChangeAspect="1"/>
          </p:cNvPicPr>
          <p:nvPr/>
        </p:nvPicPr>
        <p:blipFill>
          <a:blip r:embed="rId3"/>
          <a:stretch>
            <a:fillRect/>
          </a:stretch>
        </p:blipFill>
        <p:spPr>
          <a:xfrm>
            <a:off x="943786" y="2219482"/>
            <a:ext cx="8804240" cy="4049751"/>
          </a:xfrm>
          <a:prstGeom prst="roundRect">
            <a:avLst>
              <a:gd name="adj" fmla="val 5654"/>
            </a:avLst>
          </a:prstGeom>
          <a:ln>
            <a:solidFill>
              <a:schemeClr val="bg1">
                <a:lumMod val="85000"/>
              </a:schemeClr>
            </a:solidFill>
          </a:ln>
        </p:spPr>
      </p:pic>
      <p:pic>
        <p:nvPicPr>
          <p:cNvPr id="3" name="図 2">
            <a:extLst>
              <a:ext uri="{FF2B5EF4-FFF2-40B4-BE49-F238E27FC236}">
                <a16:creationId xmlns:a16="http://schemas.microsoft.com/office/drawing/2014/main" id="{439F3AFF-6147-3650-4882-BFF1023D9205}"/>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648644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29CF5-91A9-9BD5-E30B-DC114D51E499}"/>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9E8C317F-E776-EB4A-B62C-5EFA5CFEB082}"/>
              </a:ext>
            </a:extLst>
          </p:cNvPr>
          <p:cNvPicPr>
            <a:picLocks noChangeAspect="1"/>
          </p:cNvPicPr>
          <p:nvPr/>
        </p:nvPicPr>
        <p:blipFill>
          <a:blip r:embed="rId3"/>
          <a:stretch>
            <a:fillRect/>
          </a:stretch>
        </p:blipFill>
        <p:spPr>
          <a:xfrm>
            <a:off x="-7264" y="0"/>
            <a:ext cx="10706344" cy="7559675"/>
          </a:xfrm>
          <a:prstGeom prst="rect">
            <a:avLst/>
          </a:prstGeom>
        </p:spPr>
      </p:pic>
      <p:pic>
        <p:nvPicPr>
          <p:cNvPr id="3" name="図 2" descr="図形&#10;&#10;AI 生成コンテンツは誤りを含む可能性があります。">
            <a:extLst>
              <a:ext uri="{FF2B5EF4-FFF2-40B4-BE49-F238E27FC236}">
                <a16:creationId xmlns:a16="http://schemas.microsoft.com/office/drawing/2014/main" id="{481C13E1-3A69-5FC2-C249-2D6BCDA5F83B}"/>
              </a:ext>
            </a:extLst>
          </p:cNvPr>
          <p:cNvPicPr>
            <a:picLocks noGrp="1" noRot="1" noChangeAspect="1" noMove="1" noResize="1" noEditPoints="1" noAdjustHandles="1" noChangeArrowheads="1" noChangeShapeType="1" noCrop="1"/>
          </p:cNvPicPr>
          <p:nvPr/>
        </p:nvPicPr>
        <p:blipFill>
          <a:blip r:embed="rId4"/>
          <a:stretch>
            <a:fillRect/>
          </a:stretch>
        </p:blipFill>
        <p:spPr>
          <a:xfrm>
            <a:off x="-7264" y="16625"/>
            <a:ext cx="10744564" cy="7586662"/>
          </a:xfrm>
          <a:prstGeom prst="rect">
            <a:avLst/>
          </a:prstGeom>
        </p:spPr>
      </p:pic>
      <p:sp>
        <p:nvSpPr>
          <p:cNvPr id="19" name="テキスト ボックス 18">
            <a:extLst>
              <a:ext uri="{FF2B5EF4-FFF2-40B4-BE49-F238E27FC236}">
                <a16:creationId xmlns:a16="http://schemas.microsoft.com/office/drawing/2014/main" id="{51F3B498-65C6-B46A-432E-EC8E2C5176F3}"/>
              </a:ext>
            </a:extLst>
          </p:cNvPr>
          <p:cNvSpPr txBox="1"/>
          <p:nvPr/>
        </p:nvSpPr>
        <p:spPr>
          <a:xfrm>
            <a:off x="2194639" y="991152"/>
            <a:ext cx="6213381" cy="553998"/>
          </a:xfrm>
          <a:prstGeom prst="rect">
            <a:avLst/>
          </a:prstGeom>
          <a:noFill/>
        </p:spPr>
        <p:txBody>
          <a:bodyPr wrap="square">
            <a:spAutoFit/>
          </a:bodyPr>
          <a:lstStyle/>
          <a:p>
            <a:pPr algn="ctr"/>
            <a:r>
              <a:rPr lang="ja-JP" altLang="en-US" sz="3000" b="1">
                <a:solidFill>
                  <a:schemeClr val="bg1"/>
                </a:solidFill>
                <a:latin typeface="+mn-ea"/>
                <a:cs typeface="Rounded Mplus 1c" panose="020B0502020203020207" pitchFamily="34" charset="-128"/>
              </a:rPr>
              <a:t>プレコンセプションケア</a:t>
            </a:r>
          </a:p>
        </p:txBody>
      </p:sp>
      <p:pic>
        <p:nvPicPr>
          <p:cNvPr id="8" name="図 7" descr="図形&#10;&#10;AI 生成コンテンツは誤りを含む可能性があります。">
            <a:extLst>
              <a:ext uri="{FF2B5EF4-FFF2-40B4-BE49-F238E27FC236}">
                <a16:creationId xmlns:a16="http://schemas.microsoft.com/office/drawing/2014/main" id="{3CBBBA9A-EF04-E828-DB7E-EB85883EC1EF}"/>
              </a:ext>
            </a:extLst>
          </p:cNvPr>
          <p:cNvPicPr>
            <a:picLocks noChangeAspect="1"/>
          </p:cNvPicPr>
          <p:nvPr/>
        </p:nvPicPr>
        <p:blipFill>
          <a:blip r:embed="rId5"/>
          <a:srcRect t="36174"/>
          <a:stretch>
            <a:fillRect/>
          </a:stretch>
        </p:blipFill>
        <p:spPr>
          <a:xfrm>
            <a:off x="560897" y="2387600"/>
            <a:ext cx="9662604" cy="2262193"/>
          </a:xfrm>
          <a:prstGeom prst="rect">
            <a:avLst/>
          </a:prstGeom>
        </p:spPr>
      </p:pic>
      <p:sp>
        <p:nvSpPr>
          <p:cNvPr id="9" name="テキスト ボックス 8">
            <a:extLst>
              <a:ext uri="{FF2B5EF4-FFF2-40B4-BE49-F238E27FC236}">
                <a16:creationId xmlns:a16="http://schemas.microsoft.com/office/drawing/2014/main" id="{C3F6CE11-F5D1-9D5A-9402-A9D7C33E2998}"/>
              </a:ext>
            </a:extLst>
          </p:cNvPr>
          <p:cNvSpPr txBox="1"/>
          <p:nvPr/>
        </p:nvSpPr>
        <p:spPr>
          <a:xfrm>
            <a:off x="2159220" y="3059759"/>
            <a:ext cx="7021355" cy="923330"/>
          </a:xfrm>
          <a:prstGeom prst="rect">
            <a:avLst/>
          </a:prstGeom>
          <a:noFill/>
        </p:spPr>
        <p:txBody>
          <a:bodyPr wrap="square">
            <a:spAutoFit/>
          </a:bodyPr>
          <a:lstStyle/>
          <a:p>
            <a:r>
              <a:rPr lang="en" altLang="ja-JP" sz="54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rPr>
              <a:t>Preconception</a:t>
            </a:r>
            <a:r>
              <a:rPr lang="en-US" altLang="ja-JP" sz="54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rPr>
              <a:t>  Care</a:t>
            </a:r>
            <a:endParaRPr lang="ja-JP" altLang="en-US" sz="54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10" name="テキスト ボックス 9">
            <a:extLst>
              <a:ext uri="{FF2B5EF4-FFF2-40B4-BE49-F238E27FC236}">
                <a16:creationId xmlns:a16="http://schemas.microsoft.com/office/drawing/2014/main" id="{CCAC05A2-95B1-29BD-524D-78C238DB7C03}"/>
              </a:ext>
            </a:extLst>
          </p:cNvPr>
          <p:cNvSpPr txBox="1"/>
          <p:nvPr/>
        </p:nvSpPr>
        <p:spPr>
          <a:xfrm>
            <a:off x="2624042" y="4906453"/>
            <a:ext cx="5443728" cy="830997"/>
          </a:xfrm>
          <a:prstGeom prst="rect">
            <a:avLst/>
          </a:prstGeom>
          <a:noFill/>
        </p:spPr>
        <p:txBody>
          <a:bodyPr wrap="square">
            <a:spAutoFit/>
          </a:bodyPr>
          <a:lstStyle/>
          <a:p>
            <a:pPr algn="ctr"/>
            <a:r>
              <a:rPr lang="ja-JP" altLang="en-US" sz="2400" b="1">
                <a:solidFill>
                  <a:srgbClr val="E96F8F"/>
                </a:solidFill>
                <a:latin typeface="Rounded Mplus 1c" panose="020B0502020203020207" pitchFamily="34" charset="-128"/>
                <a:ea typeface="Rounded Mplus 1c" panose="020B0502020203020207" pitchFamily="34" charset="-128"/>
                <a:cs typeface="Rounded Mplus 1c" panose="020B0502020203020207" pitchFamily="34" charset="-128"/>
              </a:rPr>
              <a:t>若い世代のうちから</a:t>
            </a:r>
          </a:p>
          <a:p>
            <a:pPr algn="ctr"/>
            <a:r>
              <a:rPr lang="ja-JP" altLang="en-US" sz="2400" b="1">
                <a:solidFill>
                  <a:srgbClr val="008CB9"/>
                </a:solidFill>
                <a:latin typeface="Rounded Mplus 1c" panose="020B0502020203020207" pitchFamily="34" charset="-128"/>
                <a:ea typeface="Rounded Mplus 1c" panose="020B0502020203020207" pitchFamily="34" charset="-128"/>
                <a:cs typeface="Rounded Mplus 1c" panose="020B0502020203020207" pitchFamily="34" charset="-128"/>
              </a:rPr>
              <a:t>知っておきたいこと</a:t>
            </a:r>
          </a:p>
        </p:txBody>
      </p:sp>
      <p:pic>
        <p:nvPicPr>
          <p:cNvPr id="2" name="図 1">
            <a:extLst>
              <a:ext uri="{FF2B5EF4-FFF2-40B4-BE49-F238E27FC236}">
                <a16:creationId xmlns:a16="http://schemas.microsoft.com/office/drawing/2014/main" id="{9C917A9A-A36D-A976-D225-822DBB66EFF7}"/>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634294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B48725C1-A4E5-BA7C-8B4D-79A4758CEB2E}"/>
            </a:ext>
          </a:extLst>
        </p:cNvPr>
        <p:cNvGrpSpPr/>
        <p:nvPr/>
      </p:nvGrpSpPr>
      <p:grpSpPr>
        <a:xfrm>
          <a:off x="0" y="0"/>
          <a:ext cx="0" cy="0"/>
          <a:chOff x="0" y="0"/>
          <a:chExt cx="0" cy="0"/>
        </a:xfrm>
      </p:grpSpPr>
      <p:pic>
        <p:nvPicPr>
          <p:cNvPr id="7" name="図 6" descr="グラフ, 棒グラフ&#10;&#10;AI 生成コンテンツは誤りを含む可能性があります。">
            <a:extLst>
              <a:ext uri="{FF2B5EF4-FFF2-40B4-BE49-F238E27FC236}">
                <a16:creationId xmlns:a16="http://schemas.microsoft.com/office/drawing/2014/main" id="{6C8FE405-A9DE-817B-72E7-665063978CAA}"/>
              </a:ext>
            </a:extLst>
          </p:cNvPr>
          <p:cNvPicPr>
            <a:picLocks noChangeAspect="1"/>
          </p:cNvPicPr>
          <p:nvPr/>
        </p:nvPicPr>
        <p:blipFill>
          <a:blip r:embed="rId3"/>
          <a:stretch>
            <a:fillRect/>
          </a:stretch>
        </p:blipFill>
        <p:spPr>
          <a:xfrm>
            <a:off x="1127816" y="2527199"/>
            <a:ext cx="7605443" cy="3757984"/>
          </a:xfrm>
          <a:prstGeom prst="roundRect">
            <a:avLst>
              <a:gd name="adj" fmla="val 6131"/>
            </a:avLst>
          </a:prstGeom>
          <a:ln>
            <a:solidFill>
              <a:schemeClr val="bg1">
                <a:lumMod val="85000"/>
              </a:schemeClr>
            </a:solidFill>
          </a:ln>
        </p:spPr>
      </p:pic>
      <p:sp>
        <p:nvSpPr>
          <p:cNvPr id="96" name="Google Shape;96;p2">
            <a:extLst>
              <a:ext uri="{FF2B5EF4-FFF2-40B4-BE49-F238E27FC236}">
                <a16:creationId xmlns:a16="http://schemas.microsoft.com/office/drawing/2014/main" id="{E7C9333E-77FE-AF5C-D1D1-599157C2E28A}"/>
              </a:ext>
            </a:extLst>
          </p:cNvPr>
          <p:cNvSpPr txBox="1"/>
          <p:nvPr/>
        </p:nvSpPr>
        <p:spPr>
          <a:xfrm>
            <a:off x="508240" y="925135"/>
            <a:ext cx="10005376" cy="453522"/>
          </a:xfrm>
          <a:prstGeom prst="rect">
            <a:avLst/>
          </a:prstGeom>
          <a:noFill/>
          <a:ln>
            <a:noFill/>
          </a:ln>
        </p:spPr>
        <p:txBody>
          <a:bodyPr spcFirstLastPara="1" wrap="square" lIns="0" tIns="0" rIns="0" bIns="0" anchor="t" anchorCtr="0">
            <a:spAutoFit/>
          </a:bodyPr>
          <a:lstStyle/>
          <a:p>
            <a:pPr>
              <a:lnSpc>
                <a:spcPct val="140000"/>
              </a:lnSpc>
            </a:pPr>
            <a:r>
              <a:rPr lang="ja-JP" altLang="en-US" sz="2105" b="1">
                <a:solidFill>
                  <a:srgbClr val="7F7F7F"/>
                </a:solidFill>
                <a:latin typeface="Yu Gothic"/>
                <a:ea typeface="Yu Gothic"/>
              </a:rPr>
              <a:t>　</a:t>
            </a:r>
            <a:r>
              <a:rPr lang="ja-JP" altLang="en-US" sz="2105" b="1">
                <a:solidFill>
                  <a:schemeClr val="tx1">
                    <a:lumMod val="50000"/>
                    <a:lumOff val="50000"/>
                  </a:schemeClr>
                </a:solidFill>
                <a:latin typeface="Yu Gothic"/>
                <a:ea typeface="Yu Gothic"/>
              </a:rPr>
              <a:t>日本の現状</a:t>
            </a:r>
            <a:endParaRPr lang="en-US" sz="2105">
              <a:solidFill>
                <a:schemeClr val="tx1">
                  <a:lumMod val="50000"/>
                  <a:lumOff val="50000"/>
                </a:schemeClr>
              </a:solidFill>
              <a:latin typeface="Yu Gothic"/>
              <a:ea typeface="Yu Gothic"/>
            </a:endParaRPr>
          </a:p>
        </p:txBody>
      </p:sp>
      <p:sp>
        <p:nvSpPr>
          <p:cNvPr id="6" name="Google Shape;223;g3755c30e891_0_75">
            <a:extLst>
              <a:ext uri="{FF2B5EF4-FFF2-40B4-BE49-F238E27FC236}">
                <a16:creationId xmlns:a16="http://schemas.microsoft.com/office/drawing/2014/main" id="{E8D9F493-D261-2B5E-776D-F0935791976A}"/>
              </a:ext>
            </a:extLst>
          </p:cNvPr>
          <p:cNvSpPr txBox="1"/>
          <p:nvPr/>
        </p:nvSpPr>
        <p:spPr>
          <a:xfrm>
            <a:off x="541832" y="1645062"/>
            <a:ext cx="9594370" cy="487256"/>
          </a:xfrm>
          <a:prstGeom prst="rect">
            <a:avLst/>
          </a:prstGeom>
          <a:noFill/>
          <a:ln>
            <a:noFill/>
          </a:ln>
        </p:spPr>
        <p:txBody>
          <a:bodyPr spcFirstLastPara="1" wrap="square" lIns="53450" tIns="53450" rIns="53450" bIns="53450" anchor="t" anchorCtr="0">
            <a:noAutofit/>
          </a:bodyPr>
          <a:lstStyle/>
          <a:p>
            <a:pPr algn="ctr">
              <a:lnSpc>
                <a:spcPct val="114999"/>
              </a:lnSpc>
            </a:pPr>
            <a:r>
              <a:rPr lang="ja-JP" altLang="en-US" sz="1403" b="1">
                <a:solidFill>
                  <a:schemeClr val="tx1">
                    <a:lumMod val="75000"/>
                    <a:lumOff val="25000"/>
                  </a:schemeClr>
                </a:solidFill>
                <a:latin typeface="Yu Gothic"/>
                <a:ea typeface="Yu Gothic"/>
              </a:rPr>
              <a:t>母体保護法の規定に基づき、人工妊娠中絶は、胎児が、母体外において、生命を保続することのできない時期に、</a:t>
            </a:r>
            <a:endParaRPr lang="en-US" altLang="ja-JP" sz="1403" b="1">
              <a:solidFill>
                <a:schemeClr val="tx1">
                  <a:lumMod val="75000"/>
                  <a:lumOff val="25000"/>
                </a:schemeClr>
              </a:solidFill>
              <a:latin typeface="Yu Gothic"/>
              <a:ea typeface="Yu Gothic"/>
            </a:endParaRPr>
          </a:p>
          <a:p>
            <a:pPr algn="ctr">
              <a:lnSpc>
                <a:spcPct val="114999"/>
              </a:lnSpc>
            </a:pPr>
            <a:r>
              <a:rPr lang="ja-JP" altLang="en-US" sz="1403" b="1">
                <a:solidFill>
                  <a:schemeClr val="tx1">
                    <a:lumMod val="75000"/>
                    <a:lumOff val="25000"/>
                  </a:schemeClr>
                </a:solidFill>
                <a:latin typeface="Yu Gothic"/>
                <a:ea typeface="Yu Gothic"/>
              </a:rPr>
              <a:t>人工的に、胎児及びその附属物を母体外に排出することを指しており、</a:t>
            </a:r>
            <a:endParaRPr lang="en-US" altLang="ja-JP" sz="1403" b="1">
              <a:solidFill>
                <a:schemeClr val="tx1">
                  <a:lumMod val="75000"/>
                  <a:lumOff val="25000"/>
                </a:schemeClr>
              </a:solidFill>
              <a:latin typeface="Yu Gothic"/>
              <a:ea typeface="Yu Gothic"/>
            </a:endParaRPr>
          </a:p>
          <a:p>
            <a:pPr algn="ctr">
              <a:lnSpc>
                <a:spcPct val="114999"/>
              </a:lnSpc>
            </a:pPr>
            <a:r>
              <a:rPr lang="ja-JP" altLang="en-US" sz="1403" b="1">
                <a:solidFill>
                  <a:schemeClr val="tx1">
                    <a:lumMod val="75000"/>
                    <a:lumOff val="25000"/>
                  </a:schemeClr>
                </a:solidFill>
                <a:latin typeface="Yu Gothic"/>
                <a:ea typeface="Yu Gothic"/>
              </a:rPr>
              <a:t>その時期については、通常、妊娠満 </a:t>
            </a:r>
            <a:r>
              <a:rPr lang="en-US" altLang="ja-JP" sz="1403" b="1">
                <a:solidFill>
                  <a:schemeClr val="tx1">
                    <a:lumMod val="75000"/>
                    <a:lumOff val="25000"/>
                  </a:schemeClr>
                </a:solidFill>
                <a:latin typeface="Yu Gothic"/>
                <a:ea typeface="Yu Gothic"/>
              </a:rPr>
              <a:t>22</a:t>
            </a:r>
            <a:r>
              <a:rPr lang="ja-JP" altLang="en-US" sz="1403" b="1">
                <a:solidFill>
                  <a:schemeClr val="tx1">
                    <a:lumMod val="75000"/>
                    <a:lumOff val="25000"/>
                  </a:schemeClr>
                </a:solidFill>
                <a:latin typeface="Yu Gothic"/>
                <a:ea typeface="Yu Gothic"/>
              </a:rPr>
              <a:t>週未満であることとされている</a:t>
            </a:r>
            <a:endParaRPr lang="en-US" sz="1403" b="1">
              <a:solidFill>
                <a:schemeClr val="tx1">
                  <a:lumMod val="75000"/>
                  <a:lumOff val="25000"/>
                </a:schemeClr>
              </a:solidFill>
              <a:latin typeface="Yu Gothic"/>
              <a:ea typeface="Yu Gothic"/>
            </a:endParaRPr>
          </a:p>
        </p:txBody>
      </p:sp>
      <p:sp>
        <p:nvSpPr>
          <p:cNvPr id="11" name="Google Shape;223;g3755c30e891_0_75">
            <a:extLst>
              <a:ext uri="{FF2B5EF4-FFF2-40B4-BE49-F238E27FC236}">
                <a16:creationId xmlns:a16="http://schemas.microsoft.com/office/drawing/2014/main" id="{BA973DDA-EFBD-6569-22F9-FDAD98ED2497}"/>
              </a:ext>
            </a:extLst>
          </p:cNvPr>
          <p:cNvSpPr txBox="1"/>
          <p:nvPr/>
        </p:nvSpPr>
        <p:spPr>
          <a:xfrm>
            <a:off x="1079146" y="6277101"/>
            <a:ext cx="7219078" cy="254304"/>
          </a:xfrm>
          <a:prstGeom prst="rect">
            <a:avLst/>
          </a:prstGeom>
          <a:noFill/>
          <a:ln>
            <a:noFill/>
          </a:ln>
        </p:spPr>
        <p:txBody>
          <a:bodyPr spcFirstLastPara="1" wrap="square" lIns="53450" tIns="53450" rIns="53450" bIns="53450" anchor="t" anchorCtr="0">
            <a:noAutofit/>
          </a:bodyPr>
          <a:lstStyle/>
          <a:p>
            <a:pPr>
              <a:lnSpc>
                <a:spcPct val="115000"/>
              </a:lnSpc>
              <a:buSzPts val="3600"/>
            </a:pPr>
            <a:r>
              <a:rPr lang="ja-JP" altLang="en-US" sz="935" b="1">
                <a:solidFill>
                  <a:srgbClr val="7F7F7F"/>
                </a:solidFill>
                <a:latin typeface="Yu Gothic"/>
                <a:ea typeface="Yu Gothic"/>
              </a:rPr>
              <a:t>出典：厚生労働省「衛生行政報告例」（令和７年</a:t>
            </a:r>
            <a:r>
              <a:rPr lang="en-US" altLang="ja-JP" sz="935" b="1">
                <a:solidFill>
                  <a:srgbClr val="7F7F7F"/>
                </a:solidFill>
                <a:latin typeface="Yu Gothic"/>
                <a:ea typeface="Yu Gothic"/>
              </a:rPr>
              <a:t>10</a:t>
            </a:r>
            <a:r>
              <a:rPr lang="ja-JP" altLang="en-US" sz="935" b="1">
                <a:solidFill>
                  <a:srgbClr val="7F7F7F"/>
                </a:solidFill>
                <a:latin typeface="Yu Gothic"/>
                <a:ea typeface="Yu Gothic"/>
              </a:rPr>
              <a:t>月</a:t>
            </a:r>
            <a:r>
              <a:rPr lang="en-US" altLang="ja-JP" sz="935" b="1">
                <a:solidFill>
                  <a:srgbClr val="7F7F7F"/>
                </a:solidFill>
                <a:latin typeface="Yu Gothic"/>
                <a:ea typeface="Yu Gothic"/>
              </a:rPr>
              <a:t>21</a:t>
            </a:r>
            <a:r>
              <a:rPr lang="ja-JP" altLang="en-US" sz="935" b="1">
                <a:solidFill>
                  <a:srgbClr val="7F7F7F"/>
                </a:solidFill>
                <a:latin typeface="Yu Gothic"/>
                <a:ea typeface="Yu Gothic"/>
              </a:rPr>
              <a:t>日時点で公表しているデータ）より作図</a:t>
            </a:r>
          </a:p>
        </p:txBody>
      </p:sp>
      <p:sp>
        <p:nvSpPr>
          <p:cNvPr id="4" name="円/楕円 3">
            <a:extLst>
              <a:ext uri="{FF2B5EF4-FFF2-40B4-BE49-F238E27FC236}">
                <a16:creationId xmlns:a16="http://schemas.microsoft.com/office/drawing/2014/main" id="{69DB9BDD-858D-FF98-1F01-A592528861D1}"/>
              </a:ext>
            </a:extLst>
          </p:cNvPr>
          <p:cNvSpPr/>
          <p:nvPr/>
        </p:nvSpPr>
        <p:spPr>
          <a:xfrm>
            <a:off x="8298224" y="2712670"/>
            <a:ext cx="2138363" cy="2138363"/>
          </a:xfrm>
          <a:prstGeom prst="ellipse">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ts val="2268"/>
              </a:lnSpc>
            </a:pPr>
            <a:r>
              <a:rPr lang="ja-JP" altLang="en-US" sz="1403" b="1">
                <a:solidFill>
                  <a:schemeClr val="tx1">
                    <a:lumMod val="75000"/>
                    <a:lumOff val="25000"/>
                  </a:schemeClr>
                </a:solidFill>
                <a:latin typeface="Yu Gothic"/>
                <a:ea typeface="Yu Gothic"/>
              </a:rPr>
              <a:t>令和６年度の</a:t>
            </a:r>
            <a:br>
              <a:rPr lang="en-US" altLang="ja-JP" sz="1403" b="1">
                <a:latin typeface="Yu Gothic" panose="020B0400000000000000" pitchFamily="34" charset="-128"/>
                <a:ea typeface="Yu Gothic" panose="020B0400000000000000" pitchFamily="34" charset="-128"/>
              </a:rPr>
            </a:br>
            <a:r>
              <a:rPr lang="ja-JP" altLang="en-US" sz="1403" b="1">
                <a:solidFill>
                  <a:schemeClr val="tx1">
                    <a:lumMod val="75000"/>
                    <a:lumOff val="25000"/>
                  </a:schemeClr>
                </a:solidFill>
                <a:latin typeface="Yu Gothic"/>
                <a:ea typeface="Yu Gothic"/>
              </a:rPr>
              <a:t>人工妊娠中絶</a:t>
            </a:r>
            <a:endParaRPr lang="en-US" altLang="ja-JP" sz="1403" b="1">
              <a:solidFill>
                <a:schemeClr val="tx1">
                  <a:lumMod val="75000"/>
                  <a:lumOff val="25000"/>
                </a:schemeClr>
              </a:solidFill>
              <a:latin typeface="Yu Gothic"/>
              <a:ea typeface="Yu Gothic"/>
            </a:endParaRPr>
          </a:p>
          <a:p>
            <a:pPr algn="ctr">
              <a:lnSpc>
                <a:spcPct val="150000"/>
              </a:lnSpc>
            </a:pPr>
            <a:r>
              <a:rPr lang="ja-JP" altLang="en-US" sz="1403" b="1">
                <a:solidFill>
                  <a:schemeClr val="tx1">
                    <a:lumMod val="75000"/>
                    <a:lumOff val="25000"/>
                  </a:schemeClr>
                </a:solidFill>
                <a:latin typeface="Yu Gothic"/>
                <a:ea typeface="Yu Gothic"/>
              </a:rPr>
              <a:t>件数は</a:t>
            </a:r>
            <a:r>
              <a:rPr lang="en-US" altLang="ja-JP" sz="1403" b="1" u="sng">
                <a:solidFill>
                  <a:srgbClr val="5CC3D2"/>
                </a:solidFill>
                <a:latin typeface="Yu Gothic"/>
                <a:ea typeface="Yu Gothic"/>
              </a:rPr>
              <a:t>12</a:t>
            </a:r>
            <a:r>
              <a:rPr lang="ja-JP" altLang="en-US" sz="1403" b="1" u="sng">
                <a:solidFill>
                  <a:srgbClr val="5CC3D2"/>
                </a:solidFill>
                <a:latin typeface="Yu Gothic"/>
                <a:ea typeface="Yu Gothic"/>
              </a:rPr>
              <a:t>万件超</a:t>
            </a:r>
          </a:p>
        </p:txBody>
      </p:sp>
      <p:sp>
        <p:nvSpPr>
          <p:cNvPr id="13" name="三角形 12">
            <a:extLst>
              <a:ext uri="{FF2B5EF4-FFF2-40B4-BE49-F238E27FC236}">
                <a16:creationId xmlns:a16="http://schemas.microsoft.com/office/drawing/2014/main" id="{F1424D0C-E0BC-2879-CED3-5F009B04831E}"/>
              </a:ext>
            </a:extLst>
          </p:cNvPr>
          <p:cNvSpPr/>
          <p:nvPr/>
        </p:nvSpPr>
        <p:spPr>
          <a:xfrm rot="13500000">
            <a:off x="8319056" y="4274803"/>
            <a:ext cx="315271" cy="460913"/>
          </a:xfrm>
          <a:prstGeom prst="triangle">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p>
        </p:txBody>
      </p:sp>
      <p:sp>
        <p:nvSpPr>
          <p:cNvPr id="15" name="Google Shape;382;p43">
            <a:extLst>
              <a:ext uri="{FF2B5EF4-FFF2-40B4-BE49-F238E27FC236}">
                <a16:creationId xmlns:a16="http://schemas.microsoft.com/office/drawing/2014/main" id="{A7CB5AFC-575E-2966-4527-CBE99B8C07BA}"/>
              </a:ext>
            </a:extLst>
          </p:cNvPr>
          <p:cNvSpPr/>
          <p:nvPr/>
        </p:nvSpPr>
        <p:spPr>
          <a:xfrm>
            <a:off x="3779119" y="1199227"/>
            <a:ext cx="3125136" cy="460580"/>
          </a:xfrm>
          <a:prstGeom prst="roundRect">
            <a:avLst>
              <a:gd name="adj" fmla="val 16667"/>
            </a:avLst>
          </a:prstGeom>
          <a:noFill/>
          <a:ln>
            <a:noFill/>
          </a:ln>
        </p:spPr>
        <p:txBody>
          <a:bodyPr spcFirstLastPara="1" wrap="square" lIns="53450" tIns="53450" rIns="53450" bIns="53450" anchor="ctr" anchorCtr="0">
            <a:noAutofit/>
          </a:bodyPr>
          <a:lstStyle/>
          <a:p>
            <a:pPr algn="ctr"/>
            <a:r>
              <a:rPr lang="ja-JP" altLang="en-US" sz="2105" b="1" noProof="1">
                <a:solidFill>
                  <a:srgbClr val="5CC3D2"/>
                </a:solidFill>
                <a:latin typeface="Yu Gothic" panose="020B0400000000000000" pitchFamily="34" charset="-128"/>
                <a:ea typeface="Yu Gothic" panose="020B0400000000000000" pitchFamily="34" charset="-128"/>
                <a:sym typeface="Calibri"/>
              </a:rPr>
              <a:t>人工妊娠中絶</a:t>
            </a:r>
            <a:endParaRPr lang="en-US" sz="2105" b="1" baseline="-25000" noProof="1">
              <a:solidFill>
                <a:srgbClr val="5CC3D2"/>
              </a:solidFill>
              <a:latin typeface="Yu Gothic" panose="020B0400000000000000" pitchFamily="34" charset="-128"/>
              <a:ea typeface="Yu Gothic" panose="020B0400000000000000" pitchFamily="34" charset="-128"/>
            </a:endParaRPr>
          </a:p>
        </p:txBody>
      </p:sp>
      <p:sp>
        <p:nvSpPr>
          <p:cNvPr id="19" name="テキスト ボックス 18">
            <a:extLst>
              <a:ext uri="{FF2B5EF4-FFF2-40B4-BE49-F238E27FC236}">
                <a16:creationId xmlns:a16="http://schemas.microsoft.com/office/drawing/2014/main" id="{E3587B35-5A2D-DC01-A0D0-74044CA79756}"/>
              </a:ext>
            </a:extLst>
          </p:cNvPr>
          <p:cNvSpPr txBox="1"/>
          <p:nvPr/>
        </p:nvSpPr>
        <p:spPr>
          <a:xfrm>
            <a:off x="7593101" y="4660105"/>
            <a:ext cx="721672" cy="236219"/>
          </a:xfrm>
          <a:prstGeom prst="rect">
            <a:avLst/>
          </a:prstGeom>
          <a:noFill/>
        </p:spPr>
        <p:txBody>
          <a:bodyPr wrap="none" rtlCol="0">
            <a:spAutoFit/>
          </a:bodyPr>
          <a:lstStyle/>
          <a:p>
            <a:r>
              <a:rPr lang="en-US" altLang="ja-JP" sz="935" b="1">
                <a:solidFill>
                  <a:schemeClr val="bg1"/>
                </a:solidFill>
                <a:latin typeface="Yu Gothic" panose="020B0400000000000000" pitchFamily="34" charset="-128"/>
                <a:ea typeface="Yu Gothic" panose="020B0400000000000000" pitchFamily="34" charset="-128"/>
              </a:rPr>
              <a:t>127,992</a:t>
            </a:r>
            <a:r>
              <a:rPr lang="ja-JP" altLang="en-US" sz="702" b="1">
                <a:solidFill>
                  <a:schemeClr val="bg1"/>
                </a:solidFill>
                <a:latin typeface="Yu Gothic" panose="020B0400000000000000" pitchFamily="34" charset="-128"/>
                <a:ea typeface="Yu Gothic" panose="020B0400000000000000" pitchFamily="34" charset="-128"/>
              </a:rPr>
              <a:t>件</a:t>
            </a:r>
            <a:endParaRPr kumimoji="1" lang="ja-JP" altLang="en-US" sz="702" b="1">
              <a:solidFill>
                <a:schemeClr val="bg1"/>
              </a:solidFill>
              <a:latin typeface="Yu Gothic" panose="020B0400000000000000" pitchFamily="34" charset="-128"/>
              <a:ea typeface="Yu Gothic" panose="020B0400000000000000" pitchFamily="34" charset="-128"/>
            </a:endParaRPr>
          </a:p>
        </p:txBody>
      </p:sp>
      <p:pic>
        <p:nvPicPr>
          <p:cNvPr id="3" name="図 2">
            <a:extLst>
              <a:ext uri="{FF2B5EF4-FFF2-40B4-BE49-F238E27FC236}">
                <a16:creationId xmlns:a16="http://schemas.microsoft.com/office/drawing/2014/main" id="{02D3194D-5650-6B23-815F-F149BB749E8B}"/>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297016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6;p2">
            <a:extLst>
              <a:ext uri="{FF2B5EF4-FFF2-40B4-BE49-F238E27FC236}">
                <a16:creationId xmlns:a16="http://schemas.microsoft.com/office/drawing/2014/main" id="{1D5023DD-7CCF-DAC3-EC79-982D9A8EA42A}"/>
              </a:ext>
            </a:extLst>
          </p:cNvPr>
          <p:cNvSpPr txBox="1"/>
          <p:nvPr/>
        </p:nvSpPr>
        <p:spPr>
          <a:xfrm>
            <a:off x="508240" y="925135"/>
            <a:ext cx="10005376" cy="453522"/>
          </a:xfrm>
          <a:prstGeom prst="rect">
            <a:avLst/>
          </a:prstGeom>
          <a:noFill/>
          <a:ln>
            <a:noFill/>
          </a:ln>
        </p:spPr>
        <p:txBody>
          <a:bodyPr spcFirstLastPara="1" wrap="square" lIns="0" tIns="0" rIns="0" bIns="0" anchor="t" anchorCtr="0">
            <a:spAutoFit/>
          </a:bodyPr>
          <a:lstStyle/>
          <a:p>
            <a:pPr>
              <a:lnSpc>
                <a:spcPct val="140000"/>
              </a:lnSpc>
            </a:pPr>
            <a:r>
              <a:rPr lang="ja-JP" altLang="en-US" sz="2105" b="1">
                <a:solidFill>
                  <a:srgbClr val="7F7F7F"/>
                </a:solidFill>
                <a:latin typeface="Yu Gothic"/>
                <a:ea typeface="Yu Gothic"/>
              </a:rPr>
              <a:t>　</a:t>
            </a:r>
            <a:r>
              <a:rPr lang="ja-JP" altLang="en-US" sz="2105" b="1">
                <a:solidFill>
                  <a:schemeClr val="tx1">
                    <a:lumMod val="50000"/>
                    <a:lumOff val="50000"/>
                  </a:schemeClr>
                </a:solidFill>
                <a:latin typeface="Yu Gothic"/>
                <a:ea typeface="Yu Gothic"/>
              </a:rPr>
              <a:t>日本の現状</a:t>
            </a:r>
            <a:endParaRPr lang="en-US" sz="2105">
              <a:solidFill>
                <a:schemeClr val="tx1">
                  <a:lumMod val="50000"/>
                  <a:lumOff val="50000"/>
                </a:schemeClr>
              </a:solidFill>
              <a:latin typeface="Yu Gothic"/>
              <a:ea typeface="Yu Gothic"/>
            </a:endParaRPr>
          </a:p>
        </p:txBody>
      </p:sp>
      <p:sp>
        <p:nvSpPr>
          <p:cNvPr id="3" name="Google Shape;382;p43">
            <a:extLst>
              <a:ext uri="{FF2B5EF4-FFF2-40B4-BE49-F238E27FC236}">
                <a16:creationId xmlns:a16="http://schemas.microsoft.com/office/drawing/2014/main" id="{3BA81BB2-2B86-15BB-68FC-517F58197012}"/>
              </a:ext>
            </a:extLst>
          </p:cNvPr>
          <p:cNvSpPr/>
          <p:nvPr/>
        </p:nvSpPr>
        <p:spPr>
          <a:xfrm>
            <a:off x="6387127" y="1723798"/>
            <a:ext cx="3125136" cy="460580"/>
          </a:xfrm>
          <a:prstGeom prst="roundRect">
            <a:avLst>
              <a:gd name="adj" fmla="val 16667"/>
            </a:avLst>
          </a:prstGeom>
          <a:noFill/>
          <a:ln>
            <a:noFill/>
          </a:ln>
        </p:spPr>
        <p:txBody>
          <a:bodyPr spcFirstLastPara="1" wrap="square" lIns="53450" tIns="53450" rIns="53450" bIns="53450" anchor="ctr" anchorCtr="0">
            <a:noAutofit/>
          </a:bodyPr>
          <a:lstStyle/>
          <a:p>
            <a:pPr algn="ctr"/>
            <a:r>
              <a:rPr lang="ja-JP" altLang="en-US" sz="2105" b="1" noProof="1">
                <a:solidFill>
                  <a:srgbClr val="5CC3D1"/>
                </a:solidFill>
                <a:latin typeface="Yu Gothic" panose="020B0400000000000000" pitchFamily="34" charset="-128"/>
                <a:ea typeface="Yu Gothic" panose="020B0400000000000000" pitchFamily="34" charset="-128"/>
                <a:sym typeface="Calibri"/>
              </a:rPr>
              <a:t>初婚年齢の平均（夫）</a:t>
            </a:r>
            <a:endParaRPr lang="en-US" sz="2105" b="1" noProof="1">
              <a:solidFill>
                <a:srgbClr val="5CC3D1"/>
              </a:solidFill>
              <a:latin typeface="Yu Gothic" panose="020B0400000000000000" pitchFamily="34" charset="-128"/>
              <a:ea typeface="Yu Gothic" panose="020B0400000000000000" pitchFamily="34" charset="-128"/>
            </a:endParaRPr>
          </a:p>
        </p:txBody>
      </p:sp>
      <p:sp>
        <p:nvSpPr>
          <p:cNvPr id="4" name="Google Shape;382;p43">
            <a:extLst>
              <a:ext uri="{FF2B5EF4-FFF2-40B4-BE49-F238E27FC236}">
                <a16:creationId xmlns:a16="http://schemas.microsoft.com/office/drawing/2014/main" id="{88A3B8F1-FD04-C7D7-019E-C0EE703C1CCC}"/>
              </a:ext>
            </a:extLst>
          </p:cNvPr>
          <p:cNvSpPr/>
          <p:nvPr/>
        </p:nvSpPr>
        <p:spPr>
          <a:xfrm>
            <a:off x="1307025" y="1723798"/>
            <a:ext cx="3125136" cy="460580"/>
          </a:xfrm>
          <a:prstGeom prst="roundRect">
            <a:avLst>
              <a:gd name="adj" fmla="val 16667"/>
            </a:avLst>
          </a:prstGeom>
          <a:noFill/>
          <a:ln>
            <a:noFill/>
          </a:ln>
        </p:spPr>
        <p:txBody>
          <a:bodyPr spcFirstLastPara="1" wrap="square" lIns="53450" tIns="53450" rIns="53450" bIns="53450" anchor="ctr" anchorCtr="0">
            <a:noAutofit/>
          </a:bodyPr>
          <a:lstStyle/>
          <a:p>
            <a:pPr algn="ctr"/>
            <a:r>
              <a:rPr lang="ja-JP" altLang="en-US" sz="2105" b="1" noProof="1">
                <a:solidFill>
                  <a:srgbClr val="FA9F13"/>
                </a:solidFill>
                <a:latin typeface="Yu Gothic" panose="020B0400000000000000" pitchFamily="34" charset="-128"/>
                <a:ea typeface="Yu Gothic" panose="020B0400000000000000" pitchFamily="34" charset="-128"/>
              </a:rPr>
              <a:t>初婚年齢の平均（妻）</a:t>
            </a:r>
            <a:endParaRPr lang="en-US" sz="2105" b="1" noProof="1">
              <a:solidFill>
                <a:srgbClr val="FA9F13"/>
              </a:solidFill>
              <a:latin typeface="Yu Gothic" panose="020B0400000000000000" pitchFamily="34" charset="-128"/>
              <a:ea typeface="Yu Gothic" panose="020B0400000000000000" pitchFamily="34" charset="-128"/>
            </a:endParaRPr>
          </a:p>
        </p:txBody>
      </p:sp>
      <p:sp>
        <p:nvSpPr>
          <p:cNvPr id="5" name="Google Shape;223;g3755c30e891_0_75">
            <a:extLst>
              <a:ext uri="{FF2B5EF4-FFF2-40B4-BE49-F238E27FC236}">
                <a16:creationId xmlns:a16="http://schemas.microsoft.com/office/drawing/2014/main" id="{9F69E10B-E2B0-74A5-29AE-CC20719891AB}"/>
              </a:ext>
            </a:extLst>
          </p:cNvPr>
          <p:cNvSpPr txBox="1"/>
          <p:nvPr/>
        </p:nvSpPr>
        <p:spPr>
          <a:xfrm>
            <a:off x="5418230" y="2165407"/>
            <a:ext cx="4945816" cy="292211"/>
          </a:xfrm>
          <a:prstGeom prst="rect">
            <a:avLst/>
          </a:prstGeom>
          <a:noFill/>
          <a:ln>
            <a:noFill/>
          </a:ln>
        </p:spPr>
        <p:txBody>
          <a:bodyPr spcFirstLastPara="1" wrap="square" lIns="53450" tIns="53450" rIns="53450" bIns="53450" anchor="t" anchorCtr="0">
            <a:noAutofit/>
          </a:bodyPr>
          <a:lstStyle/>
          <a:p>
            <a:pPr algn="ctr"/>
            <a:r>
              <a:rPr lang="ja-JP" altLang="en-US" sz="1286" b="1">
                <a:solidFill>
                  <a:schemeClr val="tx1">
                    <a:lumMod val="75000"/>
                    <a:lumOff val="25000"/>
                  </a:schemeClr>
                </a:solidFill>
                <a:latin typeface="Yu Gothic"/>
                <a:ea typeface="Yu Gothic"/>
              </a:rPr>
              <a:t>平成７年（</a:t>
            </a:r>
            <a:r>
              <a:rPr lang="en-US" altLang="ja-JP" sz="1286" b="1">
                <a:solidFill>
                  <a:schemeClr val="tx1">
                    <a:lumMod val="75000"/>
                    <a:lumOff val="25000"/>
                  </a:schemeClr>
                </a:solidFill>
                <a:latin typeface="Yu Gothic"/>
                <a:ea typeface="Yu Gothic"/>
              </a:rPr>
              <a:t>1995</a:t>
            </a:r>
            <a:r>
              <a:rPr lang="ja-JP" altLang="en-US" sz="1286" b="1">
                <a:solidFill>
                  <a:schemeClr val="tx1">
                    <a:lumMod val="75000"/>
                    <a:lumOff val="25000"/>
                  </a:schemeClr>
                </a:solidFill>
                <a:latin typeface="Yu Gothic"/>
                <a:ea typeface="Yu Gothic"/>
              </a:rPr>
              <a:t>年）：</a:t>
            </a:r>
            <a:r>
              <a:rPr lang="en-US" altLang="ja-JP" sz="1286" b="1">
                <a:solidFill>
                  <a:schemeClr val="tx1">
                    <a:lumMod val="75000"/>
                    <a:lumOff val="25000"/>
                  </a:schemeClr>
                </a:solidFill>
                <a:latin typeface="Yu Gothic"/>
                <a:ea typeface="Yu Gothic"/>
              </a:rPr>
              <a:t>28.5</a:t>
            </a:r>
            <a:r>
              <a:rPr lang="ja-JP" altLang="en-US" sz="1286" b="1">
                <a:solidFill>
                  <a:schemeClr val="tx1">
                    <a:lumMod val="75000"/>
                    <a:lumOff val="25000"/>
                  </a:schemeClr>
                </a:solidFill>
                <a:latin typeface="Yu Gothic"/>
                <a:ea typeface="Yu Gothic"/>
              </a:rPr>
              <a:t>歳 →令和６年（</a:t>
            </a:r>
            <a:r>
              <a:rPr lang="en-US" altLang="ja-JP" sz="1286" b="1">
                <a:solidFill>
                  <a:schemeClr val="tx1">
                    <a:lumMod val="75000"/>
                    <a:lumOff val="25000"/>
                  </a:schemeClr>
                </a:solidFill>
                <a:latin typeface="Yu Gothic"/>
                <a:ea typeface="Yu Gothic"/>
              </a:rPr>
              <a:t>2024</a:t>
            </a:r>
            <a:r>
              <a:rPr lang="ja-JP" altLang="en-US" sz="1286" b="1">
                <a:solidFill>
                  <a:schemeClr val="tx1">
                    <a:lumMod val="75000"/>
                    <a:lumOff val="25000"/>
                  </a:schemeClr>
                </a:solidFill>
                <a:latin typeface="Yu Gothic"/>
                <a:ea typeface="Yu Gothic"/>
              </a:rPr>
              <a:t>年）：</a:t>
            </a:r>
            <a:r>
              <a:rPr lang="en-US" altLang="ja-JP" sz="1286" b="1">
                <a:solidFill>
                  <a:schemeClr val="tx1">
                    <a:lumMod val="75000"/>
                    <a:lumOff val="25000"/>
                  </a:schemeClr>
                </a:solidFill>
                <a:latin typeface="Yu Gothic"/>
                <a:ea typeface="Yu Gothic"/>
              </a:rPr>
              <a:t>31.1</a:t>
            </a:r>
            <a:r>
              <a:rPr lang="ja-JP" altLang="en-US" sz="1286" b="1">
                <a:solidFill>
                  <a:schemeClr val="tx1">
                    <a:lumMod val="75000"/>
                    <a:lumOff val="25000"/>
                  </a:schemeClr>
                </a:solidFill>
                <a:latin typeface="Yu Gothic"/>
                <a:ea typeface="Yu Gothic"/>
              </a:rPr>
              <a:t>歳</a:t>
            </a:r>
            <a:endParaRPr lang="ja-JP" altLang="en-US" sz="1286">
              <a:solidFill>
                <a:schemeClr val="tx1">
                  <a:lumMod val="75000"/>
                  <a:lumOff val="25000"/>
                </a:schemeClr>
              </a:solidFill>
            </a:endParaRPr>
          </a:p>
        </p:txBody>
      </p:sp>
      <p:sp>
        <p:nvSpPr>
          <p:cNvPr id="6" name="Google Shape;223;g3755c30e891_0_75">
            <a:extLst>
              <a:ext uri="{FF2B5EF4-FFF2-40B4-BE49-F238E27FC236}">
                <a16:creationId xmlns:a16="http://schemas.microsoft.com/office/drawing/2014/main" id="{CA798A28-F3E2-2CF0-2AA3-85ED81EB3B86}"/>
              </a:ext>
            </a:extLst>
          </p:cNvPr>
          <p:cNvSpPr txBox="1"/>
          <p:nvPr/>
        </p:nvSpPr>
        <p:spPr>
          <a:xfrm>
            <a:off x="236297" y="2165407"/>
            <a:ext cx="5049152" cy="299099"/>
          </a:xfrm>
          <a:prstGeom prst="rect">
            <a:avLst/>
          </a:prstGeom>
          <a:noFill/>
          <a:ln>
            <a:noFill/>
          </a:ln>
        </p:spPr>
        <p:txBody>
          <a:bodyPr spcFirstLastPara="1" wrap="square" lIns="53450" tIns="53450" rIns="53450" bIns="53450" anchor="t" anchorCtr="0">
            <a:noAutofit/>
          </a:bodyPr>
          <a:lstStyle/>
          <a:p>
            <a:pPr algn="ctr"/>
            <a:r>
              <a:rPr lang="ja-JP" altLang="en-US" sz="1286" b="1">
                <a:solidFill>
                  <a:schemeClr val="tx1">
                    <a:lumMod val="75000"/>
                    <a:lumOff val="25000"/>
                  </a:schemeClr>
                </a:solidFill>
                <a:latin typeface="Yu Gothic"/>
                <a:ea typeface="Yu Gothic"/>
              </a:rPr>
              <a:t>平成７年（</a:t>
            </a:r>
            <a:r>
              <a:rPr lang="en-US" altLang="ja-JP" sz="1286" b="1">
                <a:solidFill>
                  <a:schemeClr val="tx1">
                    <a:lumMod val="75000"/>
                    <a:lumOff val="25000"/>
                  </a:schemeClr>
                </a:solidFill>
                <a:latin typeface="Yu Gothic"/>
                <a:ea typeface="Yu Gothic"/>
              </a:rPr>
              <a:t>1995</a:t>
            </a:r>
            <a:r>
              <a:rPr lang="ja-JP" altLang="en-US" sz="1286" b="1">
                <a:solidFill>
                  <a:schemeClr val="tx1">
                    <a:lumMod val="75000"/>
                    <a:lumOff val="25000"/>
                  </a:schemeClr>
                </a:solidFill>
                <a:latin typeface="Yu Gothic"/>
                <a:ea typeface="Yu Gothic"/>
              </a:rPr>
              <a:t>年）：</a:t>
            </a:r>
            <a:r>
              <a:rPr lang="en-US" altLang="ja-JP" sz="1286" b="1">
                <a:solidFill>
                  <a:schemeClr val="tx1">
                    <a:lumMod val="75000"/>
                    <a:lumOff val="25000"/>
                  </a:schemeClr>
                </a:solidFill>
                <a:latin typeface="Yu Gothic"/>
                <a:ea typeface="Yu Gothic"/>
              </a:rPr>
              <a:t>26.3</a:t>
            </a:r>
            <a:r>
              <a:rPr lang="ja-JP" altLang="en-US" sz="1286" b="1">
                <a:solidFill>
                  <a:schemeClr val="tx1">
                    <a:lumMod val="75000"/>
                    <a:lumOff val="25000"/>
                  </a:schemeClr>
                </a:solidFill>
                <a:latin typeface="Yu Gothic"/>
                <a:ea typeface="Yu Gothic"/>
              </a:rPr>
              <a:t>歳 → 令和６年（</a:t>
            </a:r>
            <a:r>
              <a:rPr lang="en-US" altLang="ja-JP" sz="1286" b="1">
                <a:solidFill>
                  <a:schemeClr val="tx1">
                    <a:lumMod val="75000"/>
                    <a:lumOff val="25000"/>
                  </a:schemeClr>
                </a:solidFill>
                <a:latin typeface="Yu Gothic"/>
                <a:ea typeface="Yu Gothic"/>
              </a:rPr>
              <a:t>2024年</a:t>
            </a:r>
            <a:r>
              <a:rPr lang="ja-JP" altLang="en-US" sz="1286" b="1">
                <a:solidFill>
                  <a:schemeClr val="tx1">
                    <a:lumMod val="75000"/>
                    <a:lumOff val="25000"/>
                  </a:schemeClr>
                </a:solidFill>
                <a:latin typeface="Yu Gothic"/>
                <a:ea typeface="Yu Gothic"/>
              </a:rPr>
              <a:t>）：</a:t>
            </a:r>
            <a:r>
              <a:rPr lang="en-US" altLang="ja-JP" sz="1286" b="1">
                <a:solidFill>
                  <a:schemeClr val="tx1">
                    <a:lumMod val="75000"/>
                    <a:lumOff val="25000"/>
                  </a:schemeClr>
                </a:solidFill>
                <a:latin typeface="Yu Gothic"/>
                <a:ea typeface="Yu Gothic"/>
              </a:rPr>
              <a:t>29.8</a:t>
            </a:r>
            <a:r>
              <a:rPr lang="ja-JP" altLang="en-US" sz="1286" b="1">
                <a:solidFill>
                  <a:schemeClr val="tx1">
                    <a:lumMod val="75000"/>
                    <a:lumOff val="25000"/>
                  </a:schemeClr>
                </a:solidFill>
                <a:latin typeface="Yu Gothic"/>
                <a:ea typeface="Yu Gothic"/>
              </a:rPr>
              <a:t>歳</a:t>
            </a:r>
            <a:endParaRPr lang="en-US" sz="1286">
              <a:solidFill>
                <a:schemeClr val="tx1">
                  <a:lumMod val="75000"/>
                  <a:lumOff val="25000"/>
                </a:schemeClr>
              </a:solidFill>
            </a:endParaRPr>
          </a:p>
        </p:txBody>
      </p:sp>
      <p:sp>
        <p:nvSpPr>
          <p:cNvPr id="7" name="Google Shape;223;g3755c30e891_0_75">
            <a:extLst>
              <a:ext uri="{FF2B5EF4-FFF2-40B4-BE49-F238E27FC236}">
                <a16:creationId xmlns:a16="http://schemas.microsoft.com/office/drawing/2014/main" id="{FD5F0BAC-22B1-94C4-0C7F-9A827509364E}"/>
              </a:ext>
            </a:extLst>
          </p:cNvPr>
          <p:cNvSpPr txBox="1"/>
          <p:nvPr/>
        </p:nvSpPr>
        <p:spPr>
          <a:xfrm>
            <a:off x="458126" y="5781135"/>
            <a:ext cx="9149926" cy="254304"/>
          </a:xfrm>
          <a:prstGeom prst="rect">
            <a:avLst/>
          </a:prstGeom>
          <a:noFill/>
          <a:ln>
            <a:noFill/>
          </a:ln>
        </p:spPr>
        <p:txBody>
          <a:bodyPr spcFirstLastPara="1" wrap="square" lIns="53450" tIns="53450" rIns="53450" bIns="53450" anchor="t" anchorCtr="0">
            <a:noAutofit/>
          </a:bodyPr>
          <a:lstStyle/>
          <a:p>
            <a:pPr>
              <a:lnSpc>
                <a:spcPct val="115000"/>
              </a:lnSpc>
              <a:buSzPts val="3600"/>
            </a:pPr>
            <a:r>
              <a:rPr lang="ja-JP" altLang="en-US" sz="935" b="1">
                <a:solidFill>
                  <a:schemeClr val="bg1">
                    <a:lumMod val="50000"/>
                  </a:schemeClr>
                </a:solidFill>
                <a:latin typeface="Yu Gothic"/>
                <a:ea typeface="Yu Gothic"/>
              </a:rPr>
              <a:t>出典：左右ともに令和６年</a:t>
            </a:r>
            <a:r>
              <a:rPr lang="en-US" altLang="ja-JP" sz="935" b="1">
                <a:solidFill>
                  <a:schemeClr val="bg1">
                    <a:lumMod val="50000"/>
                  </a:schemeClr>
                </a:solidFill>
                <a:latin typeface="Yu Gothic"/>
                <a:ea typeface="Yu Gothic"/>
              </a:rPr>
              <a:t>(2024)  </a:t>
            </a:r>
            <a:r>
              <a:rPr lang="ja-JP" altLang="en-US" sz="935" b="1">
                <a:solidFill>
                  <a:schemeClr val="bg1">
                    <a:lumMod val="50000"/>
                  </a:schemeClr>
                </a:solidFill>
                <a:latin typeface="Yu Gothic"/>
                <a:ea typeface="Yu Gothic"/>
              </a:rPr>
              <a:t>人口動態統計より作図</a:t>
            </a:r>
          </a:p>
        </p:txBody>
      </p:sp>
      <p:pic>
        <p:nvPicPr>
          <p:cNvPr id="8" name="Picture 3">
            <a:extLst>
              <a:ext uri="{FF2B5EF4-FFF2-40B4-BE49-F238E27FC236}">
                <a16:creationId xmlns:a16="http://schemas.microsoft.com/office/drawing/2014/main" id="{DCE37E30-1FE5-F63B-B299-85A8DC1E75FE}"/>
              </a:ext>
            </a:extLst>
          </p:cNvPr>
          <p:cNvPicPr>
            <a:picLocks noChangeAspect="1"/>
          </p:cNvPicPr>
          <p:nvPr/>
        </p:nvPicPr>
        <p:blipFill>
          <a:blip r:embed="rId3"/>
          <a:stretch>
            <a:fillRect/>
          </a:stretch>
        </p:blipFill>
        <p:spPr>
          <a:xfrm>
            <a:off x="458126" y="2866214"/>
            <a:ext cx="4964079" cy="2844065"/>
          </a:xfrm>
          <a:prstGeom prst="roundRect">
            <a:avLst>
              <a:gd name="adj" fmla="val 2563"/>
            </a:avLst>
          </a:prstGeom>
          <a:ln>
            <a:solidFill>
              <a:schemeClr val="bg1">
                <a:lumMod val="85000"/>
              </a:schemeClr>
            </a:solidFill>
          </a:ln>
        </p:spPr>
      </p:pic>
      <p:pic>
        <p:nvPicPr>
          <p:cNvPr id="9" name="Picture 7">
            <a:extLst>
              <a:ext uri="{FF2B5EF4-FFF2-40B4-BE49-F238E27FC236}">
                <a16:creationId xmlns:a16="http://schemas.microsoft.com/office/drawing/2014/main" id="{B54EEF8D-0ABA-FABC-7CBB-82BB904D5D30}"/>
              </a:ext>
            </a:extLst>
          </p:cNvPr>
          <p:cNvPicPr>
            <a:picLocks noChangeAspect="1"/>
          </p:cNvPicPr>
          <p:nvPr/>
        </p:nvPicPr>
        <p:blipFill>
          <a:blip r:embed="rId4"/>
          <a:stretch>
            <a:fillRect/>
          </a:stretch>
        </p:blipFill>
        <p:spPr>
          <a:xfrm>
            <a:off x="5432254" y="2859472"/>
            <a:ext cx="4803162" cy="2850403"/>
          </a:xfrm>
          <a:prstGeom prst="roundRect">
            <a:avLst>
              <a:gd name="adj" fmla="val 2297"/>
            </a:avLst>
          </a:prstGeom>
          <a:ln>
            <a:solidFill>
              <a:schemeClr val="bg1">
                <a:lumMod val="85000"/>
              </a:schemeClr>
            </a:solidFill>
          </a:ln>
        </p:spPr>
      </p:pic>
      <p:pic>
        <p:nvPicPr>
          <p:cNvPr id="11" name="図 10">
            <a:extLst>
              <a:ext uri="{FF2B5EF4-FFF2-40B4-BE49-F238E27FC236}">
                <a16:creationId xmlns:a16="http://schemas.microsoft.com/office/drawing/2014/main" id="{874C7BE7-FC3D-14B1-7C9A-16C9AF8B4CEF}"/>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132169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E4A53BF0-AA57-0A33-050A-EBA104DD764F}"/>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7846BE92-E7DE-F75D-8499-57B1AF6B1D8A}"/>
              </a:ext>
            </a:extLst>
          </p:cNvPr>
          <p:cNvSpPr txBox="1"/>
          <p:nvPr/>
        </p:nvSpPr>
        <p:spPr>
          <a:xfrm>
            <a:off x="508240" y="925135"/>
            <a:ext cx="10005376" cy="453522"/>
          </a:xfrm>
          <a:prstGeom prst="rect">
            <a:avLst/>
          </a:prstGeom>
          <a:noFill/>
          <a:ln>
            <a:noFill/>
          </a:ln>
        </p:spPr>
        <p:txBody>
          <a:bodyPr spcFirstLastPara="1" wrap="square" lIns="0" tIns="0" rIns="0" bIns="0" anchor="t" anchorCtr="0">
            <a:spAutoFit/>
          </a:bodyPr>
          <a:lstStyle/>
          <a:p>
            <a:pPr>
              <a:lnSpc>
                <a:spcPct val="140000"/>
              </a:lnSpc>
            </a:pPr>
            <a:r>
              <a:rPr lang="ja-JP" altLang="en-US" sz="2105" b="1">
                <a:solidFill>
                  <a:srgbClr val="7F7F7F"/>
                </a:solidFill>
                <a:latin typeface="Yu Gothic"/>
                <a:ea typeface="Yu Gothic"/>
              </a:rPr>
              <a:t>　</a:t>
            </a:r>
            <a:r>
              <a:rPr lang="ja-JP" altLang="en-US" sz="2105" b="1">
                <a:solidFill>
                  <a:schemeClr val="tx1">
                    <a:lumMod val="50000"/>
                    <a:lumOff val="50000"/>
                  </a:schemeClr>
                </a:solidFill>
                <a:latin typeface="Yu Gothic"/>
                <a:ea typeface="Yu Gothic"/>
              </a:rPr>
              <a:t>日本の現状</a:t>
            </a:r>
            <a:endParaRPr lang="en-US" sz="2105">
              <a:solidFill>
                <a:schemeClr val="tx1">
                  <a:lumMod val="50000"/>
                  <a:lumOff val="50000"/>
                </a:schemeClr>
              </a:solidFill>
              <a:latin typeface="Yu Gothic"/>
              <a:ea typeface="Yu Gothic"/>
            </a:endParaRPr>
          </a:p>
        </p:txBody>
      </p:sp>
      <p:sp>
        <p:nvSpPr>
          <p:cNvPr id="6" name="Google Shape;223;g3755c30e891_0_75">
            <a:extLst>
              <a:ext uri="{FF2B5EF4-FFF2-40B4-BE49-F238E27FC236}">
                <a16:creationId xmlns:a16="http://schemas.microsoft.com/office/drawing/2014/main" id="{20BDF31D-D8CD-A0DC-CFE1-D9551D93678D}"/>
              </a:ext>
            </a:extLst>
          </p:cNvPr>
          <p:cNvSpPr txBox="1"/>
          <p:nvPr/>
        </p:nvSpPr>
        <p:spPr>
          <a:xfrm>
            <a:off x="532045" y="1343224"/>
            <a:ext cx="9638279" cy="750917"/>
          </a:xfrm>
          <a:prstGeom prst="rect">
            <a:avLst/>
          </a:prstGeom>
          <a:noFill/>
          <a:ln>
            <a:noFill/>
          </a:ln>
        </p:spPr>
        <p:txBody>
          <a:bodyPr spcFirstLastPara="1" wrap="square" lIns="53450" tIns="53450" rIns="53450" bIns="53450" anchor="t" anchorCtr="0">
            <a:noAutofit/>
          </a:bodyPr>
          <a:lstStyle/>
          <a:p>
            <a:pPr algn="ctr">
              <a:lnSpc>
                <a:spcPct val="114999"/>
              </a:lnSpc>
            </a:pPr>
            <a:r>
              <a:rPr lang="ja-JP" altLang="en-US" sz="1637" b="1">
                <a:solidFill>
                  <a:schemeClr val="tx1">
                    <a:lumMod val="75000"/>
                    <a:lumOff val="25000"/>
                  </a:schemeClr>
                </a:solidFill>
                <a:latin typeface="Yu Gothic" panose="020B0400000000000000" pitchFamily="34" charset="-128"/>
                <a:ea typeface="Yu Gothic" panose="020B0400000000000000" pitchFamily="34" charset="-128"/>
              </a:rPr>
              <a:t>第１子出生時の母の平均年齢は</a:t>
            </a:r>
            <a:endParaRPr lang="en-US" altLang="ja-JP" sz="1637" b="1">
              <a:solidFill>
                <a:schemeClr val="tx1">
                  <a:lumMod val="75000"/>
                  <a:lumOff val="25000"/>
                </a:schemeClr>
              </a:solidFill>
              <a:latin typeface="Yu Gothic" panose="020B0400000000000000" pitchFamily="34" charset="-128"/>
              <a:ea typeface="Yu Gothic" panose="020B0400000000000000" pitchFamily="34" charset="-128"/>
            </a:endParaRPr>
          </a:p>
          <a:p>
            <a:pPr algn="ctr">
              <a:lnSpc>
                <a:spcPct val="114999"/>
              </a:lnSpc>
            </a:pPr>
            <a:r>
              <a:rPr lang="ja-JP" altLang="en-US" sz="1637" b="1">
                <a:solidFill>
                  <a:schemeClr val="tx1">
                    <a:lumMod val="75000"/>
                    <a:lumOff val="25000"/>
                  </a:schemeClr>
                </a:solidFill>
                <a:latin typeface="Yu Gothic"/>
                <a:ea typeface="Yu Gothic"/>
              </a:rPr>
              <a:t>昭和60年（</a:t>
            </a:r>
            <a:r>
              <a:rPr lang="en-US" altLang="ja-JP" sz="1637" b="1">
                <a:solidFill>
                  <a:schemeClr val="tx1">
                    <a:lumMod val="75000"/>
                    <a:lumOff val="25000"/>
                  </a:schemeClr>
                </a:solidFill>
                <a:latin typeface="Yu Gothic"/>
                <a:ea typeface="Yu Gothic"/>
              </a:rPr>
              <a:t>1985</a:t>
            </a:r>
            <a:r>
              <a:rPr lang="ja-JP" altLang="en-US" sz="1637" b="1">
                <a:solidFill>
                  <a:schemeClr val="tx1">
                    <a:lumMod val="75000"/>
                    <a:lumOff val="25000"/>
                  </a:schemeClr>
                </a:solidFill>
                <a:latin typeface="Yu Gothic"/>
                <a:ea typeface="Yu Gothic"/>
              </a:rPr>
              <a:t>年）：</a:t>
            </a:r>
            <a:r>
              <a:rPr lang="en-US" altLang="ja-JP" sz="1637" b="1">
                <a:solidFill>
                  <a:schemeClr val="tx1">
                    <a:lumMod val="75000"/>
                    <a:lumOff val="25000"/>
                  </a:schemeClr>
                </a:solidFill>
                <a:latin typeface="Yu Gothic"/>
                <a:ea typeface="Yu Gothic"/>
              </a:rPr>
              <a:t>26.7</a:t>
            </a:r>
            <a:r>
              <a:rPr lang="ja-JP" altLang="en-US" sz="1637" b="1">
                <a:solidFill>
                  <a:schemeClr val="tx1">
                    <a:lumMod val="75000"/>
                    <a:lumOff val="25000"/>
                  </a:schemeClr>
                </a:solidFill>
                <a:latin typeface="Yu Gothic"/>
                <a:ea typeface="Yu Gothic"/>
              </a:rPr>
              <a:t>歳</a:t>
            </a:r>
            <a:r>
              <a:rPr lang="en-US" altLang="ja-JP" sz="1637" b="1">
                <a:solidFill>
                  <a:schemeClr val="tx1">
                    <a:lumMod val="75000"/>
                    <a:lumOff val="25000"/>
                  </a:schemeClr>
                </a:solidFill>
                <a:latin typeface="Yu Gothic"/>
                <a:ea typeface="Yu Gothic"/>
              </a:rPr>
              <a:t> </a:t>
            </a:r>
            <a:r>
              <a:rPr lang="en-US" sz="1637" b="1">
                <a:solidFill>
                  <a:schemeClr val="tx1">
                    <a:lumMod val="75000"/>
                    <a:lumOff val="25000"/>
                  </a:schemeClr>
                </a:solidFill>
                <a:latin typeface="Yu Gothic"/>
                <a:ea typeface="Yu Gothic"/>
              </a:rPr>
              <a:t>→ </a:t>
            </a:r>
            <a:r>
              <a:rPr lang="ja-JP" altLang="en-US" sz="1637" b="1">
                <a:solidFill>
                  <a:schemeClr val="tx1">
                    <a:lumMod val="75000"/>
                    <a:lumOff val="25000"/>
                  </a:schemeClr>
                </a:solidFill>
                <a:latin typeface="Yu Gothic"/>
                <a:ea typeface="Yu Gothic"/>
              </a:rPr>
              <a:t>平成23年</a:t>
            </a:r>
            <a:r>
              <a:rPr lang="en-US" sz="1637" b="1">
                <a:solidFill>
                  <a:schemeClr val="tx1">
                    <a:lumMod val="75000"/>
                    <a:lumOff val="25000"/>
                  </a:schemeClr>
                </a:solidFill>
                <a:latin typeface="Yu Gothic"/>
                <a:ea typeface="Yu Gothic"/>
              </a:rPr>
              <a:t>（</a:t>
            </a:r>
            <a:r>
              <a:rPr lang="en-US" altLang="ja-JP" sz="1637" b="1">
                <a:solidFill>
                  <a:schemeClr val="tx1">
                    <a:lumMod val="75000"/>
                    <a:lumOff val="25000"/>
                  </a:schemeClr>
                </a:solidFill>
                <a:latin typeface="Yu Gothic"/>
                <a:ea typeface="Yu Gothic"/>
              </a:rPr>
              <a:t>2011</a:t>
            </a:r>
            <a:r>
              <a:rPr lang="ja-JP" altLang="en-US" sz="1637" b="1">
                <a:solidFill>
                  <a:schemeClr val="tx1">
                    <a:lumMod val="75000"/>
                    <a:lumOff val="25000"/>
                  </a:schemeClr>
                </a:solidFill>
                <a:latin typeface="Yu Gothic"/>
                <a:ea typeface="Yu Gothic"/>
              </a:rPr>
              <a:t>年）：</a:t>
            </a:r>
            <a:r>
              <a:rPr lang="en-US" altLang="ja-JP" sz="1637" b="1">
                <a:solidFill>
                  <a:schemeClr val="tx1">
                    <a:lumMod val="75000"/>
                    <a:lumOff val="25000"/>
                  </a:schemeClr>
                </a:solidFill>
                <a:latin typeface="Yu Gothic"/>
                <a:ea typeface="Yu Gothic"/>
              </a:rPr>
              <a:t>30</a:t>
            </a:r>
            <a:r>
              <a:rPr lang="en-US" sz="1637" b="1">
                <a:solidFill>
                  <a:schemeClr val="tx1">
                    <a:lumMod val="75000"/>
                    <a:lumOff val="25000"/>
                  </a:schemeClr>
                </a:solidFill>
                <a:latin typeface="Yu Gothic"/>
                <a:ea typeface="Yu Gothic"/>
              </a:rPr>
              <a:t>.1</a:t>
            </a:r>
            <a:r>
              <a:rPr lang="ja-JP" altLang="en-US" sz="1637" b="1">
                <a:solidFill>
                  <a:schemeClr val="tx1">
                    <a:lumMod val="75000"/>
                    <a:lumOff val="25000"/>
                  </a:schemeClr>
                </a:solidFill>
                <a:latin typeface="Yu Gothic"/>
                <a:ea typeface="Yu Gothic"/>
              </a:rPr>
              <a:t>歳</a:t>
            </a:r>
            <a:r>
              <a:rPr lang="en-US" altLang="ja-JP" sz="1637" b="1">
                <a:solidFill>
                  <a:schemeClr val="tx1">
                    <a:lumMod val="75000"/>
                    <a:lumOff val="25000"/>
                  </a:schemeClr>
                </a:solidFill>
                <a:latin typeface="Yu Gothic"/>
                <a:ea typeface="Yu Gothic"/>
              </a:rPr>
              <a:t> → 令和６年</a:t>
            </a:r>
            <a:r>
              <a:rPr lang="ja-JP" altLang="en-US" sz="1637" b="1">
                <a:solidFill>
                  <a:schemeClr val="tx1">
                    <a:lumMod val="75000"/>
                    <a:lumOff val="25000"/>
                  </a:schemeClr>
                </a:solidFill>
                <a:latin typeface="Yu Gothic"/>
                <a:ea typeface="Yu Gothic"/>
              </a:rPr>
              <a:t>（</a:t>
            </a:r>
            <a:r>
              <a:rPr lang="en-US" altLang="ja-JP" sz="1637" b="1">
                <a:solidFill>
                  <a:schemeClr val="tx1">
                    <a:lumMod val="75000"/>
                    <a:lumOff val="25000"/>
                  </a:schemeClr>
                </a:solidFill>
                <a:latin typeface="Yu Gothic"/>
                <a:ea typeface="Yu Gothic"/>
              </a:rPr>
              <a:t>2024</a:t>
            </a:r>
            <a:r>
              <a:rPr lang="ja-JP" altLang="en-US" sz="1637" b="1">
                <a:solidFill>
                  <a:schemeClr val="tx1">
                    <a:lumMod val="75000"/>
                    <a:lumOff val="25000"/>
                  </a:schemeClr>
                </a:solidFill>
                <a:latin typeface="Yu Gothic"/>
                <a:ea typeface="Yu Gothic"/>
              </a:rPr>
              <a:t>年）：</a:t>
            </a:r>
            <a:r>
              <a:rPr lang="en-US" altLang="ja-JP" sz="1637" b="1">
                <a:solidFill>
                  <a:schemeClr val="tx1">
                    <a:lumMod val="75000"/>
                    <a:lumOff val="25000"/>
                  </a:schemeClr>
                </a:solidFill>
                <a:latin typeface="Yu Gothic"/>
                <a:ea typeface="Yu Gothic"/>
              </a:rPr>
              <a:t>31.0</a:t>
            </a:r>
            <a:r>
              <a:rPr lang="ja-JP" altLang="en-US" sz="1637" b="1">
                <a:solidFill>
                  <a:schemeClr val="tx1">
                    <a:lumMod val="75000"/>
                    <a:lumOff val="25000"/>
                  </a:schemeClr>
                </a:solidFill>
                <a:latin typeface="Yu Gothic"/>
                <a:ea typeface="Yu Gothic"/>
              </a:rPr>
              <a:t>歳</a:t>
            </a:r>
            <a:endParaRPr lang="en-US" altLang="ja-JP" sz="1637" b="1">
              <a:solidFill>
                <a:schemeClr val="tx1">
                  <a:lumMod val="75000"/>
                  <a:lumOff val="25000"/>
                </a:schemeClr>
              </a:solidFill>
              <a:latin typeface="Yu Gothic"/>
              <a:ea typeface="Yu Gothic"/>
            </a:endParaRPr>
          </a:p>
          <a:p>
            <a:pPr algn="ctr">
              <a:lnSpc>
                <a:spcPct val="114999"/>
              </a:lnSpc>
            </a:pPr>
            <a:r>
              <a:rPr lang="ja-JP" altLang="en-US" sz="1637" b="1">
                <a:solidFill>
                  <a:schemeClr val="tx1">
                    <a:lumMod val="75000"/>
                    <a:lumOff val="25000"/>
                  </a:schemeClr>
                </a:solidFill>
                <a:latin typeface="Yu Gothic" panose="020B0400000000000000" pitchFamily="34" charset="-128"/>
                <a:ea typeface="Yu Gothic" panose="020B0400000000000000" pitchFamily="34" charset="-128"/>
              </a:rPr>
              <a:t>と推移</a:t>
            </a:r>
            <a:endParaRPr lang="en-US" sz="1637" b="1">
              <a:solidFill>
                <a:schemeClr val="tx1">
                  <a:lumMod val="75000"/>
                  <a:lumOff val="25000"/>
                </a:schemeClr>
              </a:solidFill>
              <a:latin typeface="Yu Gothic" panose="020B0400000000000000" pitchFamily="34" charset="-128"/>
              <a:ea typeface="Yu Gothic" panose="020B0400000000000000" pitchFamily="34" charset="-128"/>
            </a:endParaRPr>
          </a:p>
          <a:p>
            <a:pPr algn="ctr"/>
            <a:endParaRPr lang="ja-JP" altLang="en-US" sz="1637" b="1">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4" name="Google Shape;223;g3755c30e891_0_75">
            <a:extLst>
              <a:ext uri="{FF2B5EF4-FFF2-40B4-BE49-F238E27FC236}">
                <a16:creationId xmlns:a16="http://schemas.microsoft.com/office/drawing/2014/main" id="{18343B37-9095-2298-8201-B11D8AFC61AA}"/>
              </a:ext>
            </a:extLst>
          </p:cNvPr>
          <p:cNvSpPr txBox="1"/>
          <p:nvPr/>
        </p:nvSpPr>
        <p:spPr>
          <a:xfrm>
            <a:off x="1669043" y="6260652"/>
            <a:ext cx="7597922" cy="254304"/>
          </a:xfrm>
          <a:prstGeom prst="rect">
            <a:avLst/>
          </a:prstGeom>
          <a:noFill/>
          <a:ln>
            <a:noFill/>
          </a:ln>
        </p:spPr>
        <p:txBody>
          <a:bodyPr spcFirstLastPara="1" wrap="square" lIns="53450" tIns="53450" rIns="53450" bIns="53450" anchor="t" anchorCtr="0">
            <a:noAutofit/>
          </a:bodyPr>
          <a:lstStyle/>
          <a:p>
            <a:pPr>
              <a:lnSpc>
                <a:spcPct val="115000"/>
              </a:lnSpc>
              <a:buSzPts val="3600"/>
            </a:pPr>
            <a:r>
              <a:rPr lang="ja-JP" altLang="en-US" sz="935" b="1">
                <a:solidFill>
                  <a:schemeClr val="bg1">
                    <a:lumMod val="50000"/>
                  </a:schemeClr>
                </a:solidFill>
                <a:latin typeface="Yu Gothic"/>
                <a:ea typeface="Yu Gothic"/>
              </a:rPr>
              <a:t>出典：令和６年</a:t>
            </a:r>
            <a:r>
              <a:rPr lang="en-US" altLang="ja-JP" sz="935" b="1">
                <a:solidFill>
                  <a:schemeClr val="bg1">
                    <a:lumMod val="50000"/>
                  </a:schemeClr>
                </a:solidFill>
                <a:latin typeface="Yu Gothic"/>
                <a:ea typeface="Yu Gothic"/>
              </a:rPr>
              <a:t>(2024)  </a:t>
            </a:r>
            <a:r>
              <a:rPr lang="ja-JP" altLang="en-US" sz="935" b="1">
                <a:solidFill>
                  <a:schemeClr val="bg1">
                    <a:lumMod val="50000"/>
                  </a:schemeClr>
                </a:solidFill>
                <a:latin typeface="Yu Gothic"/>
                <a:ea typeface="Yu Gothic"/>
              </a:rPr>
              <a:t>人口動態統計より作図</a:t>
            </a:r>
          </a:p>
        </p:txBody>
      </p:sp>
      <p:pic>
        <p:nvPicPr>
          <p:cNvPr id="7" name="図 6" descr="グラフ, 折れ線グラフ&#10;&#10;AI 生成コンテンツは誤りを含む可能性があります。">
            <a:extLst>
              <a:ext uri="{FF2B5EF4-FFF2-40B4-BE49-F238E27FC236}">
                <a16:creationId xmlns:a16="http://schemas.microsoft.com/office/drawing/2014/main" id="{6E319E45-0149-E17E-74EB-CE1CDA49EACA}"/>
              </a:ext>
            </a:extLst>
          </p:cNvPr>
          <p:cNvPicPr>
            <a:picLocks noChangeAspect="1"/>
          </p:cNvPicPr>
          <p:nvPr/>
        </p:nvPicPr>
        <p:blipFill>
          <a:blip r:embed="rId3"/>
          <a:stretch>
            <a:fillRect/>
          </a:stretch>
        </p:blipFill>
        <p:spPr>
          <a:xfrm>
            <a:off x="1669824" y="2323406"/>
            <a:ext cx="7015082" cy="3928801"/>
          </a:xfrm>
          <a:prstGeom prst="roundRect">
            <a:avLst>
              <a:gd name="adj" fmla="val 3093"/>
            </a:avLst>
          </a:prstGeom>
          <a:ln>
            <a:solidFill>
              <a:schemeClr val="bg1">
                <a:lumMod val="85000"/>
              </a:schemeClr>
            </a:solidFill>
          </a:ln>
        </p:spPr>
      </p:pic>
      <p:pic>
        <p:nvPicPr>
          <p:cNvPr id="3" name="図 2">
            <a:extLst>
              <a:ext uri="{FF2B5EF4-FFF2-40B4-BE49-F238E27FC236}">
                <a16:creationId xmlns:a16="http://schemas.microsoft.com/office/drawing/2014/main" id="{CE24797A-D9A4-CC92-85C1-ECD6D987D78A}"/>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7712651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9373C253-FB89-E635-E630-D4B18631AC80}"/>
            </a:ext>
          </a:extLst>
        </p:cNvPr>
        <p:cNvGrpSpPr/>
        <p:nvPr/>
      </p:nvGrpSpPr>
      <p:grpSpPr>
        <a:xfrm>
          <a:off x="0" y="0"/>
          <a:ext cx="0" cy="0"/>
          <a:chOff x="0" y="0"/>
          <a:chExt cx="0" cy="0"/>
        </a:xfrm>
      </p:grpSpPr>
      <p:sp>
        <p:nvSpPr>
          <p:cNvPr id="17" name="角丸四角形 16">
            <a:extLst>
              <a:ext uri="{FF2B5EF4-FFF2-40B4-BE49-F238E27FC236}">
                <a16:creationId xmlns:a16="http://schemas.microsoft.com/office/drawing/2014/main" id="{0721BF59-5EE1-476E-42F2-0855BC08E4E8}"/>
              </a:ext>
            </a:extLst>
          </p:cNvPr>
          <p:cNvSpPr/>
          <p:nvPr/>
        </p:nvSpPr>
        <p:spPr>
          <a:xfrm>
            <a:off x="6497464" y="4198990"/>
            <a:ext cx="3712215" cy="1517558"/>
          </a:xfrm>
          <a:prstGeom prst="roundRect">
            <a:avLst>
              <a:gd name="adj" fmla="val 6161"/>
            </a:avLst>
          </a:prstGeom>
          <a:solidFill>
            <a:srgbClr val="D2EEF2">
              <a:alpha val="553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523"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sym typeface="Arial"/>
            </a:endParaRPr>
          </a:p>
        </p:txBody>
      </p:sp>
      <p:sp>
        <p:nvSpPr>
          <p:cNvPr id="15" name="角丸四角形 14">
            <a:extLst>
              <a:ext uri="{FF2B5EF4-FFF2-40B4-BE49-F238E27FC236}">
                <a16:creationId xmlns:a16="http://schemas.microsoft.com/office/drawing/2014/main" id="{DE15FD89-80B2-D0CB-4BE9-6E563066AC23}"/>
              </a:ext>
            </a:extLst>
          </p:cNvPr>
          <p:cNvSpPr/>
          <p:nvPr/>
        </p:nvSpPr>
        <p:spPr>
          <a:xfrm>
            <a:off x="6497464" y="2565917"/>
            <a:ext cx="3712215" cy="1517558"/>
          </a:xfrm>
          <a:prstGeom prst="roundRect">
            <a:avLst>
              <a:gd name="adj" fmla="val 6161"/>
            </a:avLst>
          </a:prstGeom>
          <a:solidFill>
            <a:srgbClr val="FFE6C6">
              <a:alpha val="394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523"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sym typeface="Arial"/>
            </a:endParaRPr>
          </a:p>
        </p:txBody>
      </p:sp>
      <p:sp>
        <p:nvSpPr>
          <p:cNvPr id="96" name="Google Shape;96;p2">
            <a:extLst>
              <a:ext uri="{FF2B5EF4-FFF2-40B4-BE49-F238E27FC236}">
                <a16:creationId xmlns:a16="http://schemas.microsoft.com/office/drawing/2014/main" id="{41EFF007-7392-04D6-E08A-A89C350C798E}"/>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1200" cap="none" spc="0" normalizeH="0" baseline="0" noProof="0">
                <a:ln>
                  <a:noFill/>
                </a:ln>
                <a:solidFill>
                  <a:srgbClr val="7F7F7F"/>
                </a:solidFill>
                <a:effectLst/>
                <a:uLnTx/>
                <a:uFillTx/>
                <a:latin typeface="Yu Gothic"/>
                <a:ea typeface="Yu Gothic"/>
                <a:cs typeface="+mn-cs"/>
              </a:rPr>
              <a:t>　</a:t>
            </a:r>
            <a:r>
              <a:rPr kumimoji="0" lang="ja-JP" altLang="en-US" sz="210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ライフステージにおける健康問題</a:t>
            </a:r>
          </a:p>
        </p:txBody>
      </p:sp>
      <p:sp>
        <p:nvSpPr>
          <p:cNvPr id="16" name="テキスト ボックス 15">
            <a:extLst>
              <a:ext uri="{FF2B5EF4-FFF2-40B4-BE49-F238E27FC236}">
                <a16:creationId xmlns:a16="http://schemas.microsoft.com/office/drawing/2014/main" id="{7F5E32B3-C577-34FE-D2A3-1C748C124BA0}"/>
              </a:ext>
            </a:extLst>
          </p:cNvPr>
          <p:cNvSpPr txBox="1"/>
          <p:nvPr/>
        </p:nvSpPr>
        <p:spPr>
          <a:xfrm>
            <a:off x="374634" y="1529537"/>
            <a:ext cx="9870192" cy="58067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338"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性に関する二つの概念</a:t>
            </a:r>
          </a:p>
        </p:txBody>
      </p:sp>
      <p:sp>
        <p:nvSpPr>
          <p:cNvPr id="3" name="テキスト ボックス 2">
            <a:extLst>
              <a:ext uri="{FF2B5EF4-FFF2-40B4-BE49-F238E27FC236}">
                <a16:creationId xmlns:a16="http://schemas.microsoft.com/office/drawing/2014/main" id="{0E1468FC-4DE7-0172-6B19-A452EC419852}"/>
              </a:ext>
            </a:extLst>
          </p:cNvPr>
          <p:cNvSpPr txBox="1"/>
          <p:nvPr/>
        </p:nvSpPr>
        <p:spPr>
          <a:xfrm>
            <a:off x="6796108" y="4335062"/>
            <a:ext cx="3024471" cy="53200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105" b="1" i="0" u="sng" strike="noStrike" kern="0" cap="none" spc="0" normalizeH="0" baseline="0" noProof="0">
                <a:ln>
                  <a:noFill/>
                </a:ln>
                <a:solidFill>
                  <a:srgbClr val="5DC2D0"/>
                </a:solidFill>
                <a:effectLst/>
                <a:uLnTx/>
                <a:uFillTx/>
                <a:latin typeface="Yu Gothic" panose="020B0400000000000000" pitchFamily="34" charset="-128"/>
                <a:ea typeface="Yu Gothic" panose="020B0400000000000000" pitchFamily="34" charset="-128"/>
                <a:cs typeface="Arial"/>
                <a:sym typeface="Arial"/>
              </a:rPr>
              <a:t>生物学的性</a:t>
            </a:r>
            <a:r>
              <a:rPr kumimoji="0" lang="en-US" altLang="ja-JP" sz="2105" b="1" i="0" u="sng" strike="noStrike" kern="0" cap="none" spc="0" normalizeH="0" baseline="0" noProof="0">
                <a:ln>
                  <a:noFill/>
                </a:ln>
                <a:solidFill>
                  <a:srgbClr val="5DC2D0"/>
                </a:solidFill>
                <a:effectLst/>
                <a:uLnTx/>
                <a:uFillTx/>
                <a:latin typeface="Yu Gothic" panose="020B0400000000000000" pitchFamily="34" charset="-128"/>
                <a:ea typeface="Yu Gothic" panose="020B0400000000000000" pitchFamily="34" charset="-128"/>
                <a:cs typeface="Arial"/>
                <a:sym typeface="Arial"/>
              </a:rPr>
              <a:t> (</a:t>
            </a:r>
            <a:r>
              <a:rPr kumimoji="0" lang="en" altLang="ja-JP" sz="2105" b="1" i="0" u="sng" strike="noStrike" kern="0" cap="none" spc="0" normalizeH="0" baseline="0" noProof="0">
                <a:ln>
                  <a:noFill/>
                </a:ln>
                <a:solidFill>
                  <a:srgbClr val="5DC2D0"/>
                </a:solidFill>
                <a:effectLst/>
                <a:uLnTx/>
                <a:uFillTx/>
                <a:latin typeface="Yu Gothic" panose="020B0400000000000000" pitchFamily="34" charset="-128"/>
                <a:ea typeface="Yu Gothic" panose="020B0400000000000000" pitchFamily="34" charset="-128"/>
                <a:cs typeface="Arial"/>
                <a:sym typeface="Arial"/>
              </a:rPr>
              <a:t>sex)</a:t>
            </a:r>
          </a:p>
        </p:txBody>
      </p:sp>
      <p:sp>
        <p:nvSpPr>
          <p:cNvPr id="6" name="テキスト ボックス 5">
            <a:extLst>
              <a:ext uri="{FF2B5EF4-FFF2-40B4-BE49-F238E27FC236}">
                <a16:creationId xmlns:a16="http://schemas.microsoft.com/office/drawing/2014/main" id="{13F497FB-BBEA-6D12-D21F-314359C5226E}"/>
              </a:ext>
            </a:extLst>
          </p:cNvPr>
          <p:cNvSpPr txBox="1"/>
          <p:nvPr/>
        </p:nvSpPr>
        <p:spPr>
          <a:xfrm>
            <a:off x="6703210" y="2750138"/>
            <a:ext cx="4316977" cy="53200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105" b="1" i="0" u="sng" strike="noStrike" kern="0" cap="none" spc="0" normalizeH="0" baseline="0" noProof="0">
                <a:ln>
                  <a:noFill/>
                </a:ln>
                <a:solidFill>
                  <a:srgbClr val="ED8B19"/>
                </a:solidFill>
                <a:effectLst/>
                <a:uLnTx/>
                <a:uFillTx/>
                <a:latin typeface="Yu Gothic" panose="020B0400000000000000" pitchFamily="34" charset="-128"/>
                <a:ea typeface="Yu Gothic" panose="020B0400000000000000" pitchFamily="34" charset="-128"/>
                <a:cs typeface="Arial"/>
                <a:sym typeface="Arial"/>
              </a:rPr>
              <a:t> </a:t>
            </a:r>
            <a:r>
              <a:rPr kumimoji="0" lang="ja-JP" altLang="en-US" sz="2105" b="1" i="0" u="sng" strike="noStrike" kern="0" cap="none" spc="0" normalizeH="0" baseline="0" noProof="0">
                <a:ln>
                  <a:noFill/>
                </a:ln>
                <a:solidFill>
                  <a:srgbClr val="FA9F13"/>
                </a:solidFill>
                <a:effectLst/>
                <a:uLnTx/>
                <a:uFillTx/>
                <a:latin typeface="Yu Gothic" panose="020B0400000000000000" pitchFamily="34" charset="-128"/>
                <a:ea typeface="Yu Gothic" panose="020B0400000000000000" pitchFamily="34" charset="-128"/>
                <a:cs typeface="Arial"/>
                <a:sym typeface="Arial"/>
              </a:rPr>
              <a:t>社会文化学的性</a:t>
            </a:r>
            <a:r>
              <a:rPr kumimoji="0" lang="en-US" altLang="ja-JP" sz="2105" b="1" i="0" u="sng" strike="noStrike" kern="0" cap="none" spc="0" normalizeH="0" baseline="0" noProof="0">
                <a:ln>
                  <a:noFill/>
                </a:ln>
                <a:solidFill>
                  <a:srgbClr val="FA9F13"/>
                </a:solidFill>
                <a:effectLst/>
                <a:uLnTx/>
                <a:uFillTx/>
                <a:latin typeface="Yu Gothic" panose="020B0400000000000000" pitchFamily="34" charset="-128"/>
                <a:ea typeface="Yu Gothic" panose="020B0400000000000000" pitchFamily="34" charset="-128"/>
                <a:cs typeface="Arial"/>
                <a:sym typeface="Arial"/>
              </a:rPr>
              <a:t> (</a:t>
            </a:r>
            <a:r>
              <a:rPr kumimoji="0" lang="en" altLang="ja-JP" sz="2105" b="1" i="0" u="sng" strike="noStrike" kern="0" cap="none" spc="0" normalizeH="0" baseline="0" noProof="0">
                <a:ln>
                  <a:noFill/>
                </a:ln>
                <a:solidFill>
                  <a:srgbClr val="FA9F13"/>
                </a:solidFill>
                <a:effectLst/>
                <a:uLnTx/>
                <a:uFillTx/>
                <a:latin typeface="Yu Gothic" panose="020B0400000000000000" pitchFamily="34" charset="-128"/>
                <a:ea typeface="Yu Gothic" panose="020B0400000000000000" pitchFamily="34" charset="-128"/>
                <a:cs typeface="Arial"/>
                <a:sym typeface="Arial"/>
              </a:rPr>
              <a:t>gender)</a:t>
            </a:r>
            <a:endParaRPr kumimoji="0" lang="ja-JP" altLang="en-US" sz="2105" b="1" i="0" u="sng" strike="noStrike" kern="0" cap="none" spc="0" normalizeH="0" baseline="0" noProof="0">
              <a:ln>
                <a:noFill/>
              </a:ln>
              <a:solidFill>
                <a:srgbClr val="FA9F13"/>
              </a:solidFill>
              <a:effectLst/>
              <a:uLnTx/>
              <a:uFillTx/>
              <a:latin typeface="Yu Gothic" panose="020B0400000000000000" pitchFamily="34" charset="-128"/>
              <a:ea typeface="Yu Gothic" panose="020B0400000000000000" pitchFamily="34" charset="-128"/>
              <a:cs typeface="Arial"/>
              <a:sym typeface="Arial"/>
            </a:endParaRPr>
          </a:p>
        </p:txBody>
      </p:sp>
      <p:sp>
        <p:nvSpPr>
          <p:cNvPr id="8" name="テキスト ボックス 7">
            <a:extLst>
              <a:ext uri="{FF2B5EF4-FFF2-40B4-BE49-F238E27FC236}">
                <a16:creationId xmlns:a16="http://schemas.microsoft.com/office/drawing/2014/main" id="{604AB289-C711-9907-2FAD-4BACDECFCEA6}"/>
              </a:ext>
            </a:extLst>
          </p:cNvPr>
          <p:cNvSpPr txBox="1"/>
          <p:nvPr/>
        </p:nvSpPr>
        <p:spPr>
          <a:xfrm>
            <a:off x="6796108" y="4880200"/>
            <a:ext cx="4988597" cy="628627"/>
          </a:xfrm>
          <a:prstGeom prst="rect">
            <a:avLst/>
          </a:prstGeom>
          <a:noFill/>
        </p:spPr>
        <p:txBody>
          <a:bodyPr wrap="square" lIns="53459" tIns="26730" rIns="53459" bIns="26730" anchor="t">
            <a:spAutoFit/>
          </a:bodyPr>
          <a:lstStyle/>
          <a:p>
            <a:pPr marL="0" marR="0" lvl="0" indent="0" algn="l" defTabSz="914400" rtl="0" eaLnBrk="1" fontAlgn="auto" latinLnBrk="0" hangingPunct="1">
              <a:lnSpc>
                <a:spcPts val="2257"/>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染色体、性ホルモン、身体構造の</a:t>
            </a:r>
            <a:endParaRPr kumimoji="0" lang="en-US" altLang="ja-JP"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a:p>
            <a:pPr marL="0" marR="0" lvl="0" indent="0" algn="l" defTabSz="914400" rtl="0" eaLnBrk="1" fontAlgn="auto" latinLnBrk="0" hangingPunct="1">
              <a:lnSpc>
                <a:spcPts val="2257"/>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違いに基づく</a:t>
            </a:r>
          </a:p>
        </p:txBody>
      </p:sp>
      <p:sp>
        <p:nvSpPr>
          <p:cNvPr id="9" name="テキスト ボックス 8">
            <a:extLst>
              <a:ext uri="{FF2B5EF4-FFF2-40B4-BE49-F238E27FC236}">
                <a16:creationId xmlns:a16="http://schemas.microsoft.com/office/drawing/2014/main" id="{DD7BE3CA-DE66-6C96-64A6-52432AEFF9B2}"/>
              </a:ext>
            </a:extLst>
          </p:cNvPr>
          <p:cNvSpPr txBox="1"/>
          <p:nvPr/>
        </p:nvSpPr>
        <p:spPr>
          <a:xfrm>
            <a:off x="6796108" y="3243691"/>
            <a:ext cx="4988597" cy="666977"/>
          </a:xfrm>
          <a:prstGeom prst="rect">
            <a:avLst/>
          </a:prstGeom>
          <a:noFill/>
        </p:spPr>
        <p:txBody>
          <a:bodyPr wrap="square">
            <a:spAutoFit/>
          </a:bodyPr>
          <a:lstStyle/>
          <a:p>
            <a:pPr marL="0" marR="0" lvl="0" indent="0" algn="l" defTabSz="914400" rtl="0" eaLnBrk="1" fontAlgn="auto" latinLnBrk="0" hangingPunct="1">
              <a:lnSpc>
                <a:spcPts val="2257"/>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社会や文化的な背景、価値観、</a:t>
            </a:r>
          </a:p>
          <a:p>
            <a:pPr marL="0" marR="0" lvl="0" indent="0" algn="l" defTabSz="914400" rtl="0" eaLnBrk="1" fontAlgn="auto" latinLnBrk="0" hangingPunct="1">
              <a:lnSpc>
                <a:spcPts val="2257"/>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物の考え方等から形成される</a:t>
            </a:r>
          </a:p>
        </p:txBody>
      </p:sp>
      <p:sp>
        <p:nvSpPr>
          <p:cNvPr id="19" name="テキスト ボックス 18">
            <a:extLst>
              <a:ext uri="{FF2B5EF4-FFF2-40B4-BE49-F238E27FC236}">
                <a16:creationId xmlns:a16="http://schemas.microsoft.com/office/drawing/2014/main" id="{41933042-6B72-9029-A8F8-4D86DC1D0FE4}"/>
              </a:ext>
            </a:extLst>
          </p:cNvPr>
          <p:cNvSpPr txBox="1"/>
          <p:nvPr/>
        </p:nvSpPr>
        <p:spPr>
          <a:xfrm>
            <a:off x="374634" y="6334606"/>
            <a:ext cx="10691976" cy="197868"/>
          </a:xfrm>
          <a:prstGeom prst="rect">
            <a:avLst/>
          </a:prstGeom>
          <a:noFill/>
        </p:spPr>
        <p:txBody>
          <a:bodyPr wrap="square" lIns="53459" tIns="26730" rIns="53459" bIns="2673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出典：</a:t>
            </a:r>
            <a:r>
              <a:rPr kumimoji="0" lang="en"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Anna Maria Giammarioli, Alessandra Siracusano, Eugenio Sorrentino, et al. ANN IST SUPER SANITAA 2012/VOL ４８. NO.3:311-318</a:t>
            </a:r>
            <a:endParaRPr kumimoji="0" lang="en-US" altLang="ja-JP"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endParaRPr>
          </a:p>
        </p:txBody>
      </p:sp>
      <p:pic>
        <p:nvPicPr>
          <p:cNvPr id="4" name="Picture 3">
            <a:extLst>
              <a:ext uri="{FF2B5EF4-FFF2-40B4-BE49-F238E27FC236}">
                <a16:creationId xmlns:a16="http://schemas.microsoft.com/office/drawing/2014/main" id="{A84BA6C2-7DC9-15AA-FB89-61728E36D6BC}"/>
              </a:ext>
            </a:extLst>
          </p:cNvPr>
          <p:cNvPicPr>
            <a:picLocks noChangeAspect="1"/>
          </p:cNvPicPr>
          <p:nvPr/>
        </p:nvPicPr>
        <p:blipFill>
          <a:blip r:embed="rId3"/>
          <a:stretch>
            <a:fillRect/>
          </a:stretch>
        </p:blipFill>
        <p:spPr>
          <a:xfrm>
            <a:off x="459014" y="2261089"/>
            <a:ext cx="6032858" cy="3687685"/>
          </a:xfrm>
          <a:prstGeom prst="rect">
            <a:avLst/>
          </a:prstGeom>
        </p:spPr>
      </p:pic>
      <p:pic>
        <p:nvPicPr>
          <p:cNvPr id="5" name="図 4">
            <a:extLst>
              <a:ext uri="{FF2B5EF4-FFF2-40B4-BE49-F238E27FC236}">
                <a16:creationId xmlns:a16="http://schemas.microsoft.com/office/drawing/2014/main" id="{1DAF6A52-3598-EC55-F250-3FD7B1D7DF8E}"/>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498872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E86AC18E-CF51-BFF2-4F25-AE2858D3AA22}"/>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E390F0E5-0B03-E9E0-0192-9C7D162661A8}"/>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1200" cap="none" spc="0" normalizeH="0" baseline="0" noProof="0">
                <a:ln>
                  <a:noFill/>
                </a:ln>
                <a:solidFill>
                  <a:srgbClr val="7F7F7F"/>
                </a:solidFill>
                <a:effectLst/>
                <a:uLnTx/>
                <a:uFillTx/>
                <a:latin typeface="Yu Gothic"/>
                <a:ea typeface="Yu Gothic"/>
                <a:cs typeface="+mn-cs"/>
              </a:rPr>
              <a:t>　</a:t>
            </a:r>
            <a:r>
              <a:rPr kumimoji="0" lang="ja-JP" altLang="en-US" sz="210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ライフステージにおける健康問題</a:t>
            </a:r>
          </a:p>
        </p:txBody>
      </p:sp>
      <p:sp>
        <p:nvSpPr>
          <p:cNvPr id="16" name="テキスト ボックス 15">
            <a:extLst>
              <a:ext uri="{FF2B5EF4-FFF2-40B4-BE49-F238E27FC236}">
                <a16:creationId xmlns:a16="http://schemas.microsoft.com/office/drawing/2014/main" id="{A516F037-55D0-9CD2-A9DE-C951800EC2AE}"/>
              </a:ext>
            </a:extLst>
          </p:cNvPr>
          <p:cNvSpPr txBox="1"/>
          <p:nvPr/>
        </p:nvSpPr>
        <p:spPr>
          <a:xfrm>
            <a:off x="374634" y="1529537"/>
            <a:ext cx="9870192" cy="58067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338"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性ホルモンの役割</a:t>
            </a:r>
          </a:p>
        </p:txBody>
      </p:sp>
      <p:sp>
        <p:nvSpPr>
          <p:cNvPr id="3" name="テキスト ボックス 2">
            <a:extLst>
              <a:ext uri="{FF2B5EF4-FFF2-40B4-BE49-F238E27FC236}">
                <a16:creationId xmlns:a16="http://schemas.microsoft.com/office/drawing/2014/main" id="{D9B82CF3-C189-47F3-622E-BD0430B2EF8D}"/>
              </a:ext>
            </a:extLst>
          </p:cNvPr>
          <p:cNvSpPr txBox="1"/>
          <p:nvPr/>
        </p:nvSpPr>
        <p:spPr>
          <a:xfrm>
            <a:off x="910677" y="2583315"/>
            <a:ext cx="3024471" cy="493654"/>
          </a:xfrm>
          <a:prstGeom prst="rect">
            <a:avLst/>
          </a:prstGeom>
          <a:noFill/>
        </p:spPr>
        <p:txBody>
          <a:bodyPr wrap="square" lIns="53459" tIns="26730" rIns="53459" bIns="26730" anchor="t">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 sz="2105"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エストロゲン</a:t>
            </a:r>
            <a:endParaRPr kumimoji="0" lang="en" sz="52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4" name="正方形/長方形 3">
            <a:extLst>
              <a:ext uri="{FF2B5EF4-FFF2-40B4-BE49-F238E27FC236}">
                <a16:creationId xmlns:a16="http://schemas.microsoft.com/office/drawing/2014/main" id="{350238DF-0C90-B2CB-4032-3620EB372F7B}"/>
              </a:ext>
            </a:extLst>
          </p:cNvPr>
          <p:cNvSpPr/>
          <p:nvPr/>
        </p:nvSpPr>
        <p:spPr>
          <a:xfrm>
            <a:off x="740969" y="2702829"/>
            <a:ext cx="116407" cy="358118"/>
          </a:xfrm>
          <a:prstGeom prst="rect">
            <a:avLst/>
          </a:prstGeom>
          <a:solidFill>
            <a:srgbClr val="5DC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523"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sym typeface="Arial"/>
            </a:endParaRPr>
          </a:p>
        </p:txBody>
      </p:sp>
      <p:sp>
        <p:nvSpPr>
          <p:cNvPr id="6" name="テキスト ボックス 5">
            <a:extLst>
              <a:ext uri="{FF2B5EF4-FFF2-40B4-BE49-F238E27FC236}">
                <a16:creationId xmlns:a16="http://schemas.microsoft.com/office/drawing/2014/main" id="{047D3134-D3BF-D25C-AAF0-D5CBBEC7DA53}"/>
              </a:ext>
            </a:extLst>
          </p:cNvPr>
          <p:cNvSpPr txBox="1"/>
          <p:nvPr/>
        </p:nvSpPr>
        <p:spPr>
          <a:xfrm>
            <a:off x="5559542" y="2543221"/>
            <a:ext cx="4316977" cy="493654"/>
          </a:xfrm>
          <a:prstGeom prst="rect">
            <a:avLst/>
          </a:prstGeom>
          <a:noFill/>
        </p:spPr>
        <p:txBody>
          <a:bodyPr wrap="square" lIns="53459" tIns="26730" rIns="53459" bIns="26730" anchor="t">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105"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 テストステロン</a:t>
            </a:r>
          </a:p>
        </p:txBody>
      </p:sp>
      <p:sp>
        <p:nvSpPr>
          <p:cNvPr id="7" name="正方形/長方形 6">
            <a:extLst>
              <a:ext uri="{FF2B5EF4-FFF2-40B4-BE49-F238E27FC236}">
                <a16:creationId xmlns:a16="http://schemas.microsoft.com/office/drawing/2014/main" id="{6C9D7521-14F6-0404-DB5F-72FE38F1E30C}"/>
              </a:ext>
            </a:extLst>
          </p:cNvPr>
          <p:cNvSpPr/>
          <p:nvPr/>
        </p:nvSpPr>
        <p:spPr>
          <a:xfrm>
            <a:off x="5389834" y="2662735"/>
            <a:ext cx="116407" cy="358118"/>
          </a:xfrm>
          <a:prstGeom prst="rect">
            <a:avLst/>
          </a:prstGeom>
          <a:solidFill>
            <a:srgbClr val="5DC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523"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sym typeface="Arial"/>
            </a:endParaRPr>
          </a:p>
        </p:txBody>
      </p:sp>
      <p:sp>
        <p:nvSpPr>
          <p:cNvPr id="8" name="テキスト ボックス 7">
            <a:extLst>
              <a:ext uri="{FF2B5EF4-FFF2-40B4-BE49-F238E27FC236}">
                <a16:creationId xmlns:a16="http://schemas.microsoft.com/office/drawing/2014/main" id="{1B8DAA96-4EF3-E327-068F-FB9927F6500F}"/>
              </a:ext>
            </a:extLst>
          </p:cNvPr>
          <p:cNvSpPr txBox="1"/>
          <p:nvPr/>
        </p:nvSpPr>
        <p:spPr>
          <a:xfrm>
            <a:off x="740969" y="3257283"/>
            <a:ext cx="4391101" cy="1907631"/>
          </a:xfrm>
          <a:prstGeom prst="rect">
            <a:avLst/>
          </a:prstGeom>
          <a:noFill/>
        </p:spPr>
        <p:txBody>
          <a:bodyPr wrap="square" lIns="53459" tIns="26730" rIns="53459" bIns="26730" anchor="t">
            <a:spAutoFit/>
          </a:bodyPr>
          <a:lstStyle/>
          <a:p>
            <a:pPr marL="267279" marR="0" lvl="0" indent="-267279" algn="l" defTabSz="914400" rtl="0" eaLnBrk="1" fontAlgn="auto" latinLnBrk="0" hangingPunct="1">
              <a:lnSpc>
                <a:spcPct val="150000"/>
              </a:lnSpc>
              <a:spcBef>
                <a:spcPts val="0"/>
              </a:spcBef>
              <a:spcAft>
                <a:spcPts val="0"/>
              </a:spcAft>
              <a:buClr>
                <a:srgbClr val="000000"/>
              </a:buClr>
              <a:buSzPts val="3009"/>
              <a:buFont typeface="Arial" panose="020B0604020202020204" pitchFamily="34" charset="0"/>
              <a:buChar char="•"/>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Kosugi"/>
                <a:sym typeface="Kosugi"/>
              </a:rPr>
              <a:t>性成熟期の女性で主に働くホルモン</a:t>
            </a:r>
          </a:p>
          <a:p>
            <a:pPr marL="267279" marR="0" lvl="0" indent="-267279" algn="l" defTabSz="914400" rtl="0" eaLnBrk="1" fontAlgn="auto" latinLnBrk="0" hangingPunct="1">
              <a:lnSpc>
                <a:spcPct val="150000"/>
              </a:lnSpc>
              <a:spcBef>
                <a:spcPts val="0"/>
              </a:spcBef>
              <a:spcAft>
                <a:spcPts val="0"/>
              </a:spcAft>
              <a:buClr>
                <a:srgbClr val="000000"/>
              </a:buClr>
              <a:buSzPts val="3009"/>
              <a:buFont typeface="Arial" panose="020B0604020202020204" pitchFamily="34" charset="0"/>
              <a:buChar char="•"/>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月経周期や</a:t>
            </a:r>
            <a:r>
              <a:rPr kumimoji="0" lang="ja-JP" altLang="en-US" sz="1637" b="1" i="0" u="none" strike="noStrike" kern="0" cap="none" spc="0" normalizeH="0" baseline="0" noProof="0">
                <a:ln>
                  <a:noFill/>
                </a:ln>
                <a:solidFill>
                  <a:srgbClr val="404040"/>
                </a:solidFill>
                <a:effectLst/>
                <a:uLnTx/>
                <a:uFillTx/>
                <a:latin typeface="Yu Gothic"/>
                <a:ea typeface="Yu Gothic"/>
                <a:cs typeface="Arial"/>
                <a:sym typeface="Arial"/>
              </a:rPr>
              <a:t>妊娠・出産、閉経に伴い分泌量が大きく変化</a:t>
            </a:r>
            <a:endParaRPr kumimoji="0" lang="ja-JP" altLang="en-US" sz="1637" b="1" i="0" u="none" strike="noStrike" kern="0" cap="none" spc="0" normalizeH="0" baseline="0" noProof="0">
              <a:ln>
                <a:noFill/>
              </a:ln>
              <a:solidFill>
                <a:srgbClr val="404040"/>
              </a:solidFill>
              <a:effectLst/>
              <a:uLnTx/>
              <a:uFillTx/>
              <a:latin typeface="Yu Gothic"/>
              <a:ea typeface="Yu Gothic"/>
              <a:cs typeface="Kosugi"/>
              <a:sym typeface="Arial"/>
            </a:endParaRPr>
          </a:p>
          <a:p>
            <a:pPr marL="267279" marR="0" lvl="0" indent="-267279" algn="l" defTabSz="914400" rtl="0" eaLnBrk="1" fontAlgn="auto" latinLnBrk="0" hangingPunct="1">
              <a:lnSpc>
                <a:spcPct val="150000"/>
              </a:lnSpc>
              <a:spcBef>
                <a:spcPts val="0"/>
              </a:spcBef>
              <a:spcAft>
                <a:spcPts val="0"/>
              </a:spcAft>
              <a:buClr>
                <a:srgbClr val="000000"/>
              </a:buClr>
              <a:buSzPts val="3009"/>
              <a:buFont typeface="Arial" panose="020B0604020202020204" pitchFamily="34" charset="0"/>
              <a:buChar char="•"/>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Kosugi"/>
                <a:sym typeface="Kosugi"/>
              </a:rPr>
              <a:t>骨密度の維持や心血管疾患のリスク抑制に働く</a:t>
            </a:r>
            <a:endPar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0" name="テキスト ボックス 9">
            <a:extLst>
              <a:ext uri="{FF2B5EF4-FFF2-40B4-BE49-F238E27FC236}">
                <a16:creationId xmlns:a16="http://schemas.microsoft.com/office/drawing/2014/main" id="{9EE8D835-8A19-5BC1-3D81-9EB0A823B233}"/>
              </a:ext>
            </a:extLst>
          </p:cNvPr>
          <p:cNvSpPr txBox="1"/>
          <p:nvPr/>
        </p:nvSpPr>
        <p:spPr>
          <a:xfrm>
            <a:off x="5334947" y="3226198"/>
            <a:ext cx="4882823" cy="1568058"/>
          </a:xfrm>
          <a:prstGeom prst="rect">
            <a:avLst/>
          </a:prstGeom>
          <a:noFill/>
        </p:spPr>
        <p:txBody>
          <a:bodyPr wrap="square">
            <a:spAutoFit/>
          </a:bodyPr>
          <a:lstStyle/>
          <a:p>
            <a:pPr marL="267279" marR="0" lvl="0" indent="-267279" algn="l" defTabSz="914400" rtl="0" eaLnBrk="1" fontAlgn="auto" latinLnBrk="0" hangingPunct="1">
              <a:lnSpc>
                <a:spcPct val="150000"/>
              </a:lnSpc>
              <a:spcBef>
                <a:spcPts val="0"/>
              </a:spcBef>
              <a:spcAft>
                <a:spcPts val="0"/>
              </a:spcAft>
              <a:buClr>
                <a:srgbClr val="000000"/>
              </a:buClr>
              <a:buSzPts val="3009"/>
              <a:buFont typeface="Arial" panose="020B0604020202020204" pitchFamily="34" charset="0"/>
              <a:buChar char="•"/>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Kosugi"/>
                <a:sym typeface="Kosugi"/>
              </a:rPr>
              <a:t>性成熟期の男性で主に働くホルモン</a:t>
            </a:r>
          </a:p>
          <a:p>
            <a:pPr marL="267279" marR="0" lvl="0" indent="-267279" algn="l" defTabSz="914400" rtl="0" eaLnBrk="1" fontAlgn="auto" latinLnBrk="0" hangingPunct="1">
              <a:lnSpc>
                <a:spcPct val="150000"/>
              </a:lnSpc>
              <a:spcBef>
                <a:spcPts val="0"/>
              </a:spcBef>
              <a:spcAft>
                <a:spcPts val="0"/>
              </a:spcAft>
              <a:buClr>
                <a:srgbClr val="000000"/>
              </a:buClr>
              <a:buSzPts val="3009"/>
              <a:buFont typeface="Arial" panose="020B0604020202020204" pitchFamily="34" charset="0"/>
              <a:buChar char="•"/>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Kosugi"/>
                <a:sym typeface="Kosugi"/>
              </a:rPr>
              <a:t>筋肉量や代謝、精神的健康の維持に働く</a:t>
            </a:r>
          </a:p>
          <a:p>
            <a:pPr marL="267279" marR="0" lvl="0" indent="-267279" algn="l" defTabSz="914400" rtl="0" eaLnBrk="1" fontAlgn="auto" latinLnBrk="0" hangingPunct="1">
              <a:lnSpc>
                <a:spcPct val="150000"/>
              </a:lnSpc>
              <a:spcBef>
                <a:spcPts val="0"/>
              </a:spcBef>
              <a:spcAft>
                <a:spcPts val="0"/>
              </a:spcAft>
              <a:buClr>
                <a:srgbClr val="000000"/>
              </a:buClr>
              <a:buSzPts val="3009"/>
              <a:buFont typeface="Arial" panose="020B0604020202020204" pitchFamily="34" charset="0"/>
              <a:buChar char="•"/>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Kosugi"/>
                <a:sym typeface="Kosugi"/>
              </a:rPr>
              <a:t>加齢に伴い緩やかに低下するが個人差が大きい</a:t>
            </a:r>
          </a:p>
          <a:p>
            <a:pPr marL="267279" marR="0" lvl="0" indent="-267279" algn="l" defTabSz="914400" rtl="0" eaLnBrk="1" fontAlgn="auto" latinLnBrk="0" hangingPunct="1">
              <a:lnSpc>
                <a:spcPct val="150000"/>
              </a:lnSpc>
              <a:spcBef>
                <a:spcPts val="0"/>
              </a:spcBef>
              <a:spcAft>
                <a:spcPts val="0"/>
              </a:spcAft>
              <a:buClr>
                <a:srgbClr val="000000"/>
              </a:buClr>
              <a:buSzPts val="3009"/>
              <a:buFont typeface="Arial" panose="020B0604020202020204" pitchFamily="34" charset="0"/>
              <a:buChar char="•"/>
              <a:tabLst/>
              <a:defRPr/>
            </a:pPr>
            <a:endParaRPr kumimoji="0" lang="ja-JP" altLang="en-US" sz="1637"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Kosugi"/>
              <a:sym typeface="Kosugi"/>
            </a:endParaRPr>
          </a:p>
        </p:txBody>
      </p:sp>
      <p:sp>
        <p:nvSpPr>
          <p:cNvPr id="11" name="TextBox 10">
            <a:extLst>
              <a:ext uri="{FF2B5EF4-FFF2-40B4-BE49-F238E27FC236}">
                <a16:creationId xmlns:a16="http://schemas.microsoft.com/office/drawing/2014/main" id="{C4F03517-8F70-1B70-F1F9-877F6F3A5D56}"/>
              </a:ext>
            </a:extLst>
          </p:cNvPr>
          <p:cNvSpPr txBox="1"/>
          <p:nvPr/>
        </p:nvSpPr>
        <p:spPr>
          <a:xfrm>
            <a:off x="401475" y="6350640"/>
            <a:ext cx="10482154" cy="197868"/>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出典：</a:t>
            </a:r>
            <a:r>
              <a:rPr kumimoji="0" 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Lamberts SWJ: Endocrinology of Aging. In Williams </a:t>
            </a:r>
            <a:r>
              <a:rPr kumimoji="0" lang="en-US" sz="935" b="1" i="0" u="none" strike="noStrike" kern="0" cap="none" spc="0" normalizeH="0" baseline="0" noProof="0" err="1">
                <a:ln>
                  <a:noFill/>
                </a:ln>
                <a:solidFill>
                  <a:prstClr val="black">
                    <a:lumMod val="50000"/>
                    <a:lumOff val="50000"/>
                  </a:prstClr>
                </a:solidFill>
                <a:effectLst/>
                <a:uLnTx/>
                <a:uFillTx/>
                <a:latin typeface="Yu Gothic"/>
                <a:ea typeface="Yu Gothic"/>
                <a:cs typeface="Arial"/>
                <a:sym typeface="Arial"/>
              </a:rPr>
              <a:t>Textboun</a:t>
            </a:r>
            <a:r>
              <a:rPr kumimoji="0" 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 </a:t>
            </a:r>
            <a:r>
              <a:rPr kumimoji="0" lang="en-US" sz="935" b="1" i="0" u="none" strike="noStrike" kern="0" cap="none" spc="0" normalizeH="0" baseline="0" noProof="0" err="1">
                <a:ln>
                  <a:noFill/>
                </a:ln>
                <a:solidFill>
                  <a:prstClr val="black">
                    <a:lumMod val="50000"/>
                    <a:lumOff val="50000"/>
                  </a:prstClr>
                </a:solidFill>
                <a:effectLst/>
                <a:uLnTx/>
                <a:uFillTx/>
                <a:latin typeface="Yu Gothic"/>
                <a:ea typeface="Yu Gothic"/>
                <a:cs typeface="Arial"/>
                <a:sym typeface="Arial"/>
              </a:rPr>
              <a:t>ui</a:t>
            </a:r>
            <a:r>
              <a:rPr kumimoji="0" 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 </a:t>
            </a:r>
            <a:r>
              <a:rPr kumimoji="0" lang="en-US" sz="935" b="1" i="0" u="none" strike="noStrike" kern="0" cap="none" spc="0" normalizeH="0" baseline="0" noProof="0" err="1">
                <a:ln>
                  <a:noFill/>
                </a:ln>
                <a:solidFill>
                  <a:prstClr val="black">
                    <a:lumMod val="50000"/>
                    <a:lumOff val="50000"/>
                  </a:prstClr>
                </a:solidFill>
                <a:effectLst/>
                <a:uLnTx/>
                <a:uFillTx/>
                <a:latin typeface="Yu Gothic"/>
                <a:ea typeface="Yu Gothic"/>
                <a:cs typeface="Arial"/>
                <a:sym typeface="Arial"/>
              </a:rPr>
              <a:t>cnuuunnologyA</a:t>
            </a:r>
            <a:r>
              <a:rPr kumimoji="0" 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 2th (Shlomo Melmed et al eds), pp1219, Elsevier Saunders, Philadelphia (2011) </a:t>
            </a:r>
          </a:p>
        </p:txBody>
      </p:sp>
      <p:pic>
        <p:nvPicPr>
          <p:cNvPr id="5" name="図 4">
            <a:extLst>
              <a:ext uri="{FF2B5EF4-FFF2-40B4-BE49-F238E27FC236}">
                <a16:creationId xmlns:a16="http://schemas.microsoft.com/office/drawing/2014/main" id="{10AD6144-EBF2-3704-5266-81C71F11F695}"/>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948923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9373C253-FB89-E635-E630-D4B18631AC80}"/>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41EFF007-7392-04D6-E08A-A89C350C798E}"/>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1200" cap="none" spc="0" normalizeH="0" baseline="0" noProof="0">
                <a:ln>
                  <a:noFill/>
                </a:ln>
                <a:solidFill>
                  <a:srgbClr val="7F7F7F"/>
                </a:solidFill>
                <a:effectLst/>
                <a:uLnTx/>
                <a:uFillTx/>
                <a:latin typeface="Yu Gothic"/>
                <a:ea typeface="Yu Gothic"/>
                <a:cs typeface="+mn-cs"/>
              </a:rPr>
              <a:t>　</a:t>
            </a:r>
            <a:r>
              <a:rPr kumimoji="0" lang="ja-JP" altLang="en-US" sz="210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ライフステージにおける健康問題</a:t>
            </a:r>
          </a:p>
        </p:txBody>
      </p:sp>
      <p:sp>
        <p:nvSpPr>
          <p:cNvPr id="16" name="テキスト ボックス 15">
            <a:extLst>
              <a:ext uri="{FF2B5EF4-FFF2-40B4-BE49-F238E27FC236}">
                <a16:creationId xmlns:a16="http://schemas.microsoft.com/office/drawing/2014/main" id="{7F5E32B3-C577-34FE-D2A3-1C748C124BA0}"/>
              </a:ext>
            </a:extLst>
          </p:cNvPr>
          <p:cNvSpPr txBox="1"/>
          <p:nvPr/>
        </p:nvSpPr>
        <p:spPr>
          <a:xfrm>
            <a:off x="374634" y="1529537"/>
            <a:ext cx="9870192" cy="58067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338"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女性のライフステージ</a:t>
            </a:r>
          </a:p>
        </p:txBody>
      </p:sp>
      <p:sp>
        <p:nvSpPr>
          <p:cNvPr id="6" name="テキスト ボックス 30">
            <a:extLst>
              <a:ext uri="{FF2B5EF4-FFF2-40B4-BE49-F238E27FC236}">
                <a16:creationId xmlns:a16="http://schemas.microsoft.com/office/drawing/2014/main" id="{D19717D3-3139-7115-2A97-112182468067}"/>
              </a:ext>
            </a:extLst>
          </p:cNvPr>
          <p:cNvSpPr txBox="1"/>
          <p:nvPr/>
        </p:nvSpPr>
        <p:spPr>
          <a:xfrm>
            <a:off x="479417" y="6338436"/>
            <a:ext cx="7824892" cy="197868"/>
          </a:xfrm>
          <a:prstGeom prst="rect">
            <a:avLst/>
          </a:prstGeom>
          <a:noFill/>
        </p:spPr>
        <p:txBody>
          <a:bodyPr wrap="square" lIns="53459" tIns="26730" rIns="53459" bIns="2673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prstClr val="white">
                    <a:lumMod val="50000"/>
                  </a:prstClr>
                </a:solidFill>
                <a:effectLst/>
                <a:uLnTx/>
                <a:uFillTx/>
                <a:latin typeface="Yu Gothic"/>
                <a:ea typeface="Yu Gothic"/>
                <a:cs typeface="Arial"/>
                <a:sym typeface="Arial"/>
              </a:rPr>
              <a:t>出典：健康・体力づくり事業財団「女性の健康のこと」より作成</a:t>
            </a:r>
          </a:p>
        </p:txBody>
      </p:sp>
      <p:pic>
        <p:nvPicPr>
          <p:cNvPr id="1026" name="Picture 2">
            <a:extLst>
              <a:ext uri="{FF2B5EF4-FFF2-40B4-BE49-F238E27FC236}">
                <a16:creationId xmlns:a16="http://schemas.microsoft.com/office/drawing/2014/main" id="{FF921AE9-DB94-F34F-5097-C81477587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049" y="2222895"/>
            <a:ext cx="8115715" cy="326950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3E408138-A0C4-8DF8-D148-47424B8F10CE}"/>
              </a:ext>
            </a:extLst>
          </p:cNvPr>
          <p:cNvSpPr txBox="1"/>
          <p:nvPr/>
        </p:nvSpPr>
        <p:spPr>
          <a:xfrm>
            <a:off x="2701037" y="5662517"/>
            <a:ext cx="6587300" cy="455182"/>
          </a:xfrm>
          <a:prstGeom prst="rect">
            <a:avLst/>
          </a:prstGeom>
          <a:noFill/>
        </p:spPr>
        <p:txBody>
          <a:bodyPr wrap="none" lIns="53459" tIns="26730" rIns="53459" bIns="26730" rtlCol="0" anchor="t">
            <a:spAutoFit/>
          </a:bodyPr>
          <a:lstStyle/>
          <a:p>
            <a:pPr marL="0" marR="0" lvl="0" indent="0" algn="l" defTabSz="914400" rtl="0" eaLnBrk="1" fontAlgn="auto" latinLnBrk="0" hangingPunct="1">
              <a:lnSpc>
                <a:spcPts val="1637"/>
              </a:lnSpc>
              <a:spcBef>
                <a:spcPts val="0"/>
              </a:spcBef>
              <a:spcAft>
                <a:spcPts val="0"/>
              </a:spcAft>
              <a:buClr>
                <a:srgbClr val="000000"/>
              </a:buClr>
              <a:buSzTx/>
              <a:buFont typeface="Arial"/>
              <a:buNone/>
              <a:tabLst/>
              <a:defRPr/>
            </a:pPr>
            <a:r>
              <a:rPr kumimoji="0" lang="ja-JP" altLang="en-US" sz="1169"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女性の健康を守るホルモンで、思春期になると分泌量が急速に増え、女性らしい体が形成される</a:t>
            </a:r>
            <a:r>
              <a:rPr kumimoji="0" lang="ja-JP" altLang="en-US" sz="1169" b="0"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a:t>
            </a:r>
            <a:br>
              <a:rPr kumimoji="0" lang="ja-JP" altLang="en-US" sz="1169"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rPr>
            </a:br>
            <a:r>
              <a:rPr kumimoji="0" lang="ja-JP" altLang="en-US" sz="1169"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コレステロールの増加を抑える、骨にカルシウムを蓄えるなど重要な役割がある</a:t>
            </a:r>
            <a:endParaRPr kumimoji="1" lang="ja-JP" altLang="en-US" sz="1169" b="0"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0" name="テキスト ボックス 9">
            <a:extLst>
              <a:ext uri="{FF2B5EF4-FFF2-40B4-BE49-F238E27FC236}">
                <a16:creationId xmlns:a16="http://schemas.microsoft.com/office/drawing/2014/main" id="{54B582FC-46DE-63DD-2FA4-9E343B61E005}"/>
              </a:ext>
            </a:extLst>
          </p:cNvPr>
          <p:cNvSpPr txBox="1"/>
          <p:nvPr/>
        </p:nvSpPr>
        <p:spPr>
          <a:xfrm>
            <a:off x="291083" y="3962263"/>
            <a:ext cx="1980030" cy="524118"/>
          </a:xfrm>
          <a:prstGeom prst="rect">
            <a:avLst/>
          </a:prstGeom>
          <a:noFill/>
        </p:spPr>
        <p:txBody>
          <a:bodyPr wrap="none" rtlCol="0">
            <a:spAutoFit/>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kumimoji="0" lang="ja-JP" altLang="ja-JP" sz="1403" b="1" i="0" u="sng" strike="noStrike" kern="0" cap="none" spc="0" normalizeH="0" baseline="0" noProof="0">
                <a:ln>
                  <a:noFill/>
                </a:ln>
                <a:solidFill>
                  <a:srgbClr val="FA9F13"/>
                </a:solidFill>
                <a:effectLst/>
                <a:uLnTx/>
                <a:uFillTx/>
                <a:latin typeface="Yu Gothic" panose="020B0400000000000000" pitchFamily="34" charset="-128"/>
                <a:ea typeface="Yu Gothic" panose="020B0400000000000000" pitchFamily="34" charset="-128"/>
                <a:cs typeface="Arial"/>
                <a:sym typeface="Arial"/>
              </a:rPr>
              <a:t>女性ホルモン</a:t>
            </a:r>
            <a:r>
              <a:rPr kumimoji="0" lang="en-US" altLang="ja-JP" sz="1403" b="0" i="0" u="sng" strike="noStrike" kern="0" cap="none" spc="0" normalizeH="0" baseline="0" noProof="0">
                <a:ln>
                  <a:noFill/>
                </a:ln>
                <a:solidFill>
                  <a:srgbClr val="FA9F13"/>
                </a:solidFill>
                <a:effectLst/>
                <a:uLnTx/>
                <a:uFillTx/>
                <a:latin typeface="Yu Gothic" panose="020B0400000000000000" pitchFamily="34" charset="-128"/>
                <a:ea typeface="Yu Gothic" panose="020B0400000000000000" pitchFamily="34" charset="-128"/>
                <a:cs typeface="Arial"/>
                <a:sym typeface="Arial"/>
              </a:rPr>
              <a:t>​</a:t>
            </a:r>
          </a:p>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kumimoji="0" lang="ja-JP" altLang="ja-JP" sz="1403" b="1" i="0" u="sng" strike="noStrike" kern="0" cap="none" spc="0" normalizeH="0" baseline="0" noProof="0">
                <a:ln>
                  <a:noFill/>
                </a:ln>
                <a:solidFill>
                  <a:srgbClr val="FA9F13"/>
                </a:solidFill>
                <a:effectLst/>
                <a:uLnTx/>
                <a:uFillTx/>
                <a:latin typeface="Yu Gothic" panose="020B0400000000000000" pitchFamily="34" charset="-128"/>
                <a:ea typeface="Yu Gothic" panose="020B0400000000000000" pitchFamily="34" charset="-128"/>
                <a:cs typeface="Arial"/>
                <a:sym typeface="Arial"/>
              </a:rPr>
              <a:t>（エストロゲン）の量</a:t>
            </a:r>
            <a:r>
              <a:rPr kumimoji="0" lang="en-US" altLang="ja-JP" sz="1403" b="0" i="0" u="none" strike="noStrike" kern="0" cap="none" spc="0" normalizeH="0" baseline="0" noProof="0">
                <a:ln>
                  <a:noFill/>
                </a:ln>
                <a:solidFill>
                  <a:srgbClr val="FA9F13"/>
                </a:solidFill>
                <a:effectLst/>
                <a:uLnTx/>
                <a:uFillTx/>
                <a:latin typeface="Yu Gothic" panose="020B0400000000000000" pitchFamily="34" charset="-128"/>
                <a:ea typeface="Yu Gothic" panose="020B0400000000000000" pitchFamily="34" charset="-128"/>
                <a:cs typeface="Arial"/>
                <a:sym typeface="Arial"/>
              </a:rPr>
              <a:t>​</a:t>
            </a:r>
          </a:p>
        </p:txBody>
      </p:sp>
      <p:sp>
        <p:nvSpPr>
          <p:cNvPr id="12" name="角丸四角形 11">
            <a:extLst>
              <a:ext uri="{FF2B5EF4-FFF2-40B4-BE49-F238E27FC236}">
                <a16:creationId xmlns:a16="http://schemas.microsoft.com/office/drawing/2014/main" id="{1255F8B4-878F-945A-CC0E-3DB8ABC53922}"/>
              </a:ext>
            </a:extLst>
          </p:cNvPr>
          <p:cNvSpPr/>
          <p:nvPr/>
        </p:nvSpPr>
        <p:spPr>
          <a:xfrm>
            <a:off x="953667" y="5689759"/>
            <a:ext cx="1634877" cy="407281"/>
          </a:xfrm>
          <a:prstGeom prst="roundRect">
            <a:avLst>
              <a:gd name="adj" fmla="val 7615"/>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3" b="1" i="0" u="sng" strike="noStrike" kern="0" cap="none" spc="0" normalizeH="0" baseline="0" noProof="0">
                <a:ln>
                  <a:noFill/>
                </a:ln>
                <a:solidFill>
                  <a:srgbClr val="FA9F13"/>
                </a:solidFill>
                <a:effectLst/>
                <a:uLnTx/>
                <a:uFillTx/>
                <a:latin typeface="Yu Gothic" panose="020B0400000000000000" pitchFamily="34" charset="-128"/>
                <a:ea typeface="Yu Gothic" panose="020B0400000000000000" pitchFamily="34" charset="-128"/>
                <a:cs typeface="+mn-cs"/>
                <a:sym typeface="Arial"/>
              </a:rPr>
              <a:t>エストロゲン</a:t>
            </a:r>
          </a:p>
        </p:txBody>
      </p:sp>
      <p:pic>
        <p:nvPicPr>
          <p:cNvPr id="3" name="図 2">
            <a:extLst>
              <a:ext uri="{FF2B5EF4-FFF2-40B4-BE49-F238E27FC236}">
                <a16:creationId xmlns:a16="http://schemas.microsoft.com/office/drawing/2014/main" id="{C7124BFA-668E-75CF-9092-16DB9C6BC894}"/>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477378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040C2604-BC4A-4D75-1C92-34074721D938}"/>
            </a:ext>
          </a:extLst>
        </p:cNvPr>
        <p:cNvGrpSpPr/>
        <p:nvPr/>
      </p:nvGrpSpPr>
      <p:grpSpPr>
        <a:xfrm>
          <a:off x="0" y="0"/>
          <a:ext cx="0" cy="0"/>
          <a:chOff x="0" y="0"/>
          <a:chExt cx="0" cy="0"/>
        </a:xfrm>
      </p:grpSpPr>
      <p:sp>
        <p:nvSpPr>
          <p:cNvPr id="14" name="角丸四角形 13">
            <a:extLst>
              <a:ext uri="{FF2B5EF4-FFF2-40B4-BE49-F238E27FC236}">
                <a16:creationId xmlns:a16="http://schemas.microsoft.com/office/drawing/2014/main" id="{79B62BDA-8F15-1D7F-9729-D4C0762C8863}"/>
              </a:ext>
            </a:extLst>
          </p:cNvPr>
          <p:cNvSpPr/>
          <p:nvPr/>
        </p:nvSpPr>
        <p:spPr>
          <a:xfrm>
            <a:off x="6181818" y="2268475"/>
            <a:ext cx="4040457" cy="2036366"/>
          </a:xfrm>
          <a:prstGeom prst="roundRect">
            <a:avLst>
              <a:gd name="adj" fmla="val 6917"/>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523"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sym typeface="Arial"/>
            </a:endParaRPr>
          </a:p>
        </p:txBody>
      </p:sp>
      <p:sp>
        <p:nvSpPr>
          <p:cNvPr id="96" name="Google Shape;96;p2">
            <a:extLst>
              <a:ext uri="{FF2B5EF4-FFF2-40B4-BE49-F238E27FC236}">
                <a16:creationId xmlns:a16="http://schemas.microsoft.com/office/drawing/2014/main" id="{F99D3B00-A4D7-175E-FF52-1F3B984FA6CF}"/>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1200" cap="none" spc="0" normalizeH="0" baseline="0" noProof="0">
                <a:ln>
                  <a:noFill/>
                </a:ln>
                <a:solidFill>
                  <a:srgbClr val="7F7F7F"/>
                </a:solidFill>
                <a:effectLst/>
                <a:uLnTx/>
                <a:uFillTx/>
                <a:latin typeface="Yu Gothic"/>
                <a:ea typeface="Yu Gothic"/>
                <a:cs typeface="+mn-cs"/>
              </a:rPr>
              <a:t>　</a:t>
            </a:r>
            <a:r>
              <a:rPr kumimoji="0" lang="ja-JP" altLang="en-US" sz="210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ライフステージにおける健康問題</a:t>
            </a:r>
          </a:p>
        </p:txBody>
      </p:sp>
      <p:sp>
        <p:nvSpPr>
          <p:cNvPr id="16" name="テキスト ボックス 15">
            <a:extLst>
              <a:ext uri="{FF2B5EF4-FFF2-40B4-BE49-F238E27FC236}">
                <a16:creationId xmlns:a16="http://schemas.microsoft.com/office/drawing/2014/main" id="{32ECB716-E4B9-7FA7-B7EC-7392AF8F8DA1}"/>
              </a:ext>
            </a:extLst>
          </p:cNvPr>
          <p:cNvSpPr txBox="1"/>
          <p:nvPr/>
        </p:nvSpPr>
        <p:spPr>
          <a:xfrm>
            <a:off x="374634" y="1375365"/>
            <a:ext cx="9870192" cy="53200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105"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男性のライフステージ</a:t>
            </a:r>
          </a:p>
        </p:txBody>
      </p:sp>
      <p:pic>
        <p:nvPicPr>
          <p:cNvPr id="7" name="図 6" descr="グラフ, 折れ線グラフ&#10;&#10;AI 生成コンテンツは誤りを含む可能性があります。">
            <a:extLst>
              <a:ext uri="{FF2B5EF4-FFF2-40B4-BE49-F238E27FC236}">
                <a16:creationId xmlns:a16="http://schemas.microsoft.com/office/drawing/2014/main" id="{13A11DB1-0ED5-9078-E80E-44BD145654A3}"/>
              </a:ext>
            </a:extLst>
          </p:cNvPr>
          <p:cNvPicPr>
            <a:picLocks noChangeAspect="1"/>
          </p:cNvPicPr>
          <p:nvPr/>
        </p:nvPicPr>
        <p:blipFill>
          <a:blip r:embed="rId3"/>
          <a:stretch>
            <a:fillRect/>
          </a:stretch>
        </p:blipFill>
        <p:spPr>
          <a:xfrm>
            <a:off x="542486" y="2273953"/>
            <a:ext cx="5416804" cy="3249217"/>
          </a:xfrm>
          <a:prstGeom prst="roundRect">
            <a:avLst>
              <a:gd name="adj" fmla="val 3063"/>
            </a:avLst>
          </a:prstGeom>
          <a:ln>
            <a:solidFill>
              <a:schemeClr val="bg1">
                <a:lumMod val="85000"/>
              </a:schemeClr>
            </a:solidFill>
          </a:ln>
        </p:spPr>
      </p:pic>
      <p:sp>
        <p:nvSpPr>
          <p:cNvPr id="9" name="テキスト ボックス 8">
            <a:extLst>
              <a:ext uri="{FF2B5EF4-FFF2-40B4-BE49-F238E27FC236}">
                <a16:creationId xmlns:a16="http://schemas.microsoft.com/office/drawing/2014/main" id="{F0F73381-F870-2807-908D-67A769EEC136}"/>
              </a:ext>
            </a:extLst>
          </p:cNvPr>
          <p:cNvSpPr txBox="1"/>
          <p:nvPr/>
        </p:nvSpPr>
        <p:spPr>
          <a:xfrm>
            <a:off x="6389513" y="2732206"/>
            <a:ext cx="3988919" cy="1112092"/>
          </a:xfrm>
          <a:prstGeom prst="rect">
            <a:avLst/>
          </a:prstGeom>
          <a:noFill/>
        </p:spPr>
        <p:txBody>
          <a:bodyPr wrap="square" lIns="53459" tIns="26730" rIns="53459" bIns="26730" anchor="t">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578" b="1" i="0" u="sng" strike="noStrike" kern="0" cap="none" spc="-88" normalizeH="0" baseline="0" noProof="0">
                <a:ln>
                  <a:noFill/>
                </a:ln>
                <a:solidFill>
                  <a:srgbClr val="FA9F13"/>
                </a:solidFill>
                <a:effectLst/>
                <a:uLnTx/>
                <a:uFillTx/>
                <a:latin typeface="Yu Gothic" panose="020B0400000000000000" pitchFamily="34" charset="-128"/>
                <a:ea typeface="Yu Gothic" panose="020B0400000000000000" pitchFamily="34" charset="-128"/>
                <a:cs typeface="Arial"/>
                <a:sym typeface="Arial"/>
              </a:rPr>
              <a:t>テストステロンの分泌</a:t>
            </a:r>
            <a:r>
              <a:rPr kumimoji="0" lang="ja-JP" altLang="en-US" sz="1578" b="1" i="0" u="none" strike="noStrike" kern="0" cap="none" spc="-88"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は、</a:t>
            </a:r>
            <a:endParaRPr kumimoji="0" lang="en-US" altLang="ja-JP" sz="1578" b="1" i="0" u="none" strike="noStrike" kern="0" cap="none" spc="-88"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578" b="1" i="0" u="none" strike="noStrike" kern="0" cap="none" spc="-88" normalizeH="0" baseline="0" noProof="0">
                <a:ln>
                  <a:noFill/>
                </a:ln>
                <a:solidFill>
                  <a:prstClr val="black">
                    <a:lumMod val="75000"/>
                    <a:lumOff val="25000"/>
                  </a:prstClr>
                </a:solidFill>
                <a:effectLst/>
                <a:uLnTx/>
                <a:uFillTx/>
                <a:latin typeface="Yu Gothic"/>
                <a:ea typeface="Yu Gothic"/>
                <a:cs typeface="Arial"/>
                <a:sym typeface="Arial"/>
              </a:rPr>
              <a:t>個人差が大きく、周期性がないことが特徴</a:t>
            </a:r>
            <a:endParaRPr kumimoji="0" lang="en-US" altLang="ja-JP" sz="1578" b="1" i="0" u="none" strike="noStrike" kern="0" cap="none" spc="-88" normalizeH="0" baseline="0" noProof="0">
              <a:ln>
                <a:noFill/>
              </a:ln>
              <a:solidFill>
                <a:prstClr val="black">
                  <a:lumMod val="75000"/>
                  <a:lumOff val="25000"/>
                </a:prstClr>
              </a:solidFill>
              <a:effectLst/>
              <a:uLnTx/>
              <a:uFillTx/>
              <a:latin typeface="Yu Gothic"/>
              <a:ea typeface="Yu Gothic"/>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578" b="1" i="0" u="sng" strike="noStrike" kern="0" cap="none" spc="-88" normalizeH="0" baseline="0" noProof="0">
                <a:ln>
                  <a:noFill/>
                </a:ln>
                <a:solidFill>
                  <a:srgbClr val="5CC3D1"/>
                </a:solidFill>
                <a:effectLst/>
                <a:uLnTx/>
                <a:uFillTx/>
                <a:latin typeface="Yu Gothic"/>
                <a:ea typeface="Yu Gothic"/>
                <a:cs typeface="Arial"/>
                <a:sym typeface="Arial"/>
              </a:rPr>
              <a:t>年齢とともに緩やかに低下する傾向</a:t>
            </a:r>
            <a:r>
              <a:rPr kumimoji="0" lang="ja-JP" altLang="en-US" sz="1578" b="1" i="0" u="none" strike="noStrike" kern="0" cap="none" spc="-88" normalizeH="0" baseline="0" noProof="0">
                <a:ln>
                  <a:noFill/>
                </a:ln>
                <a:solidFill>
                  <a:prstClr val="black">
                    <a:lumMod val="75000"/>
                    <a:lumOff val="25000"/>
                  </a:prstClr>
                </a:solidFill>
                <a:effectLst/>
                <a:uLnTx/>
                <a:uFillTx/>
                <a:latin typeface="Yu Gothic"/>
                <a:ea typeface="Yu Gothic"/>
                <a:cs typeface="Arial"/>
                <a:sym typeface="Arial"/>
              </a:rPr>
              <a:t>がある</a:t>
            </a:r>
          </a:p>
        </p:txBody>
      </p:sp>
      <p:sp>
        <p:nvSpPr>
          <p:cNvPr id="13" name="テキスト ボックス 12">
            <a:extLst>
              <a:ext uri="{FF2B5EF4-FFF2-40B4-BE49-F238E27FC236}">
                <a16:creationId xmlns:a16="http://schemas.microsoft.com/office/drawing/2014/main" id="{64507156-7958-A71E-E466-A64E271659F4}"/>
              </a:ext>
            </a:extLst>
          </p:cNvPr>
          <p:cNvSpPr txBox="1"/>
          <p:nvPr/>
        </p:nvSpPr>
        <p:spPr>
          <a:xfrm>
            <a:off x="454164" y="5566453"/>
            <a:ext cx="5519582" cy="269875"/>
          </a:xfrm>
          <a:prstGeom prst="rect">
            <a:avLst/>
          </a:prstGeom>
          <a:noFill/>
        </p:spPr>
        <p:txBody>
          <a:bodyPr wrap="square" lIns="53459" tIns="26730" rIns="53459" bIns="2673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総テストステロンの基準値</a:t>
            </a:r>
            <a:endParaRPr kumimoji="0" lang="en-US" altLang="ja-JP" sz="1403"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endParaRPr>
          </a:p>
        </p:txBody>
      </p:sp>
      <p:pic>
        <p:nvPicPr>
          <p:cNvPr id="3" name="Picture 2">
            <a:extLst>
              <a:ext uri="{FF2B5EF4-FFF2-40B4-BE49-F238E27FC236}">
                <a16:creationId xmlns:a16="http://schemas.microsoft.com/office/drawing/2014/main" id="{FEB4B79C-4927-5579-6E3A-814120639043}"/>
              </a:ext>
            </a:extLst>
          </p:cNvPr>
          <p:cNvPicPr>
            <a:picLocks noChangeAspect="1"/>
          </p:cNvPicPr>
          <p:nvPr/>
        </p:nvPicPr>
        <p:blipFill>
          <a:blip r:embed="rId4"/>
          <a:stretch>
            <a:fillRect/>
          </a:stretch>
        </p:blipFill>
        <p:spPr>
          <a:xfrm>
            <a:off x="6389513" y="4525455"/>
            <a:ext cx="3759814" cy="2036366"/>
          </a:xfrm>
          <a:prstGeom prst="rect">
            <a:avLst/>
          </a:prstGeom>
        </p:spPr>
      </p:pic>
      <p:sp>
        <p:nvSpPr>
          <p:cNvPr id="4" name="TextBox 3">
            <a:extLst>
              <a:ext uri="{FF2B5EF4-FFF2-40B4-BE49-F238E27FC236}">
                <a16:creationId xmlns:a16="http://schemas.microsoft.com/office/drawing/2014/main" id="{0E1B8BC4-AEAE-AC08-A3AA-F4EB4634D83C}"/>
              </a:ext>
            </a:extLst>
          </p:cNvPr>
          <p:cNvSpPr txBox="1"/>
          <p:nvPr/>
        </p:nvSpPr>
        <p:spPr>
          <a:xfrm>
            <a:off x="3219761" y="2384863"/>
            <a:ext cx="476998" cy="134453"/>
          </a:xfrm>
          <a:prstGeom prst="rect">
            <a:avLst/>
          </a:prstGeom>
          <a:solidFill>
            <a:schemeClr val="bg1"/>
          </a:solidFill>
          <a:ln>
            <a:noFill/>
          </a:ln>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52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平均値</a:t>
            </a:r>
            <a:endParaRPr kumimoji="0" lang="en-US" sz="52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0" name="TextBox 9">
            <a:extLst>
              <a:ext uri="{FF2B5EF4-FFF2-40B4-BE49-F238E27FC236}">
                <a16:creationId xmlns:a16="http://schemas.microsoft.com/office/drawing/2014/main" id="{450063FB-3CF0-63D3-BB32-2D6C0C039C60}"/>
              </a:ext>
            </a:extLst>
          </p:cNvPr>
          <p:cNvSpPr txBox="1"/>
          <p:nvPr/>
        </p:nvSpPr>
        <p:spPr>
          <a:xfrm>
            <a:off x="3858299" y="2384863"/>
            <a:ext cx="1189786" cy="134453"/>
          </a:xfrm>
          <a:prstGeom prst="rect">
            <a:avLst/>
          </a:prstGeom>
          <a:solidFill>
            <a:schemeClr val="bg1"/>
          </a:solidFill>
          <a:ln>
            <a:noFill/>
          </a:ln>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52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平均値ー2標準偏差</a:t>
            </a:r>
            <a:endParaRPr kumimoji="0" lang="en-US" sz="52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1" name="TextBox 10">
            <a:extLst>
              <a:ext uri="{FF2B5EF4-FFF2-40B4-BE49-F238E27FC236}">
                <a16:creationId xmlns:a16="http://schemas.microsoft.com/office/drawing/2014/main" id="{362AD81D-81C2-1DC0-F9F7-E9CE08DAFFBC}"/>
              </a:ext>
            </a:extLst>
          </p:cNvPr>
          <p:cNvSpPr txBox="1"/>
          <p:nvPr/>
        </p:nvSpPr>
        <p:spPr>
          <a:xfrm>
            <a:off x="1964957" y="2377438"/>
            <a:ext cx="1019014" cy="134453"/>
          </a:xfrm>
          <a:prstGeom prst="rect">
            <a:avLst/>
          </a:prstGeom>
          <a:solidFill>
            <a:schemeClr val="bg1"/>
          </a:solidFill>
          <a:ln>
            <a:noFill/>
          </a:ln>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52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平均値＋2標準偏差</a:t>
            </a:r>
            <a:endParaRPr kumimoji="0" lang="en-US" sz="52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pic>
        <p:nvPicPr>
          <p:cNvPr id="12" name="図 6" descr="グラフ, 折れ線グラフ&#10;&#10;AI 生成コンテンツは誤りを含む可能性があります。">
            <a:extLst>
              <a:ext uri="{FF2B5EF4-FFF2-40B4-BE49-F238E27FC236}">
                <a16:creationId xmlns:a16="http://schemas.microsoft.com/office/drawing/2014/main" id="{B0AAC296-8891-9BBB-60CC-FFC2CBD55EE8}"/>
              </a:ext>
            </a:extLst>
          </p:cNvPr>
          <p:cNvPicPr>
            <a:picLocks noChangeAspect="1"/>
          </p:cNvPicPr>
          <p:nvPr/>
        </p:nvPicPr>
        <p:blipFill>
          <a:blip r:embed="rId3"/>
          <a:srcRect l="29553" t="940" r="65694" b="88332"/>
          <a:stretch>
            <a:fillRect/>
          </a:stretch>
        </p:blipFill>
        <p:spPr>
          <a:xfrm>
            <a:off x="1730742" y="2298350"/>
            <a:ext cx="257466" cy="348573"/>
          </a:xfrm>
          <a:prstGeom prst="roundRect">
            <a:avLst>
              <a:gd name="adj" fmla="val 3063"/>
            </a:avLst>
          </a:prstGeom>
          <a:ln>
            <a:noFill/>
          </a:ln>
        </p:spPr>
      </p:pic>
      <p:sp>
        <p:nvSpPr>
          <p:cNvPr id="17" name="テキスト ボックス 16">
            <a:extLst>
              <a:ext uri="{FF2B5EF4-FFF2-40B4-BE49-F238E27FC236}">
                <a16:creationId xmlns:a16="http://schemas.microsoft.com/office/drawing/2014/main" id="{B2674A2A-71EB-18BF-D15D-6534E89A9712}"/>
              </a:ext>
            </a:extLst>
          </p:cNvPr>
          <p:cNvSpPr txBox="1"/>
          <p:nvPr/>
        </p:nvSpPr>
        <p:spPr>
          <a:xfrm>
            <a:off x="474134" y="6345703"/>
            <a:ext cx="9028454" cy="177093"/>
          </a:xfrm>
          <a:prstGeom prst="rect">
            <a:avLst/>
          </a:prstGeom>
          <a:noFill/>
        </p:spPr>
        <p:txBody>
          <a:bodyPr wrap="square" lIns="53459" tIns="26730" rIns="53459" bIns="2673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800"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出典：</a:t>
            </a:r>
            <a:r>
              <a:rPr kumimoji="0" lang="en-US" altLang="ja-JP" sz="800"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Lamberts </a:t>
            </a:r>
            <a:r>
              <a:rPr kumimoji="0" lang="en-US" altLang="ja-JP" sz="800" b="1" i="0" u="none" strike="noStrike" kern="0" cap="none" spc="0" normalizeH="0" baseline="0" noProof="0" err="1">
                <a:ln>
                  <a:noFill/>
                </a:ln>
                <a:solidFill>
                  <a:prstClr val="black">
                    <a:lumMod val="50000"/>
                    <a:lumOff val="50000"/>
                  </a:prstClr>
                </a:solidFill>
                <a:effectLst/>
                <a:uLnTx/>
                <a:uFillTx/>
                <a:latin typeface="Yu Gothic"/>
                <a:ea typeface="游ゴシック"/>
                <a:cs typeface="Arial"/>
                <a:sym typeface="Arial"/>
              </a:rPr>
              <a:t>SWJ:Endocrinology</a:t>
            </a:r>
            <a:r>
              <a:rPr kumimoji="0" lang="en-US" altLang="ja-JP" sz="800"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 of Aging. In Williams </a:t>
            </a:r>
            <a:r>
              <a:rPr kumimoji="0" lang="en-US" altLang="ja-JP" sz="800" b="1" i="0" u="none" strike="noStrike" kern="0" cap="none" spc="0" normalizeH="0" baseline="0" noProof="0" err="1">
                <a:ln>
                  <a:noFill/>
                </a:ln>
                <a:solidFill>
                  <a:prstClr val="black">
                    <a:lumMod val="50000"/>
                    <a:lumOff val="50000"/>
                  </a:prstClr>
                </a:solidFill>
                <a:effectLst/>
                <a:uLnTx/>
                <a:uFillTx/>
                <a:latin typeface="Yu Gothic"/>
                <a:ea typeface="游ゴシック"/>
                <a:cs typeface="Arial"/>
                <a:sym typeface="Arial"/>
              </a:rPr>
              <a:t>Textboun</a:t>
            </a:r>
            <a:r>
              <a:rPr kumimoji="0" lang="en-US" altLang="ja-JP" sz="800"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 </a:t>
            </a:r>
            <a:r>
              <a:rPr kumimoji="0" lang="en-US" altLang="ja-JP" sz="800" b="1" i="0" u="none" strike="noStrike" kern="0" cap="none" spc="0" normalizeH="0" baseline="0" noProof="0" err="1">
                <a:ln>
                  <a:noFill/>
                </a:ln>
                <a:solidFill>
                  <a:prstClr val="black">
                    <a:lumMod val="50000"/>
                    <a:lumOff val="50000"/>
                  </a:prstClr>
                </a:solidFill>
                <a:effectLst/>
                <a:uLnTx/>
                <a:uFillTx/>
                <a:latin typeface="Yu Gothic"/>
                <a:ea typeface="游ゴシック"/>
                <a:cs typeface="Arial"/>
                <a:sym typeface="Arial"/>
              </a:rPr>
              <a:t>ui</a:t>
            </a:r>
            <a:r>
              <a:rPr kumimoji="0" lang="en-US" altLang="ja-JP" sz="800"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 </a:t>
            </a:r>
            <a:r>
              <a:rPr kumimoji="0" lang="en-US" altLang="ja-JP" sz="800" b="1" i="0" u="none" strike="noStrike" kern="0" cap="none" spc="0" normalizeH="0" baseline="0" noProof="0" err="1">
                <a:ln>
                  <a:noFill/>
                </a:ln>
                <a:solidFill>
                  <a:prstClr val="black">
                    <a:lumMod val="50000"/>
                    <a:lumOff val="50000"/>
                  </a:prstClr>
                </a:solidFill>
                <a:effectLst/>
                <a:uLnTx/>
                <a:uFillTx/>
                <a:latin typeface="Yu Gothic"/>
                <a:ea typeface="游ゴシック"/>
                <a:cs typeface="Arial"/>
                <a:sym typeface="Arial"/>
              </a:rPr>
              <a:t>cnuuunnologyA</a:t>
            </a:r>
            <a:r>
              <a:rPr kumimoji="0" lang="en-US" altLang="ja-JP" sz="800"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 2th(Shlomo Melmed et al eds), pp1219, </a:t>
            </a:r>
            <a:r>
              <a:rPr kumimoji="0" lang="en-US" altLang="ja-JP" sz="800" b="1" i="0" u="none" strike="noStrike" kern="0" cap="none" spc="0" normalizeH="0" baseline="0" noProof="0" err="1">
                <a:ln>
                  <a:noFill/>
                </a:ln>
                <a:solidFill>
                  <a:prstClr val="black">
                    <a:lumMod val="50000"/>
                    <a:lumOff val="50000"/>
                  </a:prstClr>
                </a:solidFill>
                <a:effectLst/>
                <a:uLnTx/>
                <a:uFillTx/>
                <a:latin typeface="Yu Gothic"/>
                <a:ea typeface="游ゴシック"/>
                <a:cs typeface="Arial"/>
                <a:sym typeface="Arial"/>
              </a:rPr>
              <a:t>Wlsevier</a:t>
            </a:r>
            <a:r>
              <a:rPr kumimoji="0" lang="en-US" altLang="ja-JP" sz="800"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 Saunders, Philadelphia(2011)</a:t>
            </a:r>
            <a:r>
              <a:rPr kumimoji="0" lang="ja-JP" altLang="en-US" sz="800"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より引用改変</a:t>
            </a:r>
          </a:p>
        </p:txBody>
      </p:sp>
      <p:pic>
        <p:nvPicPr>
          <p:cNvPr id="5" name="図 4">
            <a:extLst>
              <a:ext uri="{FF2B5EF4-FFF2-40B4-BE49-F238E27FC236}">
                <a16:creationId xmlns:a16="http://schemas.microsoft.com/office/drawing/2014/main" id="{40963DB1-DB81-8604-A87E-0A466051A6BA}"/>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668182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7D64977B-4EF6-9CB0-F843-AA724643DA0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EC5AE10-B3CD-C07D-3E52-529EEB5D3C1E}"/>
              </a:ext>
            </a:extLst>
          </p:cNvPr>
          <p:cNvPicPr>
            <a:picLocks noChangeAspect="1"/>
          </p:cNvPicPr>
          <p:nvPr/>
        </p:nvPicPr>
        <p:blipFill>
          <a:blip r:embed="rId3"/>
          <a:stretch>
            <a:fillRect/>
          </a:stretch>
        </p:blipFill>
        <p:spPr>
          <a:xfrm>
            <a:off x="6367816" y="2787218"/>
            <a:ext cx="3614234" cy="3293170"/>
          </a:xfrm>
          <a:prstGeom prst="rect">
            <a:avLst/>
          </a:prstGeom>
        </p:spPr>
      </p:pic>
      <p:sp>
        <p:nvSpPr>
          <p:cNvPr id="11" name="TextBox 6">
            <a:extLst>
              <a:ext uri="{FF2B5EF4-FFF2-40B4-BE49-F238E27FC236}">
                <a16:creationId xmlns:a16="http://schemas.microsoft.com/office/drawing/2014/main" id="{C790E384-3AE3-4692-8644-A9B55C8F917C}"/>
              </a:ext>
            </a:extLst>
          </p:cNvPr>
          <p:cNvSpPr txBox="1"/>
          <p:nvPr/>
        </p:nvSpPr>
        <p:spPr>
          <a:xfrm>
            <a:off x="9501748" y="2844409"/>
            <a:ext cx="931470" cy="269875"/>
          </a:xfrm>
          <a:prstGeom prst="rect">
            <a:avLst/>
          </a:prstGeom>
          <a:noFill/>
        </p:spPr>
        <p:txBody>
          <a:bodyPr rot="0" spcFirstLastPara="0" vert="horz" wrap="square" lIns="53459" tIns="26730" rIns="53459" bIns="2673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卵管</a:t>
            </a:r>
          </a:p>
        </p:txBody>
      </p:sp>
      <p:sp>
        <p:nvSpPr>
          <p:cNvPr id="32" name="TextBox 6">
            <a:extLst>
              <a:ext uri="{FF2B5EF4-FFF2-40B4-BE49-F238E27FC236}">
                <a16:creationId xmlns:a16="http://schemas.microsoft.com/office/drawing/2014/main" id="{80E0B912-1EDB-6988-BE87-3FEF8BD545DB}"/>
              </a:ext>
            </a:extLst>
          </p:cNvPr>
          <p:cNvSpPr txBox="1"/>
          <p:nvPr/>
        </p:nvSpPr>
        <p:spPr>
          <a:xfrm>
            <a:off x="9896538" y="3583084"/>
            <a:ext cx="931470" cy="485767"/>
          </a:xfrm>
          <a:prstGeom prst="rect">
            <a:avLst/>
          </a:prstGeom>
          <a:noFill/>
        </p:spPr>
        <p:txBody>
          <a:bodyPr rot="0" spcFirstLastPara="0" vert="horz" wrap="square" lIns="53459" tIns="26730" rIns="53459" bIns="2673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卵管</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膨大部</a:t>
            </a:r>
          </a:p>
        </p:txBody>
      </p:sp>
      <p:sp>
        <p:nvSpPr>
          <p:cNvPr id="96" name="Google Shape;96;p2">
            <a:extLst>
              <a:ext uri="{FF2B5EF4-FFF2-40B4-BE49-F238E27FC236}">
                <a16:creationId xmlns:a16="http://schemas.microsoft.com/office/drawing/2014/main" id="{BCD79CA6-A3FD-79BE-DD13-510FBA32A282}"/>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1200" cap="none" spc="0" normalizeH="0" baseline="0" noProof="0">
                <a:ln>
                  <a:noFill/>
                </a:ln>
                <a:solidFill>
                  <a:srgbClr val="7F7F7F"/>
                </a:solidFill>
                <a:effectLst/>
                <a:uLnTx/>
                <a:uFillTx/>
                <a:latin typeface="Yu Gothic"/>
                <a:ea typeface="Yu Gothic"/>
                <a:cs typeface="+mn-cs"/>
              </a:rPr>
              <a:t>　</a:t>
            </a:r>
            <a:r>
              <a:rPr kumimoji="0" lang="ja-JP" altLang="en-US" sz="210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妊よう性について「年齢と妊娠率」</a:t>
            </a:r>
          </a:p>
        </p:txBody>
      </p:sp>
      <p:sp>
        <p:nvSpPr>
          <p:cNvPr id="16" name="テキスト ボックス 15">
            <a:extLst>
              <a:ext uri="{FF2B5EF4-FFF2-40B4-BE49-F238E27FC236}">
                <a16:creationId xmlns:a16="http://schemas.microsoft.com/office/drawing/2014/main" id="{D2A60A70-9FE4-4C6C-8192-FCA311812528}"/>
              </a:ext>
            </a:extLst>
          </p:cNvPr>
          <p:cNvSpPr txBox="1"/>
          <p:nvPr/>
        </p:nvSpPr>
        <p:spPr>
          <a:xfrm>
            <a:off x="374634" y="1649820"/>
            <a:ext cx="9870192" cy="542321"/>
          </a:xfrm>
          <a:prstGeom prst="rect">
            <a:avLst/>
          </a:prstGeom>
          <a:noFill/>
        </p:spPr>
        <p:txBody>
          <a:bodyPr wrap="square" lIns="53459" tIns="26730" rIns="53459" bIns="2673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338"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妊よう性とは、</a:t>
            </a:r>
            <a:r>
              <a:rPr kumimoji="0" lang="ja-JP" altLang="en-US" sz="2338" b="1" i="0" u="none" strike="noStrike" kern="0" cap="none" spc="0" normalizeH="0" baseline="0" noProof="0">
                <a:ln>
                  <a:noFill/>
                </a:ln>
                <a:solidFill>
                  <a:prstClr val="black">
                    <a:lumMod val="75000"/>
                    <a:lumOff val="25000"/>
                  </a:prstClr>
                </a:solidFill>
                <a:effectLst/>
                <a:highlight>
                  <a:srgbClr val="FFFF00"/>
                </a:highlight>
                <a:uLnTx/>
                <a:uFillTx/>
                <a:latin typeface="Yu Gothic"/>
                <a:ea typeface="Yu Gothic"/>
                <a:cs typeface="Arial"/>
                <a:sym typeface="Arial"/>
              </a:rPr>
              <a:t>妊娠するために必要な力</a:t>
            </a:r>
            <a:r>
              <a:rPr kumimoji="0" lang="ja-JP" altLang="en-US" sz="2338"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のこと</a:t>
            </a:r>
            <a:endParaRPr kumimoji="0" lang="en-US" altLang="ja-JP" sz="52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7" name="TextBox 6">
            <a:extLst>
              <a:ext uri="{FF2B5EF4-FFF2-40B4-BE49-F238E27FC236}">
                <a16:creationId xmlns:a16="http://schemas.microsoft.com/office/drawing/2014/main" id="{23D734CD-1AB3-3FFE-F79D-C9D5753D7F6E}"/>
              </a:ext>
            </a:extLst>
          </p:cNvPr>
          <p:cNvSpPr txBox="1"/>
          <p:nvPr/>
        </p:nvSpPr>
        <p:spPr>
          <a:xfrm>
            <a:off x="6086679" y="4512323"/>
            <a:ext cx="677352" cy="26987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①</a:t>
            </a: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排卵</a:t>
            </a:r>
            <a:endParaRPr kumimoji="0" 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8" name="TextBox 7">
            <a:extLst>
              <a:ext uri="{FF2B5EF4-FFF2-40B4-BE49-F238E27FC236}">
                <a16:creationId xmlns:a16="http://schemas.microsoft.com/office/drawing/2014/main" id="{6A034055-6AE6-D0CE-72C9-2431B81CADE1}"/>
              </a:ext>
            </a:extLst>
          </p:cNvPr>
          <p:cNvSpPr txBox="1"/>
          <p:nvPr/>
        </p:nvSpPr>
        <p:spPr>
          <a:xfrm>
            <a:off x="6132726" y="2901892"/>
            <a:ext cx="677352" cy="26987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③受精</a:t>
            </a:r>
            <a:endParaRPr kumimoji="0" 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9" name="TextBox 6">
            <a:extLst>
              <a:ext uri="{FF2B5EF4-FFF2-40B4-BE49-F238E27FC236}">
                <a16:creationId xmlns:a16="http://schemas.microsoft.com/office/drawing/2014/main" id="{23D734CD-1AB3-3FFE-F79D-C9D5753D7F6E}"/>
              </a:ext>
            </a:extLst>
          </p:cNvPr>
          <p:cNvSpPr txBox="1"/>
          <p:nvPr/>
        </p:nvSpPr>
        <p:spPr>
          <a:xfrm>
            <a:off x="7767952" y="2501637"/>
            <a:ext cx="931470" cy="485767"/>
          </a:xfrm>
          <a:prstGeom prst="rect">
            <a:avLst/>
          </a:prstGeom>
          <a:noFill/>
        </p:spPr>
        <p:txBody>
          <a:bodyPr rot="0" spcFirstLastPara="0" vert="horz" wrap="square" lIns="53459" tIns="26730" rIns="53459" bIns="2673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成長した受精卵</a:t>
            </a:r>
          </a:p>
        </p:txBody>
      </p:sp>
      <p:sp>
        <p:nvSpPr>
          <p:cNvPr id="10" name="TextBox 6">
            <a:extLst>
              <a:ext uri="{FF2B5EF4-FFF2-40B4-BE49-F238E27FC236}">
                <a16:creationId xmlns:a16="http://schemas.microsoft.com/office/drawing/2014/main" id="{4DAFB370-3729-FB3F-61EC-490118CEF2C0}"/>
              </a:ext>
            </a:extLst>
          </p:cNvPr>
          <p:cNvSpPr txBox="1"/>
          <p:nvPr/>
        </p:nvSpPr>
        <p:spPr>
          <a:xfrm>
            <a:off x="8731397" y="2818198"/>
            <a:ext cx="931470" cy="269875"/>
          </a:xfrm>
          <a:prstGeom prst="rect">
            <a:avLst/>
          </a:prstGeom>
          <a:noFill/>
        </p:spPr>
        <p:txBody>
          <a:bodyPr rot="0" spcFirstLastPara="0" vert="horz" wrap="square" lIns="53459" tIns="26730" rIns="53459" bIns="2673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子宮</a:t>
            </a:r>
          </a:p>
        </p:txBody>
      </p:sp>
      <p:sp>
        <p:nvSpPr>
          <p:cNvPr id="13" name="TextBox 6">
            <a:extLst>
              <a:ext uri="{FF2B5EF4-FFF2-40B4-BE49-F238E27FC236}">
                <a16:creationId xmlns:a16="http://schemas.microsoft.com/office/drawing/2014/main" id="{4DAFB370-3729-FB3F-61EC-490118CEF2C0}"/>
              </a:ext>
            </a:extLst>
          </p:cNvPr>
          <p:cNvSpPr txBox="1"/>
          <p:nvPr/>
        </p:nvSpPr>
        <p:spPr>
          <a:xfrm>
            <a:off x="6971389" y="5425268"/>
            <a:ext cx="931470" cy="269875"/>
          </a:xfrm>
          <a:prstGeom prst="rect">
            <a:avLst/>
          </a:prstGeom>
          <a:noFill/>
        </p:spPr>
        <p:txBody>
          <a:bodyPr rot="0" spcFirstLastPara="0" vert="horz" wrap="square" lIns="53459" tIns="26730" rIns="53459" bIns="2673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②精子</a:t>
            </a:r>
          </a:p>
        </p:txBody>
      </p:sp>
      <p:sp>
        <p:nvSpPr>
          <p:cNvPr id="14" name="TextBox 6">
            <a:extLst>
              <a:ext uri="{FF2B5EF4-FFF2-40B4-BE49-F238E27FC236}">
                <a16:creationId xmlns:a16="http://schemas.microsoft.com/office/drawing/2014/main" id="{A3C413B0-78F9-2335-334F-90FC7F0394E3}"/>
              </a:ext>
            </a:extLst>
          </p:cNvPr>
          <p:cNvSpPr txBox="1"/>
          <p:nvPr/>
        </p:nvSpPr>
        <p:spPr>
          <a:xfrm>
            <a:off x="6971389" y="4785265"/>
            <a:ext cx="931470" cy="269875"/>
          </a:xfrm>
          <a:prstGeom prst="rect">
            <a:avLst/>
          </a:prstGeom>
          <a:noFill/>
        </p:spPr>
        <p:txBody>
          <a:bodyPr rot="0" spcFirstLastPara="0" vert="horz" wrap="square" lIns="53459" tIns="26730" rIns="53459" bIns="2673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④着床</a:t>
            </a:r>
          </a:p>
        </p:txBody>
      </p:sp>
      <p:sp>
        <p:nvSpPr>
          <p:cNvPr id="15" name="TextBox 6">
            <a:extLst>
              <a:ext uri="{FF2B5EF4-FFF2-40B4-BE49-F238E27FC236}">
                <a16:creationId xmlns:a16="http://schemas.microsoft.com/office/drawing/2014/main" id="{041BEBD0-CE57-F003-FFDE-34237886A5A4}"/>
              </a:ext>
            </a:extLst>
          </p:cNvPr>
          <p:cNvSpPr txBox="1"/>
          <p:nvPr/>
        </p:nvSpPr>
        <p:spPr>
          <a:xfrm>
            <a:off x="8800316" y="5237031"/>
            <a:ext cx="931470" cy="269875"/>
          </a:xfrm>
          <a:prstGeom prst="rect">
            <a:avLst/>
          </a:prstGeom>
          <a:noFill/>
        </p:spPr>
        <p:txBody>
          <a:bodyPr rot="0" spcFirstLastPara="0" vert="horz" wrap="square" lIns="53459" tIns="26730" rIns="53459" bIns="2673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腟</a:t>
            </a:r>
          </a:p>
        </p:txBody>
      </p:sp>
      <p:sp>
        <p:nvSpPr>
          <p:cNvPr id="17" name="TextBox 6">
            <a:extLst>
              <a:ext uri="{FF2B5EF4-FFF2-40B4-BE49-F238E27FC236}">
                <a16:creationId xmlns:a16="http://schemas.microsoft.com/office/drawing/2014/main" id="{8625A261-DCB6-8B70-62C2-007E0EFD8E09}"/>
              </a:ext>
            </a:extLst>
          </p:cNvPr>
          <p:cNvSpPr txBox="1"/>
          <p:nvPr/>
        </p:nvSpPr>
        <p:spPr>
          <a:xfrm>
            <a:off x="9314929" y="4653499"/>
            <a:ext cx="931470" cy="269875"/>
          </a:xfrm>
          <a:prstGeom prst="rect">
            <a:avLst/>
          </a:prstGeom>
          <a:noFill/>
        </p:spPr>
        <p:txBody>
          <a:bodyPr rot="0" spcFirstLastPara="0" vert="horz" wrap="square" lIns="53459" tIns="26730" rIns="53459" bIns="2673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卵巣</a:t>
            </a:r>
          </a:p>
        </p:txBody>
      </p:sp>
      <p:sp>
        <p:nvSpPr>
          <p:cNvPr id="18" name="TextBox 6">
            <a:extLst>
              <a:ext uri="{FF2B5EF4-FFF2-40B4-BE49-F238E27FC236}">
                <a16:creationId xmlns:a16="http://schemas.microsoft.com/office/drawing/2014/main" id="{DDEEC99D-B193-92F3-BA1B-D273EB269B01}"/>
              </a:ext>
            </a:extLst>
          </p:cNvPr>
          <p:cNvSpPr txBox="1"/>
          <p:nvPr/>
        </p:nvSpPr>
        <p:spPr>
          <a:xfrm>
            <a:off x="8627867" y="4653499"/>
            <a:ext cx="931470" cy="485767"/>
          </a:xfrm>
          <a:prstGeom prst="rect">
            <a:avLst/>
          </a:prstGeom>
          <a:noFill/>
        </p:spPr>
        <p:txBody>
          <a:bodyPr rot="0" spcFirstLastPara="0" vert="horz" wrap="square" lIns="53459" tIns="26730" rIns="53459" bIns="2673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子宮</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内膜</a:t>
            </a:r>
          </a:p>
        </p:txBody>
      </p:sp>
      <p:cxnSp>
        <p:nvCxnSpPr>
          <p:cNvPr id="19" name="Straight Arrow Connector 18">
            <a:extLst>
              <a:ext uri="{FF2B5EF4-FFF2-40B4-BE49-F238E27FC236}">
                <a16:creationId xmlns:a16="http://schemas.microsoft.com/office/drawing/2014/main" id="{EB978B6D-DF02-F56A-38F4-3E4E6AC0130D}"/>
              </a:ext>
            </a:extLst>
          </p:cNvPr>
          <p:cNvCxnSpPr/>
          <p:nvPr/>
        </p:nvCxnSpPr>
        <p:spPr>
          <a:xfrm flipV="1">
            <a:off x="6547746" y="4291139"/>
            <a:ext cx="310578" cy="226021"/>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8A4D298-62D1-13AB-1C26-3BB6619F7223}"/>
              </a:ext>
            </a:extLst>
          </p:cNvPr>
          <p:cNvCxnSpPr>
            <a:cxnSpLocks/>
          </p:cNvCxnSpPr>
          <p:nvPr/>
        </p:nvCxnSpPr>
        <p:spPr>
          <a:xfrm>
            <a:off x="6537321" y="3189082"/>
            <a:ext cx="225872" cy="310452"/>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EAD3539-0904-CE0D-291A-CE2B39BA1AEA}"/>
              </a:ext>
            </a:extLst>
          </p:cNvPr>
          <p:cNvCxnSpPr>
            <a:cxnSpLocks/>
          </p:cNvCxnSpPr>
          <p:nvPr/>
        </p:nvCxnSpPr>
        <p:spPr>
          <a:xfrm flipV="1">
            <a:off x="7601867" y="5401732"/>
            <a:ext cx="291754" cy="131903"/>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4AC8C2B-6CFB-D6A5-A3E5-09FE0BADC613}"/>
              </a:ext>
            </a:extLst>
          </p:cNvPr>
          <p:cNvCxnSpPr>
            <a:cxnSpLocks/>
          </p:cNvCxnSpPr>
          <p:nvPr/>
        </p:nvCxnSpPr>
        <p:spPr>
          <a:xfrm flipV="1">
            <a:off x="7618464" y="4214326"/>
            <a:ext cx="280621" cy="651576"/>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E2517E7-9DCD-064E-F1E8-50030B596655}"/>
              </a:ext>
            </a:extLst>
          </p:cNvPr>
          <p:cNvCxnSpPr>
            <a:cxnSpLocks/>
          </p:cNvCxnSpPr>
          <p:nvPr/>
        </p:nvCxnSpPr>
        <p:spPr>
          <a:xfrm flipH="1" flipV="1">
            <a:off x="8298328" y="4573492"/>
            <a:ext cx="320013" cy="244845"/>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B76D233-24D5-9453-58FF-C879AF228605}"/>
              </a:ext>
            </a:extLst>
          </p:cNvPr>
          <p:cNvCxnSpPr>
            <a:cxnSpLocks/>
          </p:cNvCxnSpPr>
          <p:nvPr/>
        </p:nvCxnSpPr>
        <p:spPr>
          <a:xfrm flipH="1" flipV="1">
            <a:off x="8433131" y="5241731"/>
            <a:ext cx="367071" cy="75432"/>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4A558AA-0C1F-D13C-7A5F-9F7B756A11F0}"/>
              </a:ext>
            </a:extLst>
          </p:cNvPr>
          <p:cNvCxnSpPr>
            <a:cxnSpLocks/>
          </p:cNvCxnSpPr>
          <p:nvPr/>
        </p:nvCxnSpPr>
        <p:spPr>
          <a:xfrm flipH="1" flipV="1">
            <a:off x="9343038" y="4451139"/>
            <a:ext cx="188248" cy="197786"/>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86DDD17-0F0A-1E7B-4752-11630A390B25}"/>
              </a:ext>
            </a:extLst>
          </p:cNvPr>
          <p:cNvCxnSpPr>
            <a:cxnSpLocks/>
          </p:cNvCxnSpPr>
          <p:nvPr/>
        </p:nvCxnSpPr>
        <p:spPr>
          <a:xfrm flipH="1">
            <a:off x="8106653" y="3024123"/>
            <a:ext cx="37659" cy="677512"/>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19EEDE7-F09B-B081-CFD7-B648F5B5CBC1}"/>
              </a:ext>
            </a:extLst>
          </p:cNvPr>
          <p:cNvCxnSpPr>
            <a:cxnSpLocks/>
          </p:cNvCxnSpPr>
          <p:nvPr/>
        </p:nvCxnSpPr>
        <p:spPr>
          <a:xfrm flipH="1">
            <a:off x="8373624" y="3095977"/>
            <a:ext cx="527073" cy="790453"/>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C80B77B-5B65-5AFA-BED9-A9E3C3AD12C0}"/>
              </a:ext>
            </a:extLst>
          </p:cNvPr>
          <p:cNvCxnSpPr>
            <a:cxnSpLocks/>
          </p:cNvCxnSpPr>
          <p:nvPr/>
        </p:nvCxnSpPr>
        <p:spPr>
          <a:xfrm flipH="1">
            <a:off x="9341623" y="3131599"/>
            <a:ext cx="338838" cy="272805"/>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DC166F4-4134-3DBE-4C5E-78D51D157CCC}"/>
              </a:ext>
            </a:extLst>
          </p:cNvPr>
          <p:cNvCxnSpPr>
            <a:cxnSpLocks/>
          </p:cNvCxnSpPr>
          <p:nvPr/>
        </p:nvCxnSpPr>
        <p:spPr>
          <a:xfrm flipH="1">
            <a:off x="9472882" y="3945568"/>
            <a:ext cx="376485" cy="65746"/>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D6407ABA-C8DF-A95C-EBF9-F4002F22A985}"/>
              </a:ext>
            </a:extLst>
          </p:cNvPr>
          <p:cNvSpPr txBox="1"/>
          <p:nvPr/>
        </p:nvSpPr>
        <p:spPr>
          <a:xfrm>
            <a:off x="441317" y="6339307"/>
            <a:ext cx="7824892" cy="197868"/>
          </a:xfrm>
          <a:prstGeom prst="rect">
            <a:avLst/>
          </a:prstGeom>
          <a:noFill/>
        </p:spPr>
        <p:txBody>
          <a:bodyPr wrap="square" lIns="53459" tIns="26730" rIns="53459" bIns="2673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出典：日本産婦人科医会</a:t>
            </a:r>
            <a:r>
              <a:rPr kumimoji="0" lang="en" altLang="ja-JP"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HP </a:t>
            </a: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研修ノート </a:t>
            </a:r>
            <a:r>
              <a:rPr kumimoji="0" lang="en" altLang="ja-JP"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No.105 </a:t>
            </a: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女性のがん サポーティブケア </a:t>
            </a:r>
            <a:r>
              <a:rPr kumimoji="0" lang="en-US" altLang="ja-JP"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17.</a:t>
            </a: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妊孕性の低下</a:t>
            </a:r>
            <a:r>
              <a:rPr kumimoji="0" lang="ja-JP" altLang="en-US" sz="935" b="1" i="0" u="none" strike="noStrike" kern="0" cap="none" spc="0" normalizeH="0" baseline="0" noProof="0">
                <a:ln>
                  <a:noFill/>
                </a:ln>
                <a:solidFill>
                  <a:prstClr val="white">
                    <a:lumMod val="50000"/>
                  </a:prstClr>
                </a:solidFill>
                <a:effectLst/>
                <a:uLnTx/>
                <a:uFillTx/>
                <a:latin typeface="Yu Gothic"/>
                <a:ea typeface="Yu Gothic"/>
                <a:cs typeface="Arial"/>
                <a:sym typeface="Arial"/>
              </a:rPr>
              <a:t>​</a:t>
            </a:r>
            <a:endParaRPr kumimoji="0" lang="ja-JP" altLang="en-US" sz="935" b="1" i="0" u="none" strike="noStrike" kern="0" cap="none" spc="0" normalizeH="0" baseline="0" noProof="0">
              <a:ln>
                <a:noFill/>
              </a:ln>
              <a:solidFill>
                <a:prstClr val="white">
                  <a:lumMod val="50000"/>
                </a:prstClr>
              </a:solidFill>
              <a:effectLst/>
              <a:uLnTx/>
              <a:uFillTx/>
              <a:latin typeface="Arial"/>
              <a:ea typeface="Yu Gothic"/>
              <a:cs typeface="Arial"/>
              <a:sym typeface="Arial"/>
            </a:endParaRPr>
          </a:p>
        </p:txBody>
      </p:sp>
      <p:graphicFrame>
        <p:nvGraphicFramePr>
          <p:cNvPr id="4" name="Table 3">
            <a:extLst>
              <a:ext uri="{FF2B5EF4-FFF2-40B4-BE49-F238E27FC236}">
                <a16:creationId xmlns:a16="http://schemas.microsoft.com/office/drawing/2014/main" id="{7422869E-E2F3-F4B0-CF92-51E34A685C10}"/>
              </a:ext>
            </a:extLst>
          </p:cNvPr>
          <p:cNvGraphicFramePr>
            <a:graphicFrameLocks noGrp="1"/>
          </p:cNvGraphicFramePr>
          <p:nvPr/>
        </p:nvGraphicFramePr>
        <p:xfrm>
          <a:off x="508239" y="2469382"/>
          <a:ext cx="5574936" cy="1749852"/>
        </p:xfrm>
        <a:graphic>
          <a:graphicData uri="http://schemas.openxmlformats.org/drawingml/2006/table">
            <a:tbl>
              <a:tblPr firstRow="1" bandRow="1">
                <a:tableStyleId>{5C22544A-7EE6-4342-B048-85BDC9FD1C3A}</a:tableStyleId>
              </a:tblPr>
              <a:tblGrid>
                <a:gridCol w="1858312">
                  <a:extLst>
                    <a:ext uri="{9D8B030D-6E8A-4147-A177-3AD203B41FA5}">
                      <a16:colId xmlns:a16="http://schemas.microsoft.com/office/drawing/2014/main" val="3718223194"/>
                    </a:ext>
                  </a:extLst>
                </a:gridCol>
                <a:gridCol w="1858312">
                  <a:extLst>
                    <a:ext uri="{9D8B030D-6E8A-4147-A177-3AD203B41FA5}">
                      <a16:colId xmlns:a16="http://schemas.microsoft.com/office/drawing/2014/main" val="1087399983"/>
                    </a:ext>
                  </a:extLst>
                </a:gridCol>
                <a:gridCol w="1858312">
                  <a:extLst>
                    <a:ext uri="{9D8B030D-6E8A-4147-A177-3AD203B41FA5}">
                      <a16:colId xmlns:a16="http://schemas.microsoft.com/office/drawing/2014/main" val="3121348183"/>
                    </a:ext>
                  </a:extLst>
                </a:gridCol>
              </a:tblGrid>
              <a:tr h="437463">
                <a:tc>
                  <a:txBody>
                    <a:bodyPr/>
                    <a:lstStyle/>
                    <a:p>
                      <a:pPr algn="ctr"/>
                      <a:endParaRPr lang="en-US" sz="1600" b="1" i="0">
                        <a:solidFill>
                          <a:srgbClr val="404040"/>
                        </a:solidFill>
                        <a:latin typeface="Yu Gothic"/>
                      </a:endParaRPr>
                    </a:p>
                  </a:txBody>
                  <a:tcPr marL="53459" marR="53459" marT="26730" marB="26730" anchor="ctr">
                    <a:lnL w="12700">
                      <a:solidFill>
                        <a:schemeClr val="bg1">
                          <a:lumMod val="50000"/>
                        </a:schemeClr>
                      </a:solidFill>
                    </a:lnL>
                    <a:lnR w="12700">
                      <a:solidFill>
                        <a:schemeClr val="bg1">
                          <a:lumMod val="50000"/>
                        </a:schemeClr>
                      </a:solidFill>
                    </a:lnR>
                    <a:lnT w="12700">
                      <a:solidFill>
                        <a:schemeClr val="bg1">
                          <a:lumMod val="50000"/>
                        </a:schemeClr>
                      </a:solidFill>
                    </a:lnT>
                    <a:lnB w="12700">
                      <a:solidFill>
                        <a:schemeClr val="bg1">
                          <a:lumMod val="50000"/>
                        </a:schemeClr>
                      </a:solidFill>
                    </a:lnB>
                    <a:solidFill>
                      <a:schemeClr val="accent2">
                        <a:lumMod val="20000"/>
                        <a:lumOff val="80000"/>
                      </a:schemeClr>
                    </a:solidFill>
                  </a:tcPr>
                </a:tc>
                <a:tc>
                  <a:txBody>
                    <a:bodyPr/>
                    <a:lstStyle/>
                    <a:p>
                      <a:pPr algn="ctr"/>
                      <a:r>
                        <a:rPr lang="ja-JP" altLang="en-US" sz="1600" b="1" i="0">
                          <a:solidFill>
                            <a:srgbClr val="404040"/>
                          </a:solidFill>
                          <a:latin typeface="Yu Gothic"/>
                        </a:rPr>
                        <a:t>男性</a:t>
                      </a:r>
                      <a:endParaRPr lang="en-US" sz="1600" b="1" i="0">
                        <a:solidFill>
                          <a:srgbClr val="404040"/>
                        </a:solidFill>
                        <a:latin typeface="Yu Gothic"/>
                      </a:endParaRPr>
                    </a:p>
                  </a:txBody>
                  <a:tcPr marL="53459" marR="53459" marT="26730" marB="26730" anchor="ctr">
                    <a:lnL w="12700">
                      <a:solidFill>
                        <a:schemeClr val="bg1">
                          <a:lumMod val="50000"/>
                        </a:schemeClr>
                      </a:solidFill>
                    </a:lnL>
                    <a:lnR w="12700">
                      <a:solidFill>
                        <a:schemeClr val="bg1">
                          <a:lumMod val="50000"/>
                        </a:schemeClr>
                      </a:solidFill>
                    </a:lnR>
                    <a:lnT w="12700">
                      <a:solidFill>
                        <a:schemeClr val="bg1">
                          <a:lumMod val="50000"/>
                        </a:schemeClr>
                      </a:solidFill>
                    </a:lnT>
                    <a:lnB w="12700">
                      <a:solidFill>
                        <a:schemeClr val="bg1">
                          <a:lumMod val="50000"/>
                        </a:schemeClr>
                      </a:solidFill>
                    </a:lnB>
                    <a:solidFill>
                      <a:schemeClr val="accent2">
                        <a:lumMod val="20000"/>
                        <a:lumOff val="80000"/>
                      </a:schemeClr>
                    </a:solidFill>
                  </a:tcPr>
                </a:tc>
                <a:tc>
                  <a:txBody>
                    <a:bodyPr/>
                    <a:lstStyle/>
                    <a:p>
                      <a:pPr algn="ctr"/>
                      <a:r>
                        <a:rPr lang="ja-JP" altLang="en-US" sz="1600" b="1" i="0">
                          <a:solidFill>
                            <a:srgbClr val="404040"/>
                          </a:solidFill>
                          <a:latin typeface="Yu Gothic"/>
                        </a:rPr>
                        <a:t>女性</a:t>
                      </a:r>
                      <a:endParaRPr lang="en-US" sz="1600" b="1" i="0">
                        <a:solidFill>
                          <a:srgbClr val="404040"/>
                        </a:solidFill>
                        <a:latin typeface="Yu Gothic"/>
                      </a:endParaRPr>
                    </a:p>
                  </a:txBody>
                  <a:tcPr marL="53459" marR="53459" marT="26730" marB="26730" anchor="ctr">
                    <a:lnL w="12700">
                      <a:solidFill>
                        <a:schemeClr val="bg1">
                          <a:lumMod val="50000"/>
                        </a:schemeClr>
                      </a:solidFill>
                    </a:lnL>
                    <a:lnR w="12700">
                      <a:solidFill>
                        <a:schemeClr val="bg1">
                          <a:lumMod val="50000"/>
                        </a:schemeClr>
                      </a:solidFill>
                    </a:lnR>
                    <a:lnT w="12700">
                      <a:solidFill>
                        <a:schemeClr val="bg1">
                          <a:lumMod val="50000"/>
                        </a:schemeClr>
                      </a:solidFill>
                    </a:lnT>
                    <a:lnB w="12700">
                      <a:solidFill>
                        <a:schemeClr val="bg1">
                          <a:lumMod val="50000"/>
                        </a:schemeClr>
                      </a:solidFill>
                    </a:lnB>
                    <a:solidFill>
                      <a:schemeClr val="accent2">
                        <a:lumMod val="20000"/>
                        <a:lumOff val="80000"/>
                      </a:schemeClr>
                    </a:solidFill>
                  </a:tcPr>
                </a:tc>
                <a:extLst>
                  <a:ext uri="{0D108BD9-81ED-4DB2-BD59-A6C34878D82A}">
                    <a16:rowId xmlns:a16="http://schemas.microsoft.com/office/drawing/2014/main" val="1043832408"/>
                  </a:ext>
                </a:extLst>
              </a:tr>
              <a:tr h="437463">
                <a:tc>
                  <a:txBody>
                    <a:bodyPr/>
                    <a:lstStyle/>
                    <a:p>
                      <a:pPr algn="ctr"/>
                      <a:r>
                        <a:rPr lang="ja-JP" altLang="en-US" sz="1600" b="1" i="0">
                          <a:solidFill>
                            <a:srgbClr val="404040"/>
                          </a:solidFill>
                          <a:latin typeface="Yu Gothic"/>
                          <a:ea typeface="Yu Gothic"/>
                        </a:rPr>
                        <a:t>臓器</a:t>
                      </a:r>
                      <a:endParaRPr lang="en-US" sz="1600" b="1" i="0">
                        <a:solidFill>
                          <a:srgbClr val="404040"/>
                        </a:solidFill>
                        <a:latin typeface="Yu Gothic"/>
                        <a:ea typeface="Yu Gothic"/>
                      </a:endParaRPr>
                    </a:p>
                  </a:txBody>
                  <a:tcPr marL="53459" marR="53459" marT="26730" marB="26730" anchor="ctr">
                    <a:lnL w="12700">
                      <a:solidFill>
                        <a:schemeClr val="bg1">
                          <a:lumMod val="50000"/>
                        </a:schemeClr>
                      </a:solidFill>
                    </a:lnL>
                    <a:lnR w="12700">
                      <a:solidFill>
                        <a:schemeClr val="bg1">
                          <a:lumMod val="50000"/>
                        </a:schemeClr>
                      </a:solidFill>
                    </a:lnR>
                    <a:lnT w="12700">
                      <a:solidFill>
                        <a:schemeClr val="bg1">
                          <a:lumMod val="50000"/>
                        </a:schemeClr>
                      </a:solidFill>
                    </a:lnT>
                    <a:lnB w="12700">
                      <a:solidFill>
                        <a:schemeClr val="bg1">
                          <a:lumMod val="50000"/>
                        </a:schemeClr>
                      </a:solidFill>
                    </a:lnB>
                    <a:solidFill>
                      <a:schemeClr val="bg1"/>
                    </a:solidFill>
                  </a:tcPr>
                </a:tc>
                <a:tc>
                  <a:txBody>
                    <a:bodyPr/>
                    <a:lstStyle/>
                    <a:p>
                      <a:pPr algn="ctr"/>
                      <a:r>
                        <a:rPr lang="ja-JP" altLang="en-US" sz="1600" b="1" i="0">
                          <a:solidFill>
                            <a:srgbClr val="404040"/>
                          </a:solidFill>
                          <a:latin typeface="Yu Gothic"/>
                          <a:ea typeface="Yu Gothic"/>
                        </a:rPr>
                        <a:t>精巣</a:t>
                      </a:r>
                      <a:endParaRPr lang="en-US" sz="1600" b="1" i="0">
                        <a:solidFill>
                          <a:srgbClr val="404040"/>
                        </a:solidFill>
                        <a:latin typeface="Yu Gothic"/>
                        <a:ea typeface="Yu Gothic"/>
                      </a:endParaRPr>
                    </a:p>
                  </a:txBody>
                  <a:tcPr marL="53459" marR="53459" marT="26730" marB="26730" anchor="ctr">
                    <a:lnL w="12700">
                      <a:solidFill>
                        <a:schemeClr val="bg1">
                          <a:lumMod val="50000"/>
                        </a:schemeClr>
                      </a:solidFill>
                    </a:lnL>
                    <a:lnR w="12700">
                      <a:solidFill>
                        <a:schemeClr val="bg1">
                          <a:lumMod val="50000"/>
                        </a:schemeClr>
                      </a:solidFill>
                    </a:lnR>
                    <a:lnT w="12700">
                      <a:solidFill>
                        <a:schemeClr val="bg1">
                          <a:lumMod val="50000"/>
                        </a:schemeClr>
                      </a:solidFill>
                    </a:lnT>
                    <a:lnB w="12700">
                      <a:solidFill>
                        <a:schemeClr val="bg1">
                          <a:lumMod val="50000"/>
                        </a:schemeClr>
                      </a:solidFill>
                    </a:lnB>
                    <a:solidFill>
                      <a:schemeClr val="bg1"/>
                    </a:solidFill>
                  </a:tcPr>
                </a:tc>
                <a:tc>
                  <a:txBody>
                    <a:bodyPr/>
                    <a:lstStyle/>
                    <a:p>
                      <a:pPr algn="ctr"/>
                      <a:r>
                        <a:rPr lang="ja-JP" altLang="en-US" sz="1600" b="1" i="0">
                          <a:solidFill>
                            <a:srgbClr val="404040"/>
                          </a:solidFill>
                          <a:latin typeface="Yu Gothic"/>
                        </a:rPr>
                        <a:t>子宮・卵巣</a:t>
                      </a:r>
                      <a:endParaRPr lang="en-US" sz="1600" b="1" i="0">
                        <a:solidFill>
                          <a:srgbClr val="404040"/>
                        </a:solidFill>
                        <a:latin typeface="Yu Gothic"/>
                      </a:endParaRPr>
                    </a:p>
                  </a:txBody>
                  <a:tcPr marL="53459" marR="53459" marT="26730" marB="26730" anchor="ctr">
                    <a:lnL w="12700">
                      <a:solidFill>
                        <a:schemeClr val="bg1">
                          <a:lumMod val="50000"/>
                        </a:schemeClr>
                      </a:solidFill>
                    </a:lnL>
                    <a:lnR w="12700">
                      <a:solidFill>
                        <a:schemeClr val="bg1">
                          <a:lumMod val="50000"/>
                        </a:schemeClr>
                      </a:solidFill>
                    </a:lnR>
                    <a:lnT w="12700">
                      <a:solidFill>
                        <a:schemeClr val="bg1">
                          <a:lumMod val="50000"/>
                        </a:schemeClr>
                      </a:solidFill>
                    </a:lnT>
                    <a:lnB w="12700">
                      <a:solidFill>
                        <a:schemeClr val="bg1">
                          <a:lumMod val="50000"/>
                        </a:schemeClr>
                      </a:solidFill>
                    </a:lnB>
                    <a:solidFill>
                      <a:schemeClr val="bg1"/>
                    </a:solidFill>
                  </a:tcPr>
                </a:tc>
                <a:extLst>
                  <a:ext uri="{0D108BD9-81ED-4DB2-BD59-A6C34878D82A}">
                    <a16:rowId xmlns:a16="http://schemas.microsoft.com/office/drawing/2014/main" val="1356529953"/>
                  </a:ext>
                </a:extLst>
              </a:tr>
              <a:tr h="437463">
                <a:tc>
                  <a:txBody>
                    <a:bodyPr/>
                    <a:lstStyle/>
                    <a:p>
                      <a:pPr algn="ctr"/>
                      <a:r>
                        <a:rPr lang="ja-JP" altLang="en-US" sz="1600" b="1" i="0">
                          <a:solidFill>
                            <a:srgbClr val="404040"/>
                          </a:solidFill>
                          <a:latin typeface="Yu Gothic"/>
                        </a:rPr>
                        <a:t>配偶子</a:t>
                      </a:r>
                      <a:endParaRPr lang="en-US" sz="1600" b="1" i="0">
                        <a:solidFill>
                          <a:srgbClr val="404040"/>
                        </a:solidFill>
                        <a:latin typeface="Yu Gothic"/>
                      </a:endParaRPr>
                    </a:p>
                  </a:txBody>
                  <a:tcPr marL="53459" marR="53459" marT="26730" marB="26730" anchor="ctr">
                    <a:lnL w="12700">
                      <a:solidFill>
                        <a:schemeClr val="bg1">
                          <a:lumMod val="50000"/>
                        </a:schemeClr>
                      </a:solidFill>
                    </a:lnL>
                    <a:lnR w="12700">
                      <a:solidFill>
                        <a:schemeClr val="bg1">
                          <a:lumMod val="50000"/>
                        </a:schemeClr>
                      </a:solidFill>
                    </a:lnR>
                    <a:lnT w="12700">
                      <a:solidFill>
                        <a:schemeClr val="bg1">
                          <a:lumMod val="50000"/>
                        </a:schemeClr>
                      </a:solidFill>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ja-JP" altLang="en-US" sz="1600" b="1" i="0">
                          <a:solidFill>
                            <a:srgbClr val="404040"/>
                          </a:solidFill>
                          <a:latin typeface="Yu Gothic"/>
                        </a:rPr>
                        <a:t>精子</a:t>
                      </a:r>
                      <a:endParaRPr lang="en-US" sz="1600" b="1" i="0">
                        <a:solidFill>
                          <a:srgbClr val="404040"/>
                        </a:solidFill>
                        <a:latin typeface="Yu Gothic"/>
                      </a:endParaRPr>
                    </a:p>
                  </a:txBody>
                  <a:tcPr marL="53459" marR="53459" marT="26730" marB="26730" anchor="ctr">
                    <a:lnL w="12700">
                      <a:solidFill>
                        <a:schemeClr val="bg1">
                          <a:lumMod val="50000"/>
                        </a:schemeClr>
                      </a:solidFill>
                    </a:lnL>
                    <a:lnR w="12700">
                      <a:solidFill>
                        <a:schemeClr val="bg1">
                          <a:lumMod val="50000"/>
                        </a:schemeClr>
                      </a:solidFill>
                    </a:lnR>
                    <a:lnT w="12700">
                      <a:solidFill>
                        <a:schemeClr val="bg1">
                          <a:lumMod val="50000"/>
                        </a:schemeClr>
                      </a:solidFill>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ja-JP" altLang="en-US" sz="1600" b="1" i="0">
                          <a:solidFill>
                            <a:srgbClr val="404040"/>
                          </a:solidFill>
                          <a:latin typeface="Yu Gothic"/>
                        </a:rPr>
                        <a:t>卵子</a:t>
                      </a:r>
                    </a:p>
                  </a:txBody>
                  <a:tcPr marL="53459" marR="53459" marT="26730" marB="26730" anchor="ctr">
                    <a:lnL w="12700">
                      <a:solidFill>
                        <a:schemeClr val="bg1">
                          <a:lumMod val="50000"/>
                        </a:schemeClr>
                      </a:solidFill>
                    </a:lnL>
                    <a:lnR w="12700">
                      <a:solidFill>
                        <a:schemeClr val="bg1">
                          <a:lumMod val="50000"/>
                        </a:schemeClr>
                      </a:solidFill>
                    </a:lnR>
                    <a:lnT w="12700">
                      <a:solidFill>
                        <a:schemeClr val="bg1">
                          <a:lumMod val="50000"/>
                        </a:schemeClr>
                      </a:solidFill>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18862217"/>
                  </a:ext>
                </a:extLst>
              </a:tr>
              <a:tr h="437463">
                <a:tc>
                  <a:txBody>
                    <a:bodyPr/>
                    <a:lstStyle/>
                    <a:p>
                      <a:pPr lvl="0" algn="ctr">
                        <a:buNone/>
                      </a:pPr>
                      <a:r>
                        <a:rPr lang="ja-JP" altLang="en-US" sz="1600" b="1" i="0">
                          <a:solidFill>
                            <a:srgbClr val="404040"/>
                          </a:solidFill>
                          <a:latin typeface="Yu Gothic"/>
                        </a:rPr>
                        <a:t>機能（狭義）</a:t>
                      </a:r>
                    </a:p>
                  </a:txBody>
                  <a:tcPr marL="53459" marR="53459" marT="26730" marB="26730" anchor="ctr">
                    <a:lnL w="12700">
                      <a:solidFill>
                        <a:schemeClr val="bg1">
                          <a:lumMod val="50000"/>
                        </a:schemeClr>
                      </a:solidFill>
                    </a:lnL>
                    <a:lnR w="12700">
                      <a:solidFill>
                        <a:schemeClr val="bg1">
                          <a:lumMod val="50000"/>
                        </a:schemeClr>
                      </a:solidFill>
                    </a:lnR>
                    <a:lnT w="12700">
                      <a:solidFill>
                        <a:schemeClr val="bg1">
                          <a:lumMod val="50000"/>
                        </a:schemeClr>
                      </a:solidFill>
                    </a:lnT>
                    <a:lnB w="12700">
                      <a:solidFill>
                        <a:schemeClr val="bg1">
                          <a:lumMod val="50000"/>
                        </a:schemeClr>
                      </a:solidFill>
                    </a:lnB>
                    <a:solidFill>
                      <a:schemeClr val="bg1"/>
                    </a:solidFill>
                  </a:tcPr>
                </a:tc>
                <a:tc>
                  <a:txBody>
                    <a:bodyPr/>
                    <a:lstStyle/>
                    <a:p>
                      <a:pPr lvl="0" algn="ctr">
                        <a:buNone/>
                      </a:pPr>
                      <a:r>
                        <a:rPr lang="ja-JP" altLang="en-US" sz="1600" b="1" i="0">
                          <a:solidFill>
                            <a:srgbClr val="404040"/>
                          </a:solidFill>
                          <a:latin typeface="Yu Gothic"/>
                        </a:rPr>
                        <a:t>勃起・射精 等</a:t>
                      </a:r>
                    </a:p>
                  </a:txBody>
                  <a:tcPr marL="53459" marR="53459" marT="26730" marB="26730" anchor="ctr">
                    <a:lnL w="12700">
                      <a:solidFill>
                        <a:schemeClr val="bg1">
                          <a:lumMod val="50000"/>
                        </a:schemeClr>
                      </a:solidFill>
                    </a:lnL>
                    <a:lnR w="12700">
                      <a:solidFill>
                        <a:schemeClr val="bg1">
                          <a:lumMod val="50000"/>
                        </a:schemeClr>
                      </a:solidFill>
                    </a:lnR>
                    <a:lnT w="12700">
                      <a:solidFill>
                        <a:schemeClr val="bg1">
                          <a:lumMod val="50000"/>
                        </a:schemeClr>
                      </a:solidFill>
                    </a:lnT>
                    <a:lnB w="12700">
                      <a:solidFill>
                        <a:schemeClr val="bg1">
                          <a:lumMod val="50000"/>
                        </a:schemeClr>
                      </a:solidFill>
                    </a:lnB>
                    <a:solidFill>
                      <a:schemeClr val="bg1"/>
                    </a:solidFill>
                  </a:tcPr>
                </a:tc>
                <a:tc>
                  <a:txBody>
                    <a:bodyPr/>
                    <a:lstStyle/>
                    <a:p>
                      <a:pPr lvl="0" algn="ctr">
                        <a:buNone/>
                      </a:pPr>
                      <a:r>
                        <a:rPr lang="ja-JP" altLang="en-US" sz="1600" b="1" i="0" dirty="0">
                          <a:solidFill>
                            <a:srgbClr val="404040"/>
                          </a:solidFill>
                          <a:latin typeface="Yu Gothic"/>
                        </a:rPr>
                        <a:t>排卵・着床 等</a:t>
                      </a:r>
                    </a:p>
                  </a:txBody>
                  <a:tcPr marL="53459" marR="53459" marT="26730" marB="26730" anchor="ctr">
                    <a:lnL w="12700">
                      <a:solidFill>
                        <a:schemeClr val="bg1">
                          <a:lumMod val="50000"/>
                        </a:schemeClr>
                      </a:solidFill>
                    </a:lnL>
                    <a:lnR w="12700">
                      <a:solidFill>
                        <a:schemeClr val="bg1">
                          <a:lumMod val="50000"/>
                        </a:schemeClr>
                      </a:solidFill>
                    </a:lnR>
                    <a:lnT w="12700">
                      <a:solidFill>
                        <a:schemeClr val="bg1">
                          <a:lumMod val="50000"/>
                        </a:schemeClr>
                      </a:solidFill>
                    </a:lnT>
                    <a:lnB w="12700">
                      <a:solidFill>
                        <a:schemeClr val="bg1">
                          <a:lumMod val="50000"/>
                        </a:schemeClr>
                      </a:solidFill>
                    </a:lnB>
                    <a:solidFill>
                      <a:schemeClr val="bg1"/>
                    </a:solidFill>
                  </a:tcPr>
                </a:tc>
                <a:extLst>
                  <a:ext uri="{0D108BD9-81ED-4DB2-BD59-A6C34878D82A}">
                    <a16:rowId xmlns:a16="http://schemas.microsoft.com/office/drawing/2014/main" val="2977814527"/>
                  </a:ext>
                </a:extLst>
              </a:tr>
            </a:tbl>
          </a:graphicData>
        </a:graphic>
      </p:graphicFrame>
      <p:pic>
        <p:nvPicPr>
          <p:cNvPr id="3" name="図 2">
            <a:extLst>
              <a:ext uri="{FF2B5EF4-FFF2-40B4-BE49-F238E27FC236}">
                <a16:creationId xmlns:a16="http://schemas.microsoft.com/office/drawing/2014/main" id="{11725612-C522-6EA0-4697-E4FB13B83455}"/>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6102650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E549FEA6-D9F9-4B85-3114-70A8C9E391E9}"/>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B7E5DC01-9B45-FC26-6DD0-821EF9199190}"/>
              </a:ext>
            </a:extLst>
          </p:cNvPr>
          <p:cNvSpPr/>
          <p:nvPr/>
        </p:nvSpPr>
        <p:spPr>
          <a:xfrm>
            <a:off x="468033" y="2508479"/>
            <a:ext cx="5522294" cy="1806172"/>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523" b="1" i="0" u="none" strike="noStrike" kern="0" cap="none" spc="0" normalizeH="0" baseline="0" noProof="0">
              <a:ln>
                <a:noFill/>
              </a:ln>
              <a:solidFill>
                <a:prstClr val="white"/>
              </a:solidFill>
              <a:effectLst/>
              <a:uLnTx/>
              <a:uFillTx/>
              <a:latin typeface="Yu Gothic"/>
              <a:ea typeface="Yu Gothic"/>
              <a:cs typeface="+mn-cs"/>
              <a:sym typeface="Arial"/>
            </a:endParaRPr>
          </a:p>
        </p:txBody>
      </p:sp>
      <p:sp>
        <p:nvSpPr>
          <p:cNvPr id="24" name="Rectangle 21">
            <a:extLst>
              <a:ext uri="{FF2B5EF4-FFF2-40B4-BE49-F238E27FC236}">
                <a16:creationId xmlns:a16="http://schemas.microsoft.com/office/drawing/2014/main" id="{BD8D45A9-900B-CA28-2772-B84B161E15A0}"/>
              </a:ext>
            </a:extLst>
          </p:cNvPr>
          <p:cNvSpPr/>
          <p:nvPr/>
        </p:nvSpPr>
        <p:spPr>
          <a:xfrm>
            <a:off x="449209" y="4353192"/>
            <a:ext cx="5541117" cy="940287"/>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523" b="1" i="0" u="none" strike="noStrike" kern="0" cap="none" spc="0" normalizeH="0" baseline="0" noProof="0">
              <a:ln>
                <a:noFill/>
              </a:ln>
              <a:solidFill>
                <a:prstClr val="white"/>
              </a:solidFill>
              <a:effectLst/>
              <a:uLnTx/>
              <a:uFillTx/>
              <a:latin typeface="Yu Gothic"/>
              <a:ea typeface="Yu Gothic"/>
              <a:cs typeface="+mn-cs"/>
              <a:sym typeface="Arial"/>
            </a:endParaRPr>
          </a:p>
        </p:txBody>
      </p:sp>
      <p:sp>
        <p:nvSpPr>
          <p:cNvPr id="96" name="Google Shape;96;p2">
            <a:extLst>
              <a:ext uri="{FF2B5EF4-FFF2-40B4-BE49-F238E27FC236}">
                <a16:creationId xmlns:a16="http://schemas.microsoft.com/office/drawing/2014/main" id="{B120C578-5DBB-F73D-7740-95FC0A161858}"/>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1200" cap="none" spc="0" normalizeH="0" baseline="0" noProof="0">
                <a:ln>
                  <a:noFill/>
                </a:ln>
                <a:solidFill>
                  <a:srgbClr val="7F7F7F"/>
                </a:solidFill>
                <a:effectLst/>
                <a:uLnTx/>
                <a:uFillTx/>
                <a:latin typeface="Yu Gothic"/>
                <a:ea typeface="Yu Gothic"/>
                <a:cs typeface="+mn-cs"/>
              </a:rPr>
              <a:t>　</a:t>
            </a:r>
            <a:r>
              <a:rPr kumimoji="0" lang="ja-JP" altLang="en-US" sz="210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卵子と精子 ー卵子についてー</a:t>
            </a:r>
          </a:p>
        </p:txBody>
      </p:sp>
      <p:sp>
        <p:nvSpPr>
          <p:cNvPr id="16" name="テキスト ボックス 15">
            <a:extLst>
              <a:ext uri="{FF2B5EF4-FFF2-40B4-BE49-F238E27FC236}">
                <a16:creationId xmlns:a16="http://schemas.microsoft.com/office/drawing/2014/main" id="{FD6E875A-EEED-14EB-C750-6447287B1DCA}"/>
              </a:ext>
            </a:extLst>
          </p:cNvPr>
          <p:cNvSpPr txBox="1"/>
          <p:nvPr/>
        </p:nvSpPr>
        <p:spPr>
          <a:xfrm>
            <a:off x="374634" y="1523737"/>
            <a:ext cx="9870192" cy="58067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338"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卵子の成り立ち</a:t>
            </a:r>
          </a:p>
        </p:txBody>
      </p:sp>
      <p:pic>
        <p:nvPicPr>
          <p:cNvPr id="6" name="Picture 5">
            <a:extLst>
              <a:ext uri="{FF2B5EF4-FFF2-40B4-BE49-F238E27FC236}">
                <a16:creationId xmlns:a16="http://schemas.microsoft.com/office/drawing/2014/main" id="{BA399718-DF15-9256-36EC-71ED6F2BFD72}"/>
              </a:ext>
            </a:extLst>
          </p:cNvPr>
          <p:cNvPicPr>
            <a:picLocks noChangeAspect="1"/>
          </p:cNvPicPr>
          <p:nvPr/>
        </p:nvPicPr>
        <p:blipFill>
          <a:blip r:embed="rId3"/>
          <a:srcRect l="4840" t="35681" r="41907" b="35316"/>
          <a:stretch>
            <a:fillRect/>
          </a:stretch>
        </p:blipFill>
        <p:spPr>
          <a:xfrm>
            <a:off x="-129133" y="1920995"/>
            <a:ext cx="6555955" cy="5000810"/>
          </a:xfrm>
          <a:prstGeom prst="rect">
            <a:avLst/>
          </a:prstGeom>
        </p:spPr>
      </p:pic>
      <p:pic>
        <p:nvPicPr>
          <p:cNvPr id="7" name="Picture 6">
            <a:extLst>
              <a:ext uri="{FF2B5EF4-FFF2-40B4-BE49-F238E27FC236}">
                <a16:creationId xmlns:a16="http://schemas.microsoft.com/office/drawing/2014/main" id="{FDF65969-26CE-7FA2-1687-689341159D39}"/>
              </a:ext>
            </a:extLst>
          </p:cNvPr>
          <p:cNvPicPr>
            <a:picLocks noChangeAspect="1"/>
          </p:cNvPicPr>
          <p:nvPr/>
        </p:nvPicPr>
        <p:blipFill>
          <a:blip r:embed="rId3"/>
          <a:srcRect l="53659" t="35820" r="7095" b="35269"/>
          <a:stretch>
            <a:fillRect/>
          </a:stretch>
        </p:blipFill>
        <p:spPr>
          <a:xfrm>
            <a:off x="5855917" y="1687330"/>
            <a:ext cx="4774539" cy="4995234"/>
          </a:xfrm>
          <a:prstGeom prst="rect">
            <a:avLst/>
          </a:prstGeom>
        </p:spPr>
      </p:pic>
      <p:sp>
        <p:nvSpPr>
          <p:cNvPr id="8" name="TextBox 7">
            <a:extLst>
              <a:ext uri="{FF2B5EF4-FFF2-40B4-BE49-F238E27FC236}">
                <a16:creationId xmlns:a16="http://schemas.microsoft.com/office/drawing/2014/main" id="{8ADAEA8C-609B-8323-DFC5-B769B05B59B0}"/>
              </a:ext>
            </a:extLst>
          </p:cNvPr>
          <p:cNvSpPr txBox="1"/>
          <p:nvPr/>
        </p:nvSpPr>
        <p:spPr>
          <a:xfrm>
            <a:off x="2866999" y="3439837"/>
            <a:ext cx="1218438" cy="485767"/>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6"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子宮</a:t>
            </a:r>
            <a:endParaRPr kumimoji="0" lang="en-US" sz="2806"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9" name="TextBox 8">
            <a:extLst>
              <a:ext uri="{FF2B5EF4-FFF2-40B4-BE49-F238E27FC236}">
                <a16:creationId xmlns:a16="http://schemas.microsoft.com/office/drawing/2014/main" id="{E8E77991-A27B-6E47-EEA1-8D61DA403325}"/>
              </a:ext>
            </a:extLst>
          </p:cNvPr>
          <p:cNvSpPr txBox="1"/>
          <p:nvPr/>
        </p:nvSpPr>
        <p:spPr>
          <a:xfrm>
            <a:off x="4354065" y="3533955"/>
            <a:ext cx="1218438" cy="377917"/>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105"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卵巣​</a:t>
            </a:r>
            <a:endParaRPr kumimoji="0" lang="en-US" sz="2105"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0" name="TextBox 9">
            <a:extLst>
              <a:ext uri="{FF2B5EF4-FFF2-40B4-BE49-F238E27FC236}">
                <a16:creationId xmlns:a16="http://schemas.microsoft.com/office/drawing/2014/main" id="{504EEB83-B89C-59BF-4BE3-E568CEDFE3D6}"/>
              </a:ext>
            </a:extLst>
          </p:cNvPr>
          <p:cNvSpPr txBox="1"/>
          <p:nvPr/>
        </p:nvSpPr>
        <p:spPr>
          <a:xfrm>
            <a:off x="692873" y="3524543"/>
            <a:ext cx="1359614" cy="34188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​卵管采​</a:t>
            </a:r>
            <a:endParaRPr kumimoji="0" 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1" name="TextBox 10">
            <a:extLst>
              <a:ext uri="{FF2B5EF4-FFF2-40B4-BE49-F238E27FC236}">
                <a16:creationId xmlns:a16="http://schemas.microsoft.com/office/drawing/2014/main" id="{AA94EE78-6D7E-B6CE-1D74-255FD69E1FD7}"/>
              </a:ext>
            </a:extLst>
          </p:cNvPr>
          <p:cNvSpPr txBox="1"/>
          <p:nvPr/>
        </p:nvSpPr>
        <p:spPr>
          <a:xfrm>
            <a:off x="1370523" y="2828070"/>
            <a:ext cx="1218438" cy="34188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​卵管</a:t>
            </a:r>
            <a:endParaRPr kumimoji="0" 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2" name="TextBox 11">
            <a:extLst>
              <a:ext uri="{FF2B5EF4-FFF2-40B4-BE49-F238E27FC236}">
                <a16:creationId xmlns:a16="http://schemas.microsoft.com/office/drawing/2014/main" id="{BA2D5795-B7D3-648E-16D4-13F7A904BC2E}"/>
              </a:ext>
            </a:extLst>
          </p:cNvPr>
          <p:cNvSpPr txBox="1"/>
          <p:nvPr/>
        </p:nvSpPr>
        <p:spPr>
          <a:xfrm>
            <a:off x="2961118" y="5021021"/>
            <a:ext cx="879613" cy="26987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​子宮口</a:t>
            </a:r>
            <a:endParaRPr kumimoji="0" lang="en-US" sz="935"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3" name="TextBox 12">
            <a:extLst>
              <a:ext uri="{FF2B5EF4-FFF2-40B4-BE49-F238E27FC236}">
                <a16:creationId xmlns:a16="http://schemas.microsoft.com/office/drawing/2014/main" id="{BA9706CF-21ED-CFA7-5A4D-2C55A8D7A690}"/>
              </a:ext>
            </a:extLst>
          </p:cNvPr>
          <p:cNvSpPr txBox="1"/>
          <p:nvPr/>
        </p:nvSpPr>
        <p:spPr>
          <a:xfrm>
            <a:off x="3083472" y="5529258"/>
            <a:ext cx="832554" cy="30591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​腟</a:t>
            </a:r>
            <a:endParaRPr kumimoji="0" 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4" name="TextBox 13">
            <a:extLst>
              <a:ext uri="{FF2B5EF4-FFF2-40B4-BE49-F238E27FC236}">
                <a16:creationId xmlns:a16="http://schemas.microsoft.com/office/drawing/2014/main" id="{D838F917-918C-B0B6-7716-37CCE9DDD6FF}"/>
              </a:ext>
            </a:extLst>
          </p:cNvPr>
          <p:cNvSpPr txBox="1"/>
          <p:nvPr/>
        </p:nvSpPr>
        <p:spPr>
          <a:xfrm>
            <a:off x="3007504" y="6058168"/>
            <a:ext cx="572050" cy="30591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​腟口</a:t>
            </a:r>
            <a:endParaRPr kumimoji="0" 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5" name="TextBox 14">
            <a:extLst>
              <a:ext uri="{FF2B5EF4-FFF2-40B4-BE49-F238E27FC236}">
                <a16:creationId xmlns:a16="http://schemas.microsoft.com/office/drawing/2014/main" id="{BA568ED6-AD69-B1E5-EF0C-A3A2F5A7B476}"/>
              </a:ext>
            </a:extLst>
          </p:cNvPr>
          <p:cNvSpPr txBox="1"/>
          <p:nvPr/>
        </p:nvSpPr>
        <p:spPr>
          <a:xfrm>
            <a:off x="2754059" y="2875130"/>
            <a:ext cx="1604321" cy="34188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​子宮内膜</a:t>
            </a:r>
            <a:endParaRPr kumimoji="0" lang="en-US" sz="1169"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cxnSp>
        <p:nvCxnSpPr>
          <p:cNvPr id="18" name="Straight Arrow Connector 17">
            <a:extLst>
              <a:ext uri="{FF2B5EF4-FFF2-40B4-BE49-F238E27FC236}">
                <a16:creationId xmlns:a16="http://schemas.microsoft.com/office/drawing/2014/main" id="{78CE7C9A-C880-3EE4-9917-952ECED665EE}"/>
              </a:ext>
            </a:extLst>
          </p:cNvPr>
          <p:cNvCxnSpPr>
            <a:cxnSpLocks/>
          </p:cNvCxnSpPr>
          <p:nvPr/>
        </p:nvCxnSpPr>
        <p:spPr>
          <a:xfrm flipH="1">
            <a:off x="3288866" y="3199507"/>
            <a:ext cx="12" cy="103392"/>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26646D9-77E9-97D5-5D6F-5569B4F3A9B6}"/>
              </a:ext>
            </a:extLst>
          </p:cNvPr>
          <p:cNvSpPr txBox="1"/>
          <p:nvPr/>
        </p:nvSpPr>
        <p:spPr>
          <a:xfrm>
            <a:off x="1681113" y="4522196"/>
            <a:ext cx="1604321" cy="34188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​​子宮</a:t>
            </a:r>
            <a:r>
              <a:rPr kumimoji="0" lang="ja-JP" altLang="en-US" sz="1871" b="1" i="0" u="none" strike="noStrike" kern="0" cap="none" spc="0" normalizeH="0" baseline="0" noProof="0">
                <a:ln>
                  <a:noFill/>
                </a:ln>
                <a:solidFill>
                  <a:prstClr val="black">
                    <a:lumMod val="75000"/>
                    <a:lumOff val="25000"/>
                  </a:prstClr>
                </a:solidFill>
                <a:effectLst/>
                <a:uLnTx/>
                <a:uFillTx/>
                <a:latin typeface="Arial"/>
                <a:ea typeface="Yu Gothic"/>
                <a:cs typeface="Arial"/>
                <a:sym typeface="Arial"/>
              </a:rPr>
              <a:t>頸管</a:t>
            </a:r>
            <a:endPar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20" name="TextBox 19">
            <a:extLst>
              <a:ext uri="{FF2B5EF4-FFF2-40B4-BE49-F238E27FC236}">
                <a16:creationId xmlns:a16="http://schemas.microsoft.com/office/drawing/2014/main" id="{90E0EB02-3197-77D9-1270-80C287DBA01A}"/>
              </a:ext>
            </a:extLst>
          </p:cNvPr>
          <p:cNvSpPr txBox="1"/>
          <p:nvPr/>
        </p:nvSpPr>
        <p:spPr>
          <a:xfrm rot="-1320000">
            <a:off x="2358762" y="3357967"/>
            <a:ext cx="446670" cy="917552"/>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​​子宮筋層</a:t>
            </a:r>
            <a:endParaRPr kumimoji="0" lang="en-US" sz="935"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cxnSp>
        <p:nvCxnSpPr>
          <p:cNvPr id="21" name="Straight Arrow Connector 20">
            <a:extLst>
              <a:ext uri="{FF2B5EF4-FFF2-40B4-BE49-F238E27FC236}">
                <a16:creationId xmlns:a16="http://schemas.microsoft.com/office/drawing/2014/main" id="{EAE63096-3270-4B74-6CEC-3246B4039B6C}"/>
              </a:ext>
            </a:extLst>
          </p:cNvPr>
          <p:cNvCxnSpPr>
            <a:cxnSpLocks/>
          </p:cNvCxnSpPr>
          <p:nvPr/>
        </p:nvCxnSpPr>
        <p:spPr>
          <a:xfrm flipV="1">
            <a:off x="2733581" y="4620552"/>
            <a:ext cx="545874" cy="955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BBE81C1-DFA8-0A5F-B616-E27E2BAD0232}"/>
              </a:ext>
            </a:extLst>
          </p:cNvPr>
          <p:cNvSpPr txBox="1"/>
          <p:nvPr/>
        </p:nvSpPr>
        <p:spPr>
          <a:xfrm>
            <a:off x="4438063" y="4893322"/>
            <a:ext cx="1453484" cy="30591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srgbClr val="00B050"/>
                </a:solidFill>
                <a:effectLst/>
                <a:uLnTx/>
                <a:uFillTx/>
                <a:latin typeface="Yu Gothic"/>
                <a:ea typeface="Yu Gothic"/>
                <a:cs typeface="Arial"/>
                <a:sym typeface="Arial"/>
              </a:rPr>
              <a:t>子宮</a:t>
            </a:r>
            <a:r>
              <a:rPr kumimoji="0" lang="ja-JP" altLang="en-US" sz="1637" b="1" i="0" u="none" strike="noStrike" kern="0" cap="none" spc="0" normalizeH="0" baseline="0" noProof="0">
                <a:ln>
                  <a:noFill/>
                </a:ln>
                <a:solidFill>
                  <a:srgbClr val="00B050"/>
                </a:solidFill>
                <a:effectLst/>
                <a:uLnTx/>
                <a:uFillTx/>
                <a:latin typeface="Arial"/>
                <a:ea typeface="Yu Gothic"/>
                <a:cs typeface="Arial"/>
                <a:sym typeface="Arial"/>
              </a:rPr>
              <a:t>頸部</a:t>
            </a:r>
            <a:endParaRPr kumimoji="0" lang="ja-JP" altLang="en-US" sz="1637" b="1" i="0" u="none" strike="noStrike" kern="0" cap="none" spc="0" normalizeH="0" baseline="0" noProof="0">
              <a:ln>
                <a:noFill/>
              </a:ln>
              <a:solidFill>
                <a:srgbClr val="00B050"/>
              </a:solidFill>
              <a:effectLst/>
              <a:uLnTx/>
              <a:uFillTx/>
              <a:latin typeface="Yu Gothic"/>
              <a:ea typeface="Yu Gothic"/>
              <a:cs typeface="Arial"/>
              <a:sym typeface="Arial"/>
            </a:endParaRPr>
          </a:p>
        </p:txBody>
      </p:sp>
      <p:sp>
        <p:nvSpPr>
          <p:cNvPr id="26" name="TextBox 25">
            <a:extLst>
              <a:ext uri="{FF2B5EF4-FFF2-40B4-BE49-F238E27FC236}">
                <a16:creationId xmlns:a16="http://schemas.microsoft.com/office/drawing/2014/main" id="{1C23307E-E74D-85F4-660C-DFADE0726B85}"/>
              </a:ext>
            </a:extLst>
          </p:cNvPr>
          <p:cNvSpPr txBox="1"/>
          <p:nvPr/>
        </p:nvSpPr>
        <p:spPr>
          <a:xfrm>
            <a:off x="4438063" y="4018024"/>
            <a:ext cx="1453484" cy="30591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srgbClr val="0070C0"/>
                </a:solidFill>
                <a:effectLst/>
                <a:uLnTx/>
                <a:uFillTx/>
                <a:latin typeface="Yu Gothic"/>
                <a:ea typeface="Yu Gothic"/>
                <a:cs typeface="Arial"/>
                <a:sym typeface="Arial"/>
              </a:rPr>
              <a:t>子宮体部</a:t>
            </a:r>
            <a:endParaRPr kumimoji="0" lang="en-US" sz="1637" b="1" i="0" u="none" strike="noStrike" kern="0" cap="none" spc="0" normalizeH="0" baseline="0" noProof="0">
              <a:ln>
                <a:noFill/>
              </a:ln>
              <a:solidFill>
                <a:srgbClr val="0070C0"/>
              </a:solidFill>
              <a:effectLst/>
              <a:uLnTx/>
              <a:uFillTx/>
              <a:latin typeface="Yu Gothic"/>
              <a:ea typeface="Yu Gothic"/>
              <a:cs typeface="Arial"/>
              <a:sym typeface="Arial"/>
            </a:endParaRPr>
          </a:p>
        </p:txBody>
      </p:sp>
      <p:sp>
        <p:nvSpPr>
          <p:cNvPr id="29" name="TextBox 28">
            <a:extLst>
              <a:ext uri="{FF2B5EF4-FFF2-40B4-BE49-F238E27FC236}">
                <a16:creationId xmlns:a16="http://schemas.microsoft.com/office/drawing/2014/main" id="{F2FEC738-C06F-4C04-57A3-8DE7D85656DF}"/>
              </a:ext>
            </a:extLst>
          </p:cNvPr>
          <p:cNvSpPr txBox="1"/>
          <p:nvPr/>
        </p:nvSpPr>
        <p:spPr>
          <a:xfrm>
            <a:off x="8107477" y="2399850"/>
            <a:ext cx="1096082" cy="34188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srgbClr val="C00000"/>
                </a:solidFill>
                <a:effectLst/>
                <a:uLnTx/>
                <a:uFillTx/>
                <a:latin typeface="Yu Gothic"/>
                <a:ea typeface="Yu Gothic"/>
                <a:cs typeface="Arial"/>
                <a:sym typeface="Arial"/>
              </a:rPr>
              <a:t>​原始卵胞</a:t>
            </a:r>
            <a:endParaRPr kumimoji="0" lang="ja-JP" altLang="en-US" sz="523" b="0" i="0" u="none" strike="noStrike" kern="0" cap="none" spc="0" normalizeH="0" baseline="0" noProof="0">
              <a:ln>
                <a:noFill/>
              </a:ln>
              <a:solidFill>
                <a:srgbClr val="C00000"/>
              </a:solidFill>
              <a:effectLst/>
              <a:uLnTx/>
              <a:uFillTx/>
              <a:latin typeface="Arial"/>
              <a:ea typeface="Yu Gothic"/>
              <a:cs typeface="Arial"/>
              <a:sym typeface="Arial"/>
            </a:endParaRPr>
          </a:p>
        </p:txBody>
      </p:sp>
      <p:sp>
        <p:nvSpPr>
          <p:cNvPr id="30" name="TextBox 29">
            <a:extLst>
              <a:ext uri="{FF2B5EF4-FFF2-40B4-BE49-F238E27FC236}">
                <a16:creationId xmlns:a16="http://schemas.microsoft.com/office/drawing/2014/main" id="{B5D2859C-D40D-720D-8E30-BE0787D9D1A5}"/>
              </a:ext>
            </a:extLst>
          </p:cNvPr>
          <p:cNvSpPr txBox="1"/>
          <p:nvPr/>
        </p:nvSpPr>
        <p:spPr>
          <a:xfrm>
            <a:off x="6213204" y="5645893"/>
            <a:ext cx="1096082" cy="30591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srgbClr val="C00000"/>
                </a:solidFill>
                <a:effectLst/>
                <a:uLnTx/>
                <a:uFillTx/>
                <a:latin typeface="Yu Gothic"/>
                <a:ea typeface="Yu Gothic"/>
                <a:cs typeface="Arial"/>
                <a:sym typeface="Arial"/>
              </a:rPr>
              <a:t>​成熟卵胞</a:t>
            </a:r>
            <a:endParaRPr kumimoji="0" lang="ja-JP" altLang="en-US" sz="1637" b="0" i="0" u="none" strike="noStrike" kern="0" cap="none" spc="0" normalizeH="0" baseline="0" noProof="0">
              <a:ln>
                <a:noFill/>
              </a:ln>
              <a:solidFill>
                <a:srgbClr val="C00000"/>
              </a:solidFill>
              <a:effectLst/>
              <a:uLnTx/>
              <a:uFillTx/>
              <a:latin typeface="Arial"/>
              <a:ea typeface="Yu Gothic"/>
              <a:cs typeface="Arial"/>
              <a:sym typeface="Arial"/>
            </a:endParaRPr>
          </a:p>
        </p:txBody>
      </p:sp>
      <p:cxnSp>
        <p:nvCxnSpPr>
          <p:cNvPr id="31" name="Straight Arrow Connector 30">
            <a:extLst>
              <a:ext uri="{FF2B5EF4-FFF2-40B4-BE49-F238E27FC236}">
                <a16:creationId xmlns:a16="http://schemas.microsoft.com/office/drawing/2014/main" id="{D2D30FE5-2B43-FA1E-7DC9-8D1F261EB8B1}"/>
              </a:ext>
            </a:extLst>
          </p:cNvPr>
          <p:cNvCxnSpPr>
            <a:cxnSpLocks/>
          </p:cNvCxnSpPr>
          <p:nvPr/>
        </p:nvCxnSpPr>
        <p:spPr>
          <a:xfrm flipV="1">
            <a:off x="7151995" y="5186894"/>
            <a:ext cx="441021" cy="46602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73EBBD4-C837-F7B9-CFBF-FC6D14A1431F}"/>
              </a:ext>
            </a:extLst>
          </p:cNvPr>
          <p:cNvCxnSpPr>
            <a:cxnSpLocks/>
          </p:cNvCxnSpPr>
          <p:nvPr/>
        </p:nvCxnSpPr>
        <p:spPr>
          <a:xfrm>
            <a:off x="8697444" y="2747021"/>
            <a:ext cx="600139" cy="90589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9F1F1241-39B5-A637-C779-9E3494076C83}"/>
              </a:ext>
            </a:extLst>
          </p:cNvPr>
          <p:cNvPicPr>
            <a:picLocks noChangeAspect="1"/>
          </p:cNvPicPr>
          <p:nvPr/>
        </p:nvPicPr>
        <p:blipFill>
          <a:blip r:embed="rId4"/>
          <a:stretch>
            <a:fillRect/>
          </a:stretch>
        </p:blipFill>
        <p:spPr>
          <a:xfrm rot="-360000">
            <a:off x="4896934" y="3247335"/>
            <a:ext cx="1482653" cy="981475"/>
          </a:xfrm>
          <a:prstGeom prst="rect">
            <a:avLst/>
          </a:prstGeom>
        </p:spPr>
      </p:pic>
      <p:sp>
        <p:nvSpPr>
          <p:cNvPr id="42" name="Rectangle 41">
            <a:extLst>
              <a:ext uri="{FF2B5EF4-FFF2-40B4-BE49-F238E27FC236}">
                <a16:creationId xmlns:a16="http://schemas.microsoft.com/office/drawing/2014/main" id="{74A05B9A-4731-5937-A684-BDC53A7A7F09}"/>
              </a:ext>
            </a:extLst>
          </p:cNvPr>
          <p:cNvSpPr/>
          <p:nvPr/>
        </p:nvSpPr>
        <p:spPr>
          <a:xfrm>
            <a:off x="6146551" y="2211695"/>
            <a:ext cx="4073714" cy="4055249"/>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523" b="0" i="0" u="none" strike="noStrike" kern="0" cap="none" spc="0" normalizeH="0" baseline="0" noProof="0">
              <a:ln>
                <a:noFill/>
              </a:ln>
              <a:solidFill>
                <a:prstClr val="white"/>
              </a:solidFill>
              <a:effectLst/>
              <a:uLnTx/>
              <a:uFillTx/>
              <a:latin typeface="游ゴシック" panose="02110004020202020204"/>
              <a:ea typeface="+mn-ea"/>
              <a:cs typeface="+mn-cs"/>
              <a:sym typeface="Arial"/>
            </a:endParaRPr>
          </a:p>
        </p:txBody>
      </p:sp>
      <p:sp>
        <p:nvSpPr>
          <p:cNvPr id="3" name="TextBox 2">
            <a:extLst>
              <a:ext uri="{FF2B5EF4-FFF2-40B4-BE49-F238E27FC236}">
                <a16:creationId xmlns:a16="http://schemas.microsoft.com/office/drawing/2014/main" id="{EE341202-6A2A-59A2-4668-245EEAB7BDD1}"/>
              </a:ext>
            </a:extLst>
          </p:cNvPr>
          <p:cNvSpPr txBox="1"/>
          <p:nvPr/>
        </p:nvSpPr>
        <p:spPr>
          <a:xfrm>
            <a:off x="7568072" y="5652024"/>
            <a:ext cx="1096082" cy="30591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srgbClr val="C00000"/>
                </a:solidFill>
                <a:effectLst/>
                <a:uLnTx/>
                <a:uFillTx/>
                <a:latin typeface="Yu Gothic"/>
                <a:ea typeface="Yu Gothic"/>
                <a:cs typeface="Arial"/>
                <a:sym typeface="Arial"/>
              </a:rPr>
              <a:t>​胞状卵胞</a:t>
            </a:r>
            <a:endParaRPr kumimoji="0" lang="ja-JP" altLang="en-US" sz="1637" b="0" i="0" u="none" strike="noStrike" kern="0" cap="none" spc="0" normalizeH="0" baseline="0" noProof="0">
              <a:ln>
                <a:noFill/>
              </a:ln>
              <a:solidFill>
                <a:srgbClr val="C00000"/>
              </a:solidFill>
              <a:effectLst/>
              <a:uLnTx/>
              <a:uFillTx/>
              <a:latin typeface="Arial"/>
              <a:ea typeface="Yu Gothic"/>
              <a:cs typeface="Arial"/>
              <a:sym typeface="Arial"/>
            </a:endParaRPr>
          </a:p>
        </p:txBody>
      </p:sp>
      <p:cxnSp>
        <p:nvCxnSpPr>
          <p:cNvPr id="4" name="Straight Arrow Connector 3">
            <a:extLst>
              <a:ext uri="{FF2B5EF4-FFF2-40B4-BE49-F238E27FC236}">
                <a16:creationId xmlns:a16="http://schemas.microsoft.com/office/drawing/2014/main" id="{BFE30E98-CA55-D882-E9ED-AFECA9464BDB}"/>
              </a:ext>
            </a:extLst>
          </p:cNvPr>
          <p:cNvCxnSpPr>
            <a:cxnSpLocks/>
          </p:cNvCxnSpPr>
          <p:nvPr/>
        </p:nvCxnSpPr>
        <p:spPr>
          <a:xfrm flipH="1" flipV="1">
            <a:off x="8481956" y="5045891"/>
            <a:ext cx="24907" cy="61928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FCAA94C-E40B-9120-CAB5-257D11833591}"/>
              </a:ext>
            </a:extLst>
          </p:cNvPr>
          <p:cNvSpPr txBox="1"/>
          <p:nvPr/>
        </p:nvSpPr>
        <p:spPr>
          <a:xfrm>
            <a:off x="8653193" y="5468104"/>
            <a:ext cx="1096082" cy="26987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srgbClr val="C00000"/>
                </a:solidFill>
                <a:effectLst/>
                <a:uLnTx/>
                <a:uFillTx/>
                <a:latin typeface="Yu Gothic"/>
                <a:ea typeface="Yu Gothic"/>
                <a:cs typeface="Arial"/>
                <a:sym typeface="Arial"/>
              </a:rPr>
              <a:t>​前胞状卵胞</a:t>
            </a:r>
            <a:endParaRPr kumimoji="0" lang="ja-JP" altLang="en-US" sz="1403" b="0" i="0" u="none" strike="noStrike" kern="0" cap="none" spc="0" normalizeH="0" baseline="0" noProof="0">
              <a:ln>
                <a:noFill/>
              </a:ln>
              <a:solidFill>
                <a:srgbClr val="C00000"/>
              </a:solidFill>
              <a:effectLst/>
              <a:uLnTx/>
              <a:uFillTx/>
              <a:latin typeface="Arial"/>
              <a:ea typeface="Yu Gothic"/>
              <a:cs typeface="Arial"/>
              <a:sym typeface="Arial"/>
            </a:endParaRPr>
          </a:p>
        </p:txBody>
      </p:sp>
      <p:cxnSp>
        <p:nvCxnSpPr>
          <p:cNvPr id="23" name="Straight Arrow Connector 22">
            <a:extLst>
              <a:ext uri="{FF2B5EF4-FFF2-40B4-BE49-F238E27FC236}">
                <a16:creationId xmlns:a16="http://schemas.microsoft.com/office/drawing/2014/main" id="{08EBB45E-C9AF-05CE-A46E-04C3050394A3}"/>
              </a:ext>
            </a:extLst>
          </p:cNvPr>
          <p:cNvCxnSpPr>
            <a:cxnSpLocks/>
          </p:cNvCxnSpPr>
          <p:nvPr/>
        </p:nvCxnSpPr>
        <p:spPr>
          <a:xfrm flipH="1" flipV="1">
            <a:off x="9088888" y="4720968"/>
            <a:ext cx="12646" cy="65607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EBAC2BC-8B71-8790-CCFD-7039A283A683}"/>
              </a:ext>
            </a:extLst>
          </p:cNvPr>
          <p:cNvSpPr txBox="1"/>
          <p:nvPr/>
        </p:nvSpPr>
        <p:spPr>
          <a:xfrm>
            <a:off x="9131382" y="4965393"/>
            <a:ext cx="1096082" cy="26987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srgbClr val="C00000"/>
                </a:solidFill>
                <a:effectLst/>
                <a:uLnTx/>
                <a:uFillTx/>
                <a:latin typeface="Yu Gothic"/>
                <a:ea typeface="Yu Gothic"/>
                <a:cs typeface="Arial"/>
                <a:sym typeface="Arial"/>
              </a:rPr>
              <a:t>​一次卵胞</a:t>
            </a:r>
            <a:endParaRPr kumimoji="0" lang="ja-JP" altLang="en-US" sz="1403" b="0" i="0" u="none" strike="noStrike" kern="0" cap="none" spc="0" normalizeH="0" baseline="0" noProof="0">
              <a:ln>
                <a:noFill/>
              </a:ln>
              <a:solidFill>
                <a:srgbClr val="C00000"/>
              </a:solidFill>
              <a:effectLst/>
              <a:uLnTx/>
              <a:uFillTx/>
              <a:latin typeface="Arial"/>
              <a:ea typeface="Yu Gothic"/>
              <a:cs typeface="Arial"/>
              <a:sym typeface="Arial"/>
            </a:endParaRPr>
          </a:p>
        </p:txBody>
      </p:sp>
      <p:cxnSp>
        <p:nvCxnSpPr>
          <p:cNvPr id="28" name="Straight Arrow Connector 27">
            <a:extLst>
              <a:ext uri="{FF2B5EF4-FFF2-40B4-BE49-F238E27FC236}">
                <a16:creationId xmlns:a16="http://schemas.microsoft.com/office/drawing/2014/main" id="{C4B63B4D-3B45-E920-182F-C83D2AA8E901}"/>
              </a:ext>
            </a:extLst>
          </p:cNvPr>
          <p:cNvCxnSpPr>
            <a:cxnSpLocks/>
          </p:cNvCxnSpPr>
          <p:nvPr/>
        </p:nvCxnSpPr>
        <p:spPr>
          <a:xfrm flipH="1" flipV="1">
            <a:off x="9419942" y="4322476"/>
            <a:ext cx="24907" cy="61928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A92E35E-03FA-B62D-42B1-90DAEDA9EF51}"/>
              </a:ext>
            </a:extLst>
          </p:cNvPr>
          <p:cNvSpPr txBox="1"/>
          <p:nvPr/>
        </p:nvSpPr>
        <p:spPr>
          <a:xfrm>
            <a:off x="446924" y="6389210"/>
            <a:ext cx="5648504" cy="197868"/>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prstClr val="black">
                    <a:lumMod val="49000"/>
                    <a:lumOff val="51000"/>
                  </a:prstClr>
                </a:solidFill>
                <a:effectLst/>
                <a:uLnTx/>
                <a:uFillTx/>
                <a:latin typeface="Yu Gothic"/>
                <a:ea typeface="Yu Gothic"/>
                <a:cs typeface="NotoSansJP"/>
                <a:sym typeface="Arial"/>
              </a:rPr>
              <a:t>出典</a:t>
            </a:r>
            <a:r>
              <a:rPr kumimoji="0" lang="en-US" sz="935" b="1" i="0" u="none" strike="noStrike" kern="0" cap="none" spc="0" normalizeH="0" baseline="0" noProof="0">
                <a:ln>
                  <a:noFill/>
                </a:ln>
                <a:solidFill>
                  <a:prstClr val="black">
                    <a:lumMod val="49000"/>
                    <a:lumOff val="51000"/>
                  </a:prstClr>
                </a:solidFill>
                <a:effectLst/>
                <a:uLnTx/>
                <a:uFillTx/>
                <a:latin typeface="Yu Gothic"/>
                <a:ea typeface="Yu Gothic"/>
                <a:cs typeface="NotoSansJP"/>
                <a:sym typeface="Arial"/>
              </a:rPr>
              <a:t>：</a:t>
            </a:r>
            <a:r>
              <a:rPr kumimoji="0" lang="en-US" sz="935" b="1" i="0" u="none" strike="noStrike" kern="0" cap="none" spc="0" normalizeH="0" baseline="0" noProof="0" err="1">
                <a:ln>
                  <a:noFill/>
                </a:ln>
                <a:solidFill>
                  <a:prstClr val="black">
                    <a:lumMod val="49000"/>
                    <a:lumOff val="51000"/>
                  </a:prstClr>
                </a:solidFill>
                <a:effectLst/>
                <a:uLnTx/>
                <a:uFillTx/>
                <a:latin typeface="Yu Gothic"/>
                <a:ea typeface="Yu Gothic"/>
                <a:cs typeface="NotoSansJP"/>
                <a:sym typeface="Arial"/>
              </a:rPr>
              <a:t>Orisaka</a:t>
            </a:r>
            <a:r>
              <a:rPr kumimoji="0" lang="en-US" sz="935" b="1" i="0" u="none" strike="noStrike" kern="0" cap="none" spc="0" normalizeH="0" baseline="0" noProof="0">
                <a:ln>
                  <a:noFill/>
                </a:ln>
                <a:solidFill>
                  <a:prstClr val="black">
                    <a:lumMod val="49000"/>
                    <a:lumOff val="51000"/>
                  </a:prstClr>
                </a:solidFill>
                <a:effectLst/>
                <a:uLnTx/>
                <a:uFillTx/>
                <a:latin typeface="Yu Gothic"/>
                <a:ea typeface="Yu Gothic"/>
                <a:cs typeface="NotoSansJP"/>
                <a:sym typeface="Arial"/>
              </a:rPr>
              <a:t> M. et al., </a:t>
            </a:r>
            <a:r>
              <a:rPr kumimoji="0" lang="en-US" sz="935" b="1" i="0" u="none" strike="noStrike" kern="0" cap="none" spc="0" normalizeH="0" baseline="0" noProof="0" err="1">
                <a:ln>
                  <a:noFill/>
                </a:ln>
                <a:solidFill>
                  <a:prstClr val="black">
                    <a:lumMod val="49000"/>
                    <a:lumOff val="51000"/>
                  </a:prstClr>
                </a:solidFill>
                <a:effectLst/>
                <a:uLnTx/>
                <a:uFillTx/>
                <a:latin typeface="Yu Gothic"/>
                <a:ea typeface="Yu Gothic"/>
                <a:cs typeface="NotoSansJP"/>
                <a:sym typeface="Arial"/>
              </a:rPr>
              <a:t>Reprod</a:t>
            </a:r>
            <a:r>
              <a:rPr kumimoji="0" lang="en-US" sz="935" b="1" i="0" u="none" strike="noStrike" kern="0" cap="none" spc="0" normalizeH="0" baseline="0" noProof="0">
                <a:ln>
                  <a:noFill/>
                </a:ln>
                <a:solidFill>
                  <a:prstClr val="black">
                    <a:lumMod val="49000"/>
                    <a:lumOff val="51000"/>
                  </a:prstClr>
                </a:solidFill>
                <a:effectLst/>
                <a:uLnTx/>
                <a:uFillTx/>
                <a:latin typeface="Yu Gothic"/>
                <a:ea typeface="Yu Gothic"/>
                <a:cs typeface="NotoSansJP"/>
                <a:sym typeface="Arial"/>
              </a:rPr>
              <a:t> Med Biol, 2021; 20(4): 477-482-Fig.1 </a:t>
            </a:r>
            <a:r>
              <a:rPr kumimoji="0" lang="en-US" sz="935" b="1" i="0" u="none" strike="noStrike" kern="0" cap="none" spc="0" normalizeH="0" baseline="0" noProof="0" err="1">
                <a:ln>
                  <a:noFill/>
                </a:ln>
                <a:solidFill>
                  <a:prstClr val="black">
                    <a:lumMod val="49000"/>
                    <a:lumOff val="51000"/>
                  </a:prstClr>
                </a:solidFill>
                <a:effectLst/>
                <a:uLnTx/>
                <a:uFillTx/>
                <a:latin typeface="Yu Gothic"/>
                <a:ea typeface="Yu Gothic"/>
                <a:cs typeface="NotoSansJP"/>
                <a:sym typeface="Arial"/>
              </a:rPr>
              <a:t>を一部改変して作図</a:t>
            </a:r>
            <a:endParaRPr kumimoji="0" lang="en-US" sz="935" b="1" i="0" u="none" strike="noStrike" kern="0" cap="none" spc="0" normalizeH="0" baseline="0" noProof="0">
              <a:ln>
                <a:noFill/>
              </a:ln>
              <a:solidFill>
                <a:prstClr val="black">
                  <a:lumMod val="49000"/>
                  <a:lumOff val="51000"/>
                </a:prstClr>
              </a:solidFill>
              <a:effectLst/>
              <a:uLnTx/>
              <a:uFillTx/>
              <a:latin typeface="Yu Gothic"/>
              <a:ea typeface="Yu Gothic"/>
              <a:cs typeface="Arial"/>
              <a:sym typeface="Arial"/>
            </a:endParaRPr>
          </a:p>
        </p:txBody>
      </p:sp>
      <p:pic>
        <p:nvPicPr>
          <p:cNvPr id="5" name="図 4">
            <a:extLst>
              <a:ext uri="{FF2B5EF4-FFF2-40B4-BE49-F238E27FC236}">
                <a16:creationId xmlns:a16="http://schemas.microsoft.com/office/drawing/2014/main" id="{1240A2D4-C177-CA9F-5EC3-1730B4268E74}"/>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520049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C0B22521-4DCD-94CC-347E-AB1F5FCFE9E8}"/>
            </a:ext>
          </a:extLst>
        </p:cNvPr>
        <p:cNvGrpSpPr/>
        <p:nvPr/>
      </p:nvGrpSpPr>
      <p:grpSpPr>
        <a:xfrm>
          <a:off x="0" y="0"/>
          <a:ext cx="0" cy="0"/>
          <a:chOff x="0" y="0"/>
          <a:chExt cx="0" cy="0"/>
        </a:xfrm>
      </p:grpSpPr>
      <p:sp>
        <p:nvSpPr>
          <p:cNvPr id="8" name="角丸四角形 7">
            <a:extLst>
              <a:ext uri="{FF2B5EF4-FFF2-40B4-BE49-F238E27FC236}">
                <a16:creationId xmlns:a16="http://schemas.microsoft.com/office/drawing/2014/main" id="{146E5A8B-1836-6BDF-6F49-CABBAB47E394}"/>
              </a:ext>
            </a:extLst>
          </p:cNvPr>
          <p:cNvSpPr/>
          <p:nvPr/>
        </p:nvSpPr>
        <p:spPr>
          <a:xfrm>
            <a:off x="5120815" y="5324328"/>
            <a:ext cx="2433795" cy="748180"/>
          </a:xfrm>
          <a:prstGeom prst="roundRect">
            <a:avLst>
              <a:gd name="adj" fmla="val 6867"/>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523"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sym typeface="Arial"/>
            </a:endParaRPr>
          </a:p>
        </p:txBody>
      </p:sp>
      <p:sp>
        <p:nvSpPr>
          <p:cNvPr id="96" name="Google Shape;96;p2">
            <a:extLst>
              <a:ext uri="{FF2B5EF4-FFF2-40B4-BE49-F238E27FC236}">
                <a16:creationId xmlns:a16="http://schemas.microsoft.com/office/drawing/2014/main" id="{1FFC7AB2-DE0E-E65A-C8E8-BFCE30B8CA52}"/>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1200" cap="none" spc="0" normalizeH="0" baseline="0" noProof="0">
                <a:ln>
                  <a:noFill/>
                </a:ln>
                <a:solidFill>
                  <a:srgbClr val="7F7F7F"/>
                </a:solidFill>
                <a:effectLst/>
                <a:uLnTx/>
                <a:uFillTx/>
                <a:latin typeface="Yu Gothic"/>
                <a:ea typeface="Yu Gothic"/>
                <a:cs typeface="+mn-cs"/>
              </a:rPr>
              <a:t>　</a:t>
            </a:r>
            <a:r>
              <a:rPr kumimoji="0" lang="ja-JP" altLang="en-US" sz="210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卵子と精子 ー精子についてー</a:t>
            </a:r>
          </a:p>
        </p:txBody>
      </p:sp>
      <p:sp>
        <p:nvSpPr>
          <p:cNvPr id="16" name="テキスト ボックス 15">
            <a:extLst>
              <a:ext uri="{FF2B5EF4-FFF2-40B4-BE49-F238E27FC236}">
                <a16:creationId xmlns:a16="http://schemas.microsoft.com/office/drawing/2014/main" id="{4BA68DB7-05F2-3EA2-2D5E-D124D6AD5C04}"/>
              </a:ext>
            </a:extLst>
          </p:cNvPr>
          <p:cNvSpPr txBox="1"/>
          <p:nvPr/>
        </p:nvSpPr>
        <p:spPr>
          <a:xfrm>
            <a:off x="374634" y="1466593"/>
            <a:ext cx="9870192" cy="58067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338"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精子の成り立ち</a:t>
            </a:r>
          </a:p>
        </p:txBody>
      </p:sp>
      <p:pic>
        <p:nvPicPr>
          <p:cNvPr id="6" name="Picture 5">
            <a:extLst>
              <a:ext uri="{FF2B5EF4-FFF2-40B4-BE49-F238E27FC236}">
                <a16:creationId xmlns:a16="http://schemas.microsoft.com/office/drawing/2014/main" id="{CC04C4C3-618B-AB20-BF85-C230A8056669}"/>
              </a:ext>
            </a:extLst>
          </p:cNvPr>
          <p:cNvPicPr>
            <a:picLocks noChangeAspect="1"/>
          </p:cNvPicPr>
          <p:nvPr/>
        </p:nvPicPr>
        <p:blipFill>
          <a:blip r:embed="rId3"/>
          <a:srcRect l="48239" t="65729" b="104"/>
          <a:stretch>
            <a:fillRect/>
          </a:stretch>
        </p:blipFill>
        <p:spPr>
          <a:xfrm>
            <a:off x="5436857" y="1942696"/>
            <a:ext cx="4445598" cy="4132638"/>
          </a:xfrm>
          <a:prstGeom prst="rect">
            <a:avLst/>
          </a:prstGeom>
        </p:spPr>
      </p:pic>
      <p:pic>
        <p:nvPicPr>
          <p:cNvPr id="7" name="Picture 6">
            <a:extLst>
              <a:ext uri="{FF2B5EF4-FFF2-40B4-BE49-F238E27FC236}">
                <a16:creationId xmlns:a16="http://schemas.microsoft.com/office/drawing/2014/main" id="{1D9BA215-9353-34E7-3184-D91915A4E177}"/>
              </a:ext>
            </a:extLst>
          </p:cNvPr>
          <p:cNvPicPr>
            <a:picLocks noChangeAspect="1"/>
          </p:cNvPicPr>
          <p:nvPr/>
        </p:nvPicPr>
        <p:blipFill>
          <a:blip r:embed="rId3"/>
          <a:srcRect l="-24" t="65439" r="53727" b="-39"/>
          <a:stretch>
            <a:fillRect/>
          </a:stretch>
        </p:blipFill>
        <p:spPr>
          <a:xfrm>
            <a:off x="191303" y="2039425"/>
            <a:ext cx="4684372" cy="4799642"/>
          </a:xfrm>
          <a:prstGeom prst="rect">
            <a:avLst/>
          </a:prstGeom>
        </p:spPr>
      </p:pic>
      <p:sp>
        <p:nvSpPr>
          <p:cNvPr id="9" name="TextBox 8">
            <a:extLst>
              <a:ext uri="{FF2B5EF4-FFF2-40B4-BE49-F238E27FC236}">
                <a16:creationId xmlns:a16="http://schemas.microsoft.com/office/drawing/2014/main" id="{4D556A98-44E9-B4E0-D8C8-84B04B2C592E}"/>
              </a:ext>
            </a:extLst>
          </p:cNvPr>
          <p:cNvSpPr txBox="1"/>
          <p:nvPr/>
        </p:nvSpPr>
        <p:spPr>
          <a:xfrm>
            <a:off x="2822030" y="3060414"/>
            <a:ext cx="1359614" cy="34188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​膀胱</a:t>
            </a:r>
            <a:endParaRPr kumimoji="0" 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0" name="TextBox 9">
            <a:extLst>
              <a:ext uri="{FF2B5EF4-FFF2-40B4-BE49-F238E27FC236}">
                <a16:creationId xmlns:a16="http://schemas.microsoft.com/office/drawing/2014/main" id="{7F9C0CFA-6F83-CF06-4483-3FF972620489}"/>
              </a:ext>
            </a:extLst>
          </p:cNvPr>
          <p:cNvSpPr txBox="1"/>
          <p:nvPr/>
        </p:nvSpPr>
        <p:spPr>
          <a:xfrm>
            <a:off x="629372" y="5242630"/>
            <a:ext cx="1234320" cy="30591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​亀頭</a:t>
            </a:r>
            <a:endParaRPr kumimoji="0" lang="en-US" sz="1169"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1" name="TextBox 10">
            <a:extLst>
              <a:ext uri="{FF2B5EF4-FFF2-40B4-BE49-F238E27FC236}">
                <a16:creationId xmlns:a16="http://schemas.microsoft.com/office/drawing/2014/main" id="{63B23BF1-2DAC-FA33-C003-16AF6E697F4F}"/>
              </a:ext>
            </a:extLst>
          </p:cNvPr>
          <p:cNvSpPr txBox="1"/>
          <p:nvPr/>
        </p:nvSpPr>
        <p:spPr>
          <a:xfrm>
            <a:off x="1485552" y="4918951"/>
            <a:ext cx="889759" cy="485767"/>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​精巣</a:t>
            </a:r>
            <a:endParaRPr kumimoji="0" lang="en-US" altLang="ja-JP" sz="1052"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（睾丸）</a:t>
            </a:r>
            <a:endParaRPr kumimoji="0" lang="en-US" sz="1052"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2" name="TextBox 11">
            <a:extLst>
              <a:ext uri="{FF2B5EF4-FFF2-40B4-BE49-F238E27FC236}">
                <a16:creationId xmlns:a16="http://schemas.microsoft.com/office/drawing/2014/main" id="{FDC30C85-C337-7CEE-CEC3-223D64B9557F}"/>
              </a:ext>
            </a:extLst>
          </p:cNvPr>
          <p:cNvSpPr txBox="1"/>
          <p:nvPr/>
        </p:nvSpPr>
        <p:spPr>
          <a:xfrm>
            <a:off x="1757024" y="5545425"/>
            <a:ext cx="1234320" cy="26987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​陰嚢</a:t>
            </a:r>
            <a:endParaRPr kumimoji="0" lang="en-US" sz="935"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3" name="TextBox 12">
            <a:extLst>
              <a:ext uri="{FF2B5EF4-FFF2-40B4-BE49-F238E27FC236}">
                <a16:creationId xmlns:a16="http://schemas.microsoft.com/office/drawing/2014/main" id="{05A7CB32-95D4-D68A-1F9E-3063C9091339}"/>
              </a:ext>
            </a:extLst>
          </p:cNvPr>
          <p:cNvSpPr txBox="1"/>
          <p:nvPr/>
        </p:nvSpPr>
        <p:spPr>
          <a:xfrm>
            <a:off x="1757023" y="4574391"/>
            <a:ext cx="1234320" cy="233903"/>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69"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​精巣上体</a:t>
            </a:r>
            <a:endParaRPr kumimoji="0" lang="en-US" sz="935"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4" name="TextBox 13">
            <a:extLst>
              <a:ext uri="{FF2B5EF4-FFF2-40B4-BE49-F238E27FC236}">
                <a16:creationId xmlns:a16="http://schemas.microsoft.com/office/drawing/2014/main" id="{0338E6D6-F337-865E-75A9-3901A4A5A567}"/>
              </a:ext>
            </a:extLst>
          </p:cNvPr>
          <p:cNvSpPr txBox="1"/>
          <p:nvPr/>
        </p:nvSpPr>
        <p:spPr>
          <a:xfrm>
            <a:off x="1036579" y="4543067"/>
            <a:ext cx="1234320" cy="26987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​尿道</a:t>
            </a:r>
            <a:endParaRPr kumimoji="0" lang="en-US" sz="935"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5" name="TextBox 14">
            <a:extLst>
              <a:ext uri="{FF2B5EF4-FFF2-40B4-BE49-F238E27FC236}">
                <a16:creationId xmlns:a16="http://schemas.microsoft.com/office/drawing/2014/main" id="{4C8D2A35-8493-351A-01DC-9251374BCD2E}"/>
              </a:ext>
            </a:extLst>
          </p:cNvPr>
          <p:cNvSpPr txBox="1"/>
          <p:nvPr/>
        </p:nvSpPr>
        <p:spPr>
          <a:xfrm rot="780000">
            <a:off x="1589963" y="4309046"/>
            <a:ext cx="1234320" cy="215886"/>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52"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​尿道海綿体</a:t>
            </a:r>
            <a:endParaRPr kumimoji="0" lang="en-US" sz="702"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7" name="TextBox 16">
            <a:extLst>
              <a:ext uri="{FF2B5EF4-FFF2-40B4-BE49-F238E27FC236}">
                <a16:creationId xmlns:a16="http://schemas.microsoft.com/office/drawing/2014/main" id="{555C845C-2909-EEAC-CE6C-EC70B2E6BD86}"/>
              </a:ext>
            </a:extLst>
          </p:cNvPr>
          <p:cNvSpPr txBox="1"/>
          <p:nvPr/>
        </p:nvSpPr>
        <p:spPr>
          <a:xfrm>
            <a:off x="1495992" y="3954025"/>
            <a:ext cx="1234320" cy="215886"/>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52"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​陰茎海綿体</a:t>
            </a:r>
            <a:endParaRPr kumimoji="0" lang="en-US" sz="702"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9" name="TextBox 18">
            <a:extLst>
              <a:ext uri="{FF2B5EF4-FFF2-40B4-BE49-F238E27FC236}">
                <a16:creationId xmlns:a16="http://schemas.microsoft.com/office/drawing/2014/main" id="{A76C6501-E84B-B5B7-5BAF-D06DD331E302}"/>
              </a:ext>
            </a:extLst>
          </p:cNvPr>
          <p:cNvSpPr txBox="1"/>
          <p:nvPr/>
        </p:nvSpPr>
        <p:spPr>
          <a:xfrm>
            <a:off x="1924084" y="3498945"/>
            <a:ext cx="1359614" cy="26987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​精管</a:t>
            </a:r>
            <a:endParaRPr kumimoji="0" lang="en-US" sz="1052"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20" name="TextBox 19">
            <a:extLst>
              <a:ext uri="{FF2B5EF4-FFF2-40B4-BE49-F238E27FC236}">
                <a16:creationId xmlns:a16="http://schemas.microsoft.com/office/drawing/2014/main" id="{529D720C-9B10-7E48-DD66-72F160730FE7}"/>
              </a:ext>
            </a:extLst>
          </p:cNvPr>
          <p:cNvSpPr txBox="1"/>
          <p:nvPr/>
        </p:nvSpPr>
        <p:spPr>
          <a:xfrm>
            <a:off x="3124825" y="3498945"/>
            <a:ext cx="1359614" cy="233903"/>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69" b="1" i="0" u="none" strike="noStrike" kern="0" cap="none" spc="0" normalizeH="0" baseline="0" noProof="0">
                <a:ln>
                  <a:noFill/>
                </a:ln>
                <a:solidFill>
                  <a:srgbClr val="000000"/>
                </a:solidFill>
                <a:effectLst/>
                <a:uLnTx/>
                <a:uFillTx/>
                <a:latin typeface="Yu Gothic"/>
                <a:ea typeface="Yu Gothic"/>
                <a:cs typeface="Arial"/>
                <a:sym typeface="Arial"/>
              </a:rPr>
              <a:t>​精嚢</a:t>
            </a:r>
            <a:endParaRPr kumimoji="0" lang="en-US" sz="935" b="1" i="0" u="none" strike="noStrike" kern="0" cap="none" spc="0" normalizeH="0" baseline="0" noProof="0">
              <a:ln>
                <a:noFill/>
              </a:ln>
              <a:solidFill>
                <a:srgbClr val="000000"/>
              </a:solidFill>
              <a:effectLst/>
              <a:uLnTx/>
              <a:uFillTx/>
              <a:latin typeface="Yu Gothic"/>
              <a:ea typeface="Yu Gothic"/>
              <a:cs typeface="Arial"/>
              <a:sym typeface="Arial"/>
            </a:endParaRPr>
          </a:p>
        </p:txBody>
      </p:sp>
      <p:sp>
        <p:nvSpPr>
          <p:cNvPr id="21" name="TextBox 20">
            <a:extLst>
              <a:ext uri="{FF2B5EF4-FFF2-40B4-BE49-F238E27FC236}">
                <a16:creationId xmlns:a16="http://schemas.microsoft.com/office/drawing/2014/main" id="{85DD3A31-6315-E518-78C1-BF605465C098}"/>
              </a:ext>
            </a:extLst>
          </p:cNvPr>
          <p:cNvSpPr txBox="1"/>
          <p:nvPr/>
        </p:nvSpPr>
        <p:spPr>
          <a:xfrm>
            <a:off x="3500709" y="3227473"/>
            <a:ext cx="1359614" cy="413824"/>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69" b="1" i="0" u="none" strike="noStrike" kern="0" cap="none" spc="0" normalizeH="0" baseline="0" noProof="0">
                <a:ln>
                  <a:noFill/>
                </a:ln>
                <a:solidFill>
                  <a:srgbClr val="000000"/>
                </a:solidFill>
                <a:effectLst/>
                <a:uLnTx/>
                <a:uFillTx/>
                <a:latin typeface="Yu Gothic"/>
                <a:ea typeface="Yu Gothic"/>
                <a:cs typeface="Arial"/>
                <a:sym typeface="Arial"/>
              </a:rPr>
              <a:t>​精管</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69" b="1" i="0" u="none" strike="noStrike" kern="0" cap="none" spc="0" normalizeH="0" baseline="0" noProof="0">
                <a:ln>
                  <a:noFill/>
                </a:ln>
                <a:solidFill>
                  <a:srgbClr val="000000"/>
                </a:solidFill>
                <a:effectLst/>
                <a:uLnTx/>
                <a:uFillTx/>
                <a:latin typeface="Yu Gothic"/>
                <a:ea typeface="Yu Gothic"/>
                <a:cs typeface="Arial"/>
                <a:sym typeface="Arial"/>
              </a:rPr>
              <a:t>膨大部</a:t>
            </a:r>
          </a:p>
        </p:txBody>
      </p:sp>
      <p:sp>
        <p:nvSpPr>
          <p:cNvPr id="22" name="TextBox 21">
            <a:extLst>
              <a:ext uri="{FF2B5EF4-FFF2-40B4-BE49-F238E27FC236}">
                <a16:creationId xmlns:a16="http://schemas.microsoft.com/office/drawing/2014/main" id="{62A74C8E-E5E1-AC1A-A25C-98AC731FDCCF}"/>
              </a:ext>
            </a:extLst>
          </p:cNvPr>
          <p:cNvSpPr txBox="1"/>
          <p:nvPr/>
        </p:nvSpPr>
        <p:spPr>
          <a:xfrm>
            <a:off x="2686294" y="3780858"/>
            <a:ext cx="1495349" cy="233903"/>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69"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​前立腺</a:t>
            </a:r>
            <a:endParaRPr kumimoji="0" lang="en-US" sz="935"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23" name="TextBox 22">
            <a:extLst>
              <a:ext uri="{FF2B5EF4-FFF2-40B4-BE49-F238E27FC236}">
                <a16:creationId xmlns:a16="http://schemas.microsoft.com/office/drawing/2014/main" id="{6AFCBD71-1912-8A8F-692C-B1FBD5BA0030}"/>
              </a:ext>
            </a:extLst>
          </p:cNvPr>
          <p:cNvSpPr txBox="1"/>
          <p:nvPr/>
        </p:nvSpPr>
        <p:spPr>
          <a:xfrm>
            <a:off x="2989088" y="4177624"/>
            <a:ext cx="1359614" cy="233903"/>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69"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​尿道</a:t>
            </a:r>
            <a:endParaRPr kumimoji="0" lang="en-US" sz="935"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24" name="TextBox 23">
            <a:extLst>
              <a:ext uri="{FF2B5EF4-FFF2-40B4-BE49-F238E27FC236}">
                <a16:creationId xmlns:a16="http://schemas.microsoft.com/office/drawing/2014/main" id="{B5B926AB-744C-7F6F-BB50-836DEF8A158F}"/>
              </a:ext>
            </a:extLst>
          </p:cNvPr>
          <p:cNvSpPr txBox="1"/>
          <p:nvPr/>
        </p:nvSpPr>
        <p:spPr>
          <a:xfrm rot="19800000">
            <a:off x="3232083" y="3608282"/>
            <a:ext cx="1557997" cy="233903"/>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69" b="1" i="0" u="none" strike="noStrike" kern="0" cap="none" spc="0" normalizeH="0" baseline="0" noProof="0">
                <a:ln>
                  <a:noFill/>
                </a:ln>
                <a:solidFill>
                  <a:srgbClr val="000000"/>
                </a:solidFill>
                <a:effectLst/>
                <a:uLnTx/>
                <a:uFillTx/>
                <a:latin typeface="Yu Gothic"/>
                <a:ea typeface="Yu Gothic"/>
                <a:cs typeface="Arial"/>
                <a:sym typeface="Arial"/>
              </a:rPr>
              <a:t>​射精管</a:t>
            </a:r>
            <a:endParaRPr kumimoji="0" lang="en-US" sz="935" b="1" i="0" u="none" strike="noStrike" kern="0" cap="none" spc="0" normalizeH="0" baseline="0" noProof="0">
              <a:ln>
                <a:noFill/>
              </a:ln>
              <a:solidFill>
                <a:srgbClr val="000000"/>
              </a:solidFill>
              <a:effectLst/>
              <a:uLnTx/>
              <a:uFillTx/>
              <a:latin typeface="Yu Gothic"/>
              <a:ea typeface="Yu Gothic"/>
              <a:cs typeface="Arial"/>
              <a:sym typeface="Arial"/>
            </a:endParaRPr>
          </a:p>
        </p:txBody>
      </p:sp>
      <p:sp>
        <p:nvSpPr>
          <p:cNvPr id="25" name="TextBox 24">
            <a:extLst>
              <a:ext uri="{FF2B5EF4-FFF2-40B4-BE49-F238E27FC236}">
                <a16:creationId xmlns:a16="http://schemas.microsoft.com/office/drawing/2014/main" id="{66AFE9E3-0AD7-1D95-D213-C1C0704EC389}"/>
              </a:ext>
            </a:extLst>
          </p:cNvPr>
          <p:cNvSpPr txBox="1"/>
          <p:nvPr/>
        </p:nvSpPr>
        <p:spPr>
          <a:xfrm>
            <a:off x="2989089" y="4229830"/>
            <a:ext cx="1495349" cy="413824"/>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69"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​尿道球膜</a:t>
            </a:r>
            <a:endParaRPr kumimoji="0" lang="en-US" altLang="ja-JP" sz="935"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69"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（カウバー腺）</a:t>
            </a:r>
            <a:endParaRPr kumimoji="0" lang="en-US" sz="935"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pic>
        <p:nvPicPr>
          <p:cNvPr id="27" name="Picture 26">
            <a:extLst>
              <a:ext uri="{FF2B5EF4-FFF2-40B4-BE49-F238E27FC236}">
                <a16:creationId xmlns:a16="http://schemas.microsoft.com/office/drawing/2014/main" id="{904FA057-B913-970C-EC08-019BB2EBCFD0}"/>
              </a:ext>
            </a:extLst>
          </p:cNvPr>
          <p:cNvPicPr>
            <a:picLocks noChangeAspect="1"/>
          </p:cNvPicPr>
          <p:nvPr/>
        </p:nvPicPr>
        <p:blipFill>
          <a:blip r:embed="rId4"/>
          <a:stretch>
            <a:fillRect/>
          </a:stretch>
        </p:blipFill>
        <p:spPr>
          <a:xfrm rot="300000">
            <a:off x="6020108" y="2555934"/>
            <a:ext cx="824856" cy="1044123"/>
          </a:xfrm>
          <a:prstGeom prst="rect">
            <a:avLst/>
          </a:prstGeom>
          <a:ln>
            <a:noFill/>
          </a:ln>
        </p:spPr>
      </p:pic>
      <p:sp>
        <p:nvSpPr>
          <p:cNvPr id="28" name="TextBox 27">
            <a:extLst>
              <a:ext uri="{FF2B5EF4-FFF2-40B4-BE49-F238E27FC236}">
                <a16:creationId xmlns:a16="http://schemas.microsoft.com/office/drawing/2014/main" id="{D6A89673-EC78-0EFD-0A1B-6F813E64FE4B}"/>
              </a:ext>
            </a:extLst>
          </p:cNvPr>
          <p:cNvSpPr txBox="1"/>
          <p:nvPr/>
        </p:nvSpPr>
        <p:spPr>
          <a:xfrm>
            <a:off x="5660222" y="2193792"/>
            <a:ext cx="889759" cy="34188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​精巣</a:t>
            </a:r>
            <a:endParaRPr kumimoji="0" 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29" name="TextBox 28">
            <a:extLst>
              <a:ext uri="{FF2B5EF4-FFF2-40B4-BE49-F238E27FC236}">
                <a16:creationId xmlns:a16="http://schemas.microsoft.com/office/drawing/2014/main" id="{EA5C4D56-81F3-DA55-AF2A-5D587132C4F0}"/>
              </a:ext>
            </a:extLst>
          </p:cNvPr>
          <p:cNvSpPr txBox="1"/>
          <p:nvPr/>
        </p:nvSpPr>
        <p:spPr>
          <a:xfrm>
            <a:off x="7664936" y="4866747"/>
            <a:ext cx="1255202" cy="30591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srgbClr val="000000"/>
                </a:solidFill>
                <a:effectLst/>
                <a:uLnTx/>
                <a:uFillTx/>
                <a:latin typeface="Yu Gothic"/>
                <a:ea typeface="Yu Gothic"/>
                <a:cs typeface="Arial"/>
                <a:sym typeface="Arial"/>
              </a:rPr>
              <a:t>​精細管腔</a:t>
            </a:r>
            <a:endParaRPr kumimoji="0" lang="en-US" sz="1169" b="1" i="0" u="none" strike="noStrike" kern="0" cap="none" spc="0" normalizeH="0" baseline="0" noProof="0">
              <a:ln>
                <a:noFill/>
              </a:ln>
              <a:solidFill>
                <a:srgbClr val="000000"/>
              </a:solidFill>
              <a:effectLst/>
              <a:uLnTx/>
              <a:uFillTx/>
              <a:latin typeface="Yu Gothic"/>
              <a:ea typeface="Yu Gothic"/>
              <a:cs typeface="Arial"/>
              <a:sym typeface="Arial"/>
            </a:endParaRPr>
          </a:p>
        </p:txBody>
      </p:sp>
      <p:sp>
        <p:nvSpPr>
          <p:cNvPr id="30" name="TextBox 29">
            <a:extLst>
              <a:ext uri="{FF2B5EF4-FFF2-40B4-BE49-F238E27FC236}">
                <a16:creationId xmlns:a16="http://schemas.microsoft.com/office/drawing/2014/main" id="{B0798C4F-468F-A456-5738-FCA460F6C807}"/>
              </a:ext>
            </a:extLst>
          </p:cNvPr>
          <p:cNvSpPr txBox="1"/>
          <p:nvPr/>
        </p:nvSpPr>
        <p:spPr>
          <a:xfrm>
            <a:off x="5346985" y="4563950"/>
            <a:ext cx="1255202" cy="30591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​精子</a:t>
            </a:r>
            <a:endParaRPr kumimoji="0" lang="en-US" sz="1169"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cxnSp>
        <p:nvCxnSpPr>
          <p:cNvPr id="32" name="Straight Arrow Connector 31">
            <a:extLst>
              <a:ext uri="{FF2B5EF4-FFF2-40B4-BE49-F238E27FC236}">
                <a16:creationId xmlns:a16="http://schemas.microsoft.com/office/drawing/2014/main" id="{DCACA6AA-3945-5A71-70D5-36D83F4D9262}"/>
              </a:ext>
            </a:extLst>
          </p:cNvPr>
          <p:cNvCxnSpPr>
            <a:cxnSpLocks/>
          </p:cNvCxnSpPr>
          <p:nvPr/>
        </p:nvCxnSpPr>
        <p:spPr>
          <a:xfrm flipV="1">
            <a:off x="6562100" y="5022014"/>
            <a:ext cx="430580" cy="14234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Google Shape;307;g3755e0c645d_0_180">
            <a:extLst>
              <a:ext uri="{FF2B5EF4-FFF2-40B4-BE49-F238E27FC236}">
                <a16:creationId xmlns:a16="http://schemas.microsoft.com/office/drawing/2014/main" id="{8CB1A46A-D82F-7C92-7B73-E8F7ED0A924F}"/>
              </a:ext>
            </a:extLst>
          </p:cNvPr>
          <p:cNvSpPr/>
          <p:nvPr/>
        </p:nvSpPr>
        <p:spPr>
          <a:xfrm>
            <a:off x="5293181" y="5346573"/>
            <a:ext cx="2106761" cy="782005"/>
          </a:xfrm>
          <a:prstGeom prst="wedgeRoundRectCallout">
            <a:avLst>
              <a:gd name="adj1" fmla="val 65580"/>
              <a:gd name="adj2" fmla="val 1518"/>
              <a:gd name="adj3" fmla="val 0"/>
            </a:avLst>
          </a:prstGeom>
          <a:noFill/>
          <a:ln w="9525" cap="flat" cmpd="sng">
            <a:noFill/>
            <a:prstDash val="solid"/>
            <a:round/>
            <a:headEnd type="none" w="sm" len="sm"/>
            <a:tailEnd type="none" w="sm" len="sm"/>
          </a:ln>
        </p:spPr>
        <p:txBody>
          <a:bodyPr spcFirstLastPara="1" wrap="square" lIns="53450" tIns="53450" rIns="53450" bIns="534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37"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Calibri"/>
                <a:sym typeface="Calibri"/>
              </a:rPr>
              <a:t>精子ができるまでに</a:t>
            </a:r>
            <a:endParaRPr kumimoji="0" sz="1637"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37"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Calibri"/>
                <a:sym typeface="Calibri"/>
              </a:rPr>
              <a:t>かかる日数は</a:t>
            </a:r>
            <a:r>
              <a:rPr kumimoji="0" lang="en-US" sz="1637" b="1" i="0" u="sng"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Calibri"/>
                <a:sym typeface="Calibri"/>
              </a:rPr>
              <a:t>約74日</a:t>
            </a:r>
            <a:endParaRPr kumimoji="0" sz="1637" b="1" i="0" u="sng"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Calibri"/>
              <a:sym typeface="Calibri"/>
            </a:endParaRPr>
          </a:p>
        </p:txBody>
      </p:sp>
      <p:sp>
        <p:nvSpPr>
          <p:cNvPr id="4" name="TextBox 3">
            <a:extLst>
              <a:ext uri="{FF2B5EF4-FFF2-40B4-BE49-F238E27FC236}">
                <a16:creationId xmlns:a16="http://schemas.microsoft.com/office/drawing/2014/main" id="{5CBEC6E0-48D4-0A3C-4203-ACFBDAA25F04}"/>
              </a:ext>
            </a:extLst>
          </p:cNvPr>
          <p:cNvSpPr txBox="1"/>
          <p:nvPr/>
        </p:nvSpPr>
        <p:spPr>
          <a:xfrm>
            <a:off x="9218539" y="3186531"/>
            <a:ext cx="1329046" cy="30591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srgbClr val="C00000"/>
                </a:solidFill>
                <a:effectLst/>
                <a:uLnTx/>
                <a:uFillTx/>
                <a:latin typeface="Yu Gothic"/>
                <a:ea typeface="Yu Gothic"/>
                <a:cs typeface="Arial"/>
                <a:sym typeface="Arial"/>
              </a:rPr>
              <a:t>​</a:t>
            </a:r>
            <a:r>
              <a:rPr kumimoji="0" lang="ja-JP" altLang="en-US" sz="1400" b="1" i="0" u="none" strike="noStrike" kern="0" cap="none" spc="0" normalizeH="0" baseline="0" noProof="0">
                <a:ln>
                  <a:noFill/>
                </a:ln>
                <a:solidFill>
                  <a:srgbClr val="C00000"/>
                </a:solidFill>
                <a:effectLst/>
                <a:uLnTx/>
                <a:uFillTx/>
                <a:latin typeface="Yu Gothic"/>
                <a:ea typeface="Yu Gothic"/>
                <a:cs typeface="Arial"/>
                <a:sym typeface="Arial"/>
              </a:rPr>
              <a:t>精原細胞</a:t>
            </a:r>
            <a:endParaRPr kumimoji="0" lang="ja-JP" altLang="en-US" sz="1637" b="0" i="0" u="none" strike="noStrike" kern="0" cap="none" spc="0" normalizeH="0" baseline="0" noProof="0">
              <a:ln>
                <a:noFill/>
              </a:ln>
              <a:solidFill>
                <a:srgbClr val="C00000"/>
              </a:solidFill>
              <a:effectLst/>
              <a:uLnTx/>
              <a:uFillTx/>
              <a:latin typeface="Arial"/>
              <a:ea typeface="Yu Gothic"/>
              <a:cs typeface="Arial"/>
              <a:sym typeface="Arial"/>
            </a:endParaRPr>
          </a:p>
        </p:txBody>
      </p:sp>
      <p:cxnSp>
        <p:nvCxnSpPr>
          <p:cNvPr id="18" name="Straight Arrow Connector 17">
            <a:extLst>
              <a:ext uri="{FF2B5EF4-FFF2-40B4-BE49-F238E27FC236}">
                <a16:creationId xmlns:a16="http://schemas.microsoft.com/office/drawing/2014/main" id="{DE0AE14B-FD5D-CFCE-16A5-FC2C5DC51E7A}"/>
              </a:ext>
            </a:extLst>
          </p:cNvPr>
          <p:cNvCxnSpPr>
            <a:cxnSpLocks/>
          </p:cNvCxnSpPr>
          <p:nvPr/>
        </p:nvCxnSpPr>
        <p:spPr>
          <a:xfrm flipH="1">
            <a:off x="8618160" y="3371342"/>
            <a:ext cx="478573" cy="979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E77DD4F-16F4-33F1-FB3C-D4DB43C8B678}"/>
              </a:ext>
            </a:extLst>
          </p:cNvPr>
          <p:cNvSpPr txBox="1"/>
          <p:nvPr/>
        </p:nvSpPr>
        <p:spPr>
          <a:xfrm>
            <a:off x="9140810" y="3649831"/>
            <a:ext cx="1472240" cy="700313"/>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a:ln>
                  <a:noFill/>
                </a:ln>
                <a:solidFill>
                  <a:srgbClr val="C00000"/>
                </a:solidFill>
                <a:effectLst/>
                <a:uLnTx/>
                <a:uFillTx/>
                <a:latin typeface="Yu Gothic"/>
                <a:ea typeface="Yu Gothic"/>
                <a:cs typeface="Arial"/>
                <a:sym typeface="Arial"/>
              </a:rPr>
              <a:t>一次精母細胞</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a:ln>
                  <a:noFill/>
                </a:ln>
                <a:solidFill>
                  <a:srgbClr val="C00000"/>
                </a:solidFill>
                <a:effectLst/>
                <a:uLnTx/>
                <a:uFillTx/>
                <a:latin typeface="Yu Gothic"/>
                <a:ea typeface="Yu Gothic"/>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a:ln>
                  <a:noFill/>
                </a:ln>
                <a:solidFill>
                  <a:srgbClr val="C00000"/>
                </a:solidFill>
                <a:effectLst/>
                <a:uLnTx/>
                <a:uFillTx/>
                <a:latin typeface="Yu Gothic"/>
                <a:ea typeface="Yu Gothic"/>
                <a:cs typeface="Arial"/>
                <a:sym typeface="Arial"/>
              </a:rPr>
              <a:t>二次精母細胞</a:t>
            </a:r>
            <a:endParaRPr kumimoji="0" lang="ja-JP" altLang="en-US" sz="1637" b="1" i="0" u="none" strike="noStrike" kern="0" cap="none" spc="0" normalizeH="0" baseline="0" noProof="0">
              <a:ln>
                <a:noFill/>
              </a:ln>
              <a:solidFill>
                <a:srgbClr val="C00000"/>
              </a:solidFill>
              <a:effectLst/>
              <a:uLnTx/>
              <a:uFillTx/>
              <a:latin typeface="Yu Gothic"/>
              <a:ea typeface="Yu Gothic"/>
              <a:cs typeface="Arial"/>
              <a:sym typeface="Arial"/>
            </a:endParaRPr>
          </a:p>
        </p:txBody>
      </p:sp>
      <p:cxnSp>
        <p:nvCxnSpPr>
          <p:cNvPr id="31" name="Straight Arrow Connector 30">
            <a:extLst>
              <a:ext uri="{FF2B5EF4-FFF2-40B4-BE49-F238E27FC236}">
                <a16:creationId xmlns:a16="http://schemas.microsoft.com/office/drawing/2014/main" id="{987A5519-EC13-17E7-6FF4-DCA4B5A5E951}"/>
              </a:ext>
            </a:extLst>
          </p:cNvPr>
          <p:cNvCxnSpPr>
            <a:cxnSpLocks/>
          </p:cNvCxnSpPr>
          <p:nvPr/>
        </p:nvCxnSpPr>
        <p:spPr>
          <a:xfrm flipH="1" flipV="1">
            <a:off x="8624290" y="3720693"/>
            <a:ext cx="460181" cy="3687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三角形 33">
            <a:extLst>
              <a:ext uri="{FF2B5EF4-FFF2-40B4-BE49-F238E27FC236}">
                <a16:creationId xmlns:a16="http://schemas.microsoft.com/office/drawing/2014/main" id="{F5D986B4-88E0-C09F-D2F0-2E3CCC35578D}"/>
              </a:ext>
            </a:extLst>
          </p:cNvPr>
          <p:cNvSpPr/>
          <p:nvPr/>
        </p:nvSpPr>
        <p:spPr>
          <a:xfrm>
            <a:off x="5885311" y="5238793"/>
            <a:ext cx="444879" cy="165989"/>
          </a:xfrm>
          <a:prstGeom prst="triangle">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523"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sym typeface="Arial"/>
            </a:endParaRPr>
          </a:p>
        </p:txBody>
      </p:sp>
      <p:sp>
        <p:nvSpPr>
          <p:cNvPr id="36" name="テキスト ボックス 10">
            <a:extLst>
              <a:ext uri="{FF2B5EF4-FFF2-40B4-BE49-F238E27FC236}">
                <a16:creationId xmlns:a16="http://schemas.microsoft.com/office/drawing/2014/main" id="{CF6B2FAB-A957-57AE-CE3E-8240888A15C9}"/>
              </a:ext>
            </a:extLst>
          </p:cNvPr>
          <p:cNvSpPr txBox="1"/>
          <p:nvPr/>
        </p:nvSpPr>
        <p:spPr>
          <a:xfrm>
            <a:off x="487371" y="6343659"/>
            <a:ext cx="5003433" cy="197868"/>
          </a:xfrm>
          <a:prstGeom prst="rect">
            <a:avLst/>
          </a:prstGeom>
          <a:noFill/>
        </p:spPr>
        <p:txBody>
          <a:bodyPr wrap="square" lIns="53459" tIns="26730" rIns="53459" bIns="26730" anchor="t">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出典：ラングマン人体発生学 第</a:t>
            </a:r>
            <a:r>
              <a:rPr kumimoji="0" lang="en-US" altLang="ja-JP"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12</a:t>
            </a:r>
            <a:r>
              <a:rPr kumimoji="0" lang="ja-JP" altLang="en-US"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版</a:t>
            </a:r>
            <a:r>
              <a:rPr kumimoji="0" lang="en-US" altLang="ja-JP"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a:t>
            </a:r>
            <a:r>
              <a:rPr kumimoji="0" lang="ja-JP" altLang="en-US"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 （サドラー著</a:t>
            </a:r>
            <a:r>
              <a:rPr kumimoji="0" lang="en-US" altLang="ja-JP"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a:t>
            </a:r>
            <a:r>
              <a:rPr kumimoji="0" lang="ja-JP" altLang="en-US"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Wolters</a:t>
            </a:r>
            <a:r>
              <a:rPr kumimoji="0" lang="ja-JP" altLang="en-US"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Kluwer,</a:t>
            </a:r>
            <a:r>
              <a:rPr kumimoji="0" lang="ja-JP" altLang="en-US"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2012</a:t>
            </a:r>
            <a:r>
              <a:rPr kumimoji="0" lang="ja-JP" altLang="en-US" sz="93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a:t>
            </a:r>
          </a:p>
        </p:txBody>
      </p:sp>
      <p:pic>
        <p:nvPicPr>
          <p:cNvPr id="3" name="図 2">
            <a:extLst>
              <a:ext uri="{FF2B5EF4-FFF2-40B4-BE49-F238E27FC236}">
                <a16:creationId xmlns:a16="http://schemas.microsoft.com/office/drawing/2014/main" id="{CE1A971D-198E-FAAD-15C6-1D3790C227C2}"/>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337624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23EC4-1B16-06BB-9875-0233CC406041}"/>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8DCE9796-C359-455F-C575-3881C5955BE3}"/>
              </a:ext>
            </a:extLst>
          </p:cNvPr>
          <p:cNvPicPr>
            <a:picLocks noChangeAspect="1"/>
          </p:cNvPicPr>
          <p:nvPr/>
        </p:nvPicPr>
        <p:blipFill>
          <a:blip r:embed="rId3"/>
          <a:stretch>
            <a:fillRect/>
          </a:stretch>
        </p:blipFill>
        <p:spPr>
          <a:xfrm>
            <a:off x="-7264" y="0"/>
            <a:ext cx="10706344" cy="7559675"/>
          </a:xfrm>
          <a:prstGeom prst="rect">
            <a:avLst/>
          </a:prstGeom>
        </p:spPr>
      </p:pic>
      <p:pic>
        <p:nvPicPr>
          <p:cNvPr id="3" name="図 2" descr="図形&#10;&#10;AI 生成コンテンツは誤りを含む可能性があります。">
            <a:extLst>
              <a:ext uri="{FF2B5EF4-FFF2-40B4-BE49-F238E27FC236}">
                <a16:creationId xmlns:a16="http://schemas.microsoft.com/office/drawing/2014/main" id="{48FB3A5C-FD0A-D557-691E-85F2D15633D2}"/>
              </a:ext>
            </a:extLst>
          </p:cNvPr>
          <p:cNvPicPr>
            <a:picLocks noGrp="1" noRot="1" noChangeAspect="1" noMove="1" noResize="1" noEditPoints="1" noAdjustHandles="1" noChangeArrowheads="1" noChangeShapeType="1" noCrop="1"/>
          </p:cNvPicPr>
          <p:nvPr/>
        </p:nvPicPr>
        <p:blipFill>
          <a:blip r:embed="rId4"/>
          <a:stretch>
            <a:fillRect/>
          </a:stretch>
        </p:blipFill>
        <p:spPr>
          <a:xfrm>
            <a:off x="-7264" y="16625"/>
            <a:ext cx="10744564" cy="7586662"/>
          </a:xfrm>
          <a:prstGeom prst="rect">
            <a:avLst/>
          </a:prstGeom>
        </p:spPr>
      </p:pic>
      <p:sp>
        <p:nvSpPr>
          <p:cNvPr id="4" name="テキスト ボックス 3">
            <a:extLst>
              <a:ext uri="{FF2B5EF4-FFF2-40B4-BE49-F238E27FC236}">
                <a16:creationId xmlns:a16="http://schemas.microsoft.com/office/drawing/2014/main" id="{491D3A37-B56B-69AD-C57B-E53B7619D17A}"/>
              </a:ext>
            </a:extLst>
          </p:cNvPr>
          <p:cNvSpPr txBox="1"/>
          <p:nvPr/>
        </p:nvSpPr>
        <p:spPr>
          <a:xfrm>
            <a:off x="2613219" y="2041243"/>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胎生期</a:t>
            </a:r>
          </a:p>
        </p:txBody>
      </p:sp>
      <p:sp>
        <p:nvSpPr>
          <p:cNvPr id="6" name="テキスト ボックス 5">
            <a:extLst>
              <a:ext uri="{FF2B5EF4-FFF2-40B4-BE49-F238E27FC236}">
                <a16:creationId xmlns:a16="http://schemas.microsoft.com/office/drawing/2014/main" id="{1ECFF171-6445-5517-8980-86108DDAADE5}"/>
              </a:ext>
            </a:extLst>
          </p:cNvPr>
          <p:cNvSpPr txBox="1"/>
          <p:nvPr/>
        </p:nvSpPr>
        <p:spPr>
          <a:xfrm>
            <a:off x="5343719" y="2041243"/>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思春期</a:t>
            </a:r>
          </a:p>
        </p:txBody>
      </p:sp>
      <p:sp>
        <p:nvSpPr>
          <p:cNvPr id="7" name="テキスト ボックス 6">
            <a:extLst>
              <a:ext uri="{FF2B5EF4-FFF2-40B4-BE49-F238E27FC236}">
                <a16:creationId xmlns:a16="http://schemas.microsoft.com/office/drawing/2014/main" id="{FB85FCA4-D643-7540-90B7-8DB6BA03001B}"/>
              </a:ext>
            </a:extLst>
          </p:cNvPr>
          <p:cNvSpPr txBox="1"/>
          <p:nvPr/>
        </p:nvSpPr>
        <p:spPr>
          <a:xfrm>
            <a:off x="6728019" y="2041243"/>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性成熟期</a:t>
            </a:r>
          </a:p>
        </p:txBody>
      </p:sp>
      <p:sp>
        <p:nvSpPr>
          <p:cNvPr id="11" name="テキスト ボックス 10">
            <a:extLst>
              <a:ext uri="{FF2B5EF4-FFF2-40B4-BE49-F238E27FC236}">
                <a16:creationId xmlns:a16="http://schemas.microsoft.com/office/drawing/2014/main" id="{7F9B4AE0-2BD8-75C6-AE7B-CB186846F888}"/>
              </a:ext>
            </a:extLst>
          </p:cNvPr>
          <p:cNvSpPr txBox="1"/>
          <p:nvPr/>
        </p:nvSpPr>
        <p:spPr>
          <a:xfrm>
            <a:off x="8292381" y="2041243"/>
            <a:ext cx="1005011" cy="338554"/>
          </a:xfrm>
          <a:prstGeom prst="rect">
            <a:avLst/>
          </a:prstGeom>
          <a:noFill/>
        </p:spPr>
        <p:txBody>
          <a:bodyPr wrap="square">
            <a:spAutoFit/>
          </a:bodyPr>
          <a:lstStyle/>
          <a:p>
            <a:pPr algn="ctr"/>
            <a:r>
              <a:rPr lang="ja-JP" altLang="en-US" sz="1600">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更年期</a:t>
            </a:r>
          </a:p>
        </p:txBody>
      </p:sp>
      <p:pic>
        <p:nvPicPr>
          <p:cNvPr id="12" name="図 11">
            <a:extLst>
              <a:ext uri="{FF2B5EF4-FFF2-40B4-BE49-F238E27FC236}">
                <a16:creationId xmlns:a16="http://schemas.microsoft.com/office/drawing/2014/main" id="{804DBD3A-8153-7071-2F91-30A3925B97A9}"/>
              </a:ext>
            </a:extLst>
          </p:cNvPr>
          <p:cNvPicPr>
            <a:picLocks noChangeAspect="1"/>
          </p:cNvPicPr>
          <p:nvPr/>
        </p:nvPicPr>
        <p:blipFill>
          <a:blip r:embed="rId5">
            <a:clrChange>
              <a:clrFrom>
                <a:srgbClr val="FFFFFF"/>
              </a:clrFrom>
              <a:clrTo>
                <a:srgbClr val="FFFFFF">
                  <a:alpha val="0"/>
                </a:srgbClr>
              </a:clrTo>
            </a:clrChange>
          </a:blip>
          <a:srcRect l="18354" t="34483" r="17612" b="25942"/>
          <a:stretch>
            <a:fillRect/>
          </a:stretch>
        </p:blipFill>
        <p:spPr>
          <a:xfrm>
            <a:off x="1922743" y="2123663"/>
            <a:ext cx="6846325" cy="2904358"/>
          </a:xfrm>
          <a:prstGeom prst="rect">
            <a:avLst/>
          </a:prstGeom>
        </p:spPr>
      </p:pic>
      <p:sp>
        <p:nvSpPr>
          <p:cNvPr id="13" name="テキスト ボックス 12">
            <a:extLst>
              <a:ext uri="{FF2B5EF4-FFF2-40B4-BE49-F238E27FC236}">
                <a16:creationId xmlns:a16="http://schemas.microsoft.com/office/drawing/2014/main" id="{1C15422C-7D93-7852-9D5D-C8DD6AF323AF}"/>
              </a:ext>
            </a:extLst>
          </p:cNvPr>
          <p:cNvSpPr txBox="1"/>
          <p:nvPr/>
        </p:nvSpPr>
        <p:spPr>
          <a:xfrm>
            <a:off x="2568920" y="2403225"/>
            <a:ext cx="561746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27DB3"/>
                </a:solidFill>
                <a:effectLst/>
                <a:uLnTx/>
                <a:uFillTx/>
                <a:latin typeface="+mn-ea"/>
                <a:cs typeface="Rounded Mplus 1c" panose="020B0502020203020207" pitchFamily="34" charset="-128"/>
              </a:rPr>
              <a:t>いまの自分を知ろう</a:t>
            </a:r>
          </a:p>
        </p:txBody>
      </p:sp>
      <p:sp>
        <p:nvSpPr>
          <p:cNvPr id="14" name="テキスト ボックス 13">
            <a:extLst>
              <a:ext uri="{FF2B5EF4-FFF2-40B4-BE49-F238E27FC236}">
                <a16:creationId xmlns:a16="http://schemas.microsoft.com/office/drawing/2014/main" id="{9926A35D-C3BB-95E9-560A-BBAFF4DB15EC}"/>
              </a:ext>
            </a:extLst>
          </p:cNvPr>
          <p:cNvSpPr txBox="1"/>
          <p:nvPr/>
        </p:nvSpPr>
        <p:spPr>
          <a:xfrm>
            <a:off x="2126224" y="4252572"/>
            <a:ext cx="631157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236B0C"/>
                </a:solidFill>
                <a:effectLst/>
                <a:uLnTx/>
                <a:uFillTx/>
                <a:latin typeface="+mn-ea"/>
                <a:cs typeface="Rounded Mplus 1c" panose="020B0502020203020207" pitchFamily="34" charset="-128"/>
              </a:rPr>
              <a:t>検査やワクチンについて</a:t>
            </a:r>
            <a:r>
              <a:rPr lang="ja-JP" altLang="en-US" sz="3200" b="1">
                <a:solidFill>
                  <a:srgbClr val="236B0C"/>
                </a:solidFill>
                <a:latin typeface="+mn-ea"/>
                <a:cs typeface="Rounded Mplus 1c" panose="020B0502020203020207" pitchFamily="34" charset="-128"/>
              </a:rPr>
              <a:t>考えよう</a:t>
            </a:r>
            <a:endParaRPr kumimoji="0" lang="ja-JP" altLang="en-US" sz="3200" b="1" i="0" u="none" strike="noStrike" kern="1200" cap="none" spc="0" normalizeH="0" baseline="0" noProof="0">
              <a:ln>
                <a:noFill/>
              </a:ln>
              <a:solidFill>
                <a:srgbClr val="236B0C"/>
              </a:solidFill>
              <a:effectLst/>
              <a:uLnTx/>
              <a:uFillTx/>
              <a:latin typeface="+mn-ea"/>
              <a:cs typeface="Rounded Mplus 1c" panose="020B0502020203020207" pitchFamily="34" charset="-128"/>
            </a:endParaRPr>
          </a:p>
        </p:txBody>
      </p:sp>
      <p:sp>
        <p:nvSpPr>
          <p:cNvPr id="15" name="テキスト ボックス 14">
            <a:extLst>
              <a:ext uri="{FF2B5EF4-FFF2-40B4-BE49-F238E27FC236}">
                <a16:creationId xmlns:a16="http://schemas.microsoft.com/office/drawing/2014/main" id="{5634A73C-8462-FAFE-5E66-908A5885F708}"/>
              </a:ext>
            </a:extLst>
          </p:cNvPr>
          <p:cNvSpPr txBox="1"/>
          <p:nvPr/>
        </p:nvSpPr>
        <p:spPr>
          <a:xfrm>
            <a:off x="2568920" y="3320854"/>
            <a:ext cx="561746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285AAB"/>
                </a:solidFill>
                <a:effectLst/>
                <a:uLnTx/>
                <a:uFillTx/>
                <a:latin typeface="+mn-ea"/>
                <a:cs typeface="Rounded Mplus 1c" panose="020B0502020203020207" pitchFamily="34" charset="-128"/>
              </a:rPr>
              <a:t>生活を整えよう</a:t>
            </a:r>
          </a:p>
        </p:txBody>
      </p:sp>
      <p:sp>
        <p:nvSpPr>
          <p:cNvPr id="16" name="四角形: 角を丸くする 15">
            <a:extLst>
              <a:ext uri="{FF2B5EF4-FFF2-40B4-BE49-F238E27FC236}">
                <a16:creationId xmlns:a16="http://schemas.microsoft.com/office/drawing/2014/main" id="{47CBA554-DD5F-99AB-E804-D17BCD88FD14}"/>
              </a:ext>
            </a:extLst>
          </p:cNvPr>
          <p:cNvSpPr/>
          <p:nvPr/>
        </p:nvSpPr>
        <p:spPr>
          <a:xfrm>
            <a:off x="2114797" y="5085500"/>
            <a:ext cx="6311576" cy="737130"/>
          </a:xfrm>
          <a:prstGeom prst="roundRect">
            <a:avLst>
              <a:gd name="adj" fmla="val 50000"/>
            </a:avLst>
          </a:prstGeom>
          <a:noFill/>
          <a:ln>
            <a:solidFill>
              <a:srgbClr val="66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2970B76-C3C7-0F2E-C9FC-3072E7BBD9FD}"/>
              </a:ext>
            </a:extLst>
          </p:cNvPr>
          <p:cNvSpPr txBox="1"/>
          <p:nvPr/>
        </p:nvSpPr>
        <p:spPr>
          <a:xfrm>
            <a:off x="2461853" y="5161677"/>
            <a:ext cx="5617464" cy="584775"/>
          </a:xfrm>
          <a:prstGeom prst="rect">
            <a:avLst/>
          </a:prstGeom>
          <a:noFill/>
        </p:spPr>
        <p:txBody>
          <a:bodyPr wrap="square">
            <a:spAutoFit/>
          </a:bodyPr>
          <a:lstStyle/>
          <a:p>
            <a:pPr algn="ctr"/>
            <a:r>
              <a:rPr lang="ja-JP" altLang="en-US" sz="3200" b="1">
                <a:solidFill>
                  <a:srgbClr val="6600CC"/>
                </a:solidFill>
                <a:latin typeface="+mn-ea"/>
                <a:cs typeface="Rounded Mplus 1c" panose="020B0502020203020207" pitchFamily="34" charset="-128"/>
              </a:rPr>
              <a:t>人生をデザインしてみよう</a:t>
            </a:r>
          </a:p>
        </p:txBody>
      </p:sp>
      <p:sp>
        <p:nvSpPr>
          <p:cNvPr id="2" name="テキスト ボックス 1">
            <a:extLst>
              <a:ext uri="{FF2B5EF4-FFF2-40B4-BE49-F238E27FC236}">
                <a16:creationId xmlns:a16="http://schemas.microsoft.com/office/drawing/2014/main" id="{22009A19-C536-ADB8-D6C8-B56BD6D6C9A1}"/>
              </a:ext>
            </a:extLst>
          </p:cNvPr>
          <p:cNvSpPr txBox="1"/>
          <p:nvPr/>
        </p:nvSpPr>
        <p:spPr>
          <a:xfrm>
            <a:off x="2194639" y="991152"/>
            <a:ext cx="6213381" cy="553998"/>
          </a:xfrm>
          <a:prstGeom prst="rect">
            <a:avLst/>
          </a:prstGeom>
          <a:noFill/>
        </p:spPr>
        <p:txBody>
          <a:bodyPr wrap="square">
            <a:spAutoFit/>
          </a:bodyPr>
          <a:lstStyle/>
          <a:p>
            <a:pPr algn="ctr"/>
            <a:r>
              <a:rPr lang="ja-JP" altLang="en-US" sz="3000" b="1">
                <a:solidFill>
                  <a:schemeClr val="bg1"/>
                </a:solidFill>
                <a:latin typeface="+mn-ea"/>
                <a:cs typeface="Rounded Mplus 1c" panose="020B0502020203020207" pitchFamily="34" charset="-128"/>
              </a:rPr>
              <a:t>プレコンセプションケア</a:t>
            </a:r>
          </a:p>
        </p:txBody>
      </p:sp>
      <p:pic>
        <p:nvPicPr>
          <p:cNvPr id="8" name="図 7">
            <a:extLst>
              <a:ext uri="{FF2B5EF4-FFF2-40B4-BE49-F238E27FC236}">
                <a16:creationId xmlns:a16="http://schemas.microsoft.com/office/drawing/2014/main" id="{E5705258-5578-8EA5-F0EE-606AA8B8BD8A}"/>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834844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E6594C46-6A2A-1E42-6C04-B9A8BD0A4E92}"/>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C4B9EAC4-EDE2-B18B-7A56-E6DB16432D44}"/>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1200" cap="none" spc="0" normalizeH="0" baseline="0" noProof="0">
                <a:ln>
                  <a:noFill/>
                </a:ln>
                <a:solidFill>
                  <a:srgbClr val="7F7F7F"/>
                </a:solidFill>
                <a:effectLst/>
                <a:uLnTx/>
                <a:uFillTx/>
                <a:latin typeface="Yu Gothic"/>
                <a:ea typeface="Yu Gothic"/>
                <a:cs typeface="+mn-cs"/>
              </a:rPr>
              <a:t>　</a:t>
            </a:r>
            <a:r>
              <a:rPr kumimoji="0" lang="ja-JP" altLang="en-US" sz="210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月経と排卵の仕組み</a:t>
            </a:r>
          </a:p>
        </p:txBody>
      </p:sp>
      <p:sp>
        <p:nvSpPr>
          <p:cNvPr id="16" name="テキスト ボックス 15">
            <a:extLst>
              <a:ext uri="{FF2B5EF4-FFF2-40B4-BE49-F238E27FC236}">
                <a16:creationId xmlns:a16="http://schemas.microsoft.com/office/drawing/2014/main" id="{2A86221E-F46E-CACC-38CB-D0092619C5D5}"/>
              </a:ext>
            </a:extLst>
          </p:cNvPr>
          <p:cNvSpPr txBox="1"/>
          <p:nvPr/>
        </p:nvSpPr>
        <p:spPr>
          <a:xfrm>
            <a:off x="374634" y="1649820"/>
            <a:ext cx="9870192" cy="58067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338"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「月経」とは？</a:t>
            </a:r>
          </a:p>
        </p:txBody>
      </p:sp>
      <p:sp>
        <p:nvSpPr>
          <p:cNvPr id="9" name="Google Shape;334;g3755e0c645d_0_228">
            <a:extLst>
              <a:ext uri="{FF2B5EF4-FFF2-40B4-BE49-F238E27FC236}">
                <a16:creationId xmlns:a16="http://schemas.microsoft.com/office/drawing/2014/main" id="{8D0F3957-900F-41C3-DB76-667119BE3846}"/>
              </a:ext>
            </a:extLst>
          </p:cNvPr>
          <p:cNvSpPr txBox="1"/>
          <p:nvPr/>
        </p:nvSpPr>
        <p:spPr>
          <a:xfrm>
            <a:off x="793321" y="2390930"/>
            <a:ext cx="10179972" cy="626977"/>
          </a:xfrm>
          <a:prstGeom prst="rect">
            <a:avLst/>
          </a:prstGeom>
          <a:noFill/>
          <a:ln>
            <a:noFill/>
          </a:ln>
        </p:spPr>
        <p:txBody>
          <a:bodyPr spcFirstLastPara="1" wrap="square" lIns="85620" tIns="85620" rIns="85620" bIns="8562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1124"/>
              </a:spcAft>
              <a:buClr>
                <a:srgbClr val="000000"/>
              </a:buClr>
              <a:buSzTx/>
              <a:buFont typeface="Arial"/>
              <a:buNone/>
              <a:tabLst/>
              <a:defRPr/>
            </a:pPr>
            <a:r>
              <a:rPr kumimoji="0" lang="en-US" sz="1871" b="1" i="0" u="sng" strike="noStrike" kern="0" cap="none" spc="0" normalizeH="0" baseline="0" noProof="0" err="1">
                <a:ln>
                  <a:noFill/>
                </a:ln>
                <a:solidFill>
                  <a:srgbClr val="404040"/>
                </a:solidFill>
                <a:effectLst/>
                <a:uLnTx/>
                <a:uFillTx/>
                <a:latin typeface="Yu Gothic"/>
                <a:ea typeface="Yu Gothic"/>
                <a:cs typeface="Arial"/>
                <a:sym typeface="Arial"/>
              </a:rPr>
              <a:t>月経＝生理</a:t>
            </a:r>
            <a:endParaRPr kumimoji="0" sz="1871" b="1" i="0" u="sng" strike="noStrike" kern="0" cap="none" spc="0" normalizeH="0" baseline="0" noProof="0">
              <a:ln>
                <a:noFill/>
              </a:ln>
              <a:solidFill>
                <a:srgbClr val="404040"/>
              </a:solidFill>
              <a:effectLst/>
              <a:uLnTx/>
              <a:uFillTx/>
              <a:latin typeface="Yu Gothic"/>
              <a:ea typeface="Yu Gothic"/>
              <a:cs typeface="Arial"/>
              <a:sym typeface="Arial"/>
            </a:endParaRPr>
          </a:p>
        </p:txBody>
      </p:sp>
      <p:sp>
        <p:nvSpPr>
          <p:cNvPr id="11" name="Google Shape;336;g3755e0c645d_0_228">
            <a:extLst>
              <a:ext uri="{FF2B5EF4-FFF2-40B4-BE49-F238E27FC236}">
                <a16:creationId xmlns:a16="http://schemas.microsoft.com/office/drawing/2014/main" id="{1D73D172-FF6A-210E-1F31-E772FAC6D131}"/>
              </a:ext>
            </a:extLst>
          </p:cNvPr>
          <p:cNvSpPr/>
          <p:nvPr/>
        </p:nvSpPr>
        <p:spPr>
          <a:xfrm>
            <a:off x="6347098" y="4778712"/>
            <a:ext cx="3710559" cy="1155495"/>
          </a:xfrm>
          <a:prstGeom prst="wedgeRoundRectCallout">
            <a:avLst>
              <a:gd name="adj1" fmla="val -58696"/>
              <a:gd name="adj2" fmla="val -25386"/>
              <a:gd name="adj3" fmla="val 0"/>
            </a:avLst>
          </a:prstGeom>
          <a:solidFill>
            <a:srgbClr val="F5F3ED"/>
          </a:solidFill>
          <a:ln w="15250" cap="flat" cmpd="sng">
            <a:noFill/>
            <a:prstDash val="solid"/>
            <a:round/>
            <a:headEnd type="none" w="sm" len="sm"/>
            <a:tailEnd type="none" w="sm" len="sm"/>
          </a:ln>
        </p:spPr>
        <p:txBody>
          <a:bodyPr spcFirstLastPara="1" wrap="square" lIns="85620" tIns="85620" rIns="85620" bIns="856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50" b="1" i="0" u="none" strike="noStrike" kern="0" cap="none" spc="0" normalizeH="0" baseline="0" noProof="0" dirty="0">
                <a:ln>
                  <a:noFill/>
                </a:ln>
                <a:solidFill>
                  <a:prstClr val="black">
                    <a:lumMod val="75000"/>
                    <a:lumOff val="25000"/>
                  </a:prstClr>
                </a:solidFill>
                <a:effectLst/>
                <a:uLnTx/>
                <a:uFillTx/>
                <a:latin typeface="Yu Gothic"/>
                <a:ea typeface="Yu Gothic"/>
                <a:cs typeface="Arial"/>
                <a:sym typeface="Arial"/>
              </a:rPr>
              <a:t>・</a:t>
            </a:r>
            <a:r>
              <a:rPr kumimoji="0" lang="en-US" sz="1850" b="1" i="0" u="none" strike="noStrike" kern="0" cap="none" spc="0" normalizeH="0" baseline="0" noProof="0" dirty="0" err="1">
                <a:ln>
                  <a:noFill/>
                </a:ln>
                <a:solidFill>
                  <a:prstClr val="black">
                    <a:lumMod val="75000"/>
                    <a:lumOff val="25000"/>
                  </a:prstClr>
                </a:solidFill>
                <a:effectLst/>
                <a:uLnTx/>
                <a:uFillTx/>
                <a:latin typeface="Yu Gothic"/>
                <a:ea typeface="Yu Gothic"/>
                <a:cs typeface="Arial"/>
                <a:sym typeface="Arial"/>
              </a:rPr>
              <a:t>月経周期日数</a:t>
            </a:r>
            <a:r>
              <a:rPr lang="en-US" sz="1850" b="1" kern="0" dirty="0">
                <a:solidFill>
                  <a:prstClr val="black">
                    <a:lumMod val="75000"/>
                    <a:lumOff val="25000"/>
                  </a:prstClr>
                </a:solidFill>
                <a:latin typeface="Yu Gothic"/>
                <a:ea typeface="Yu Gothic"/>
              </a:rPr>
              <a:t>・・・24-38</a:t>
            </a:r>
            <a:r>
              <a:rPr kumimoji="0" lang="en-US" sz="1850" b="1" i="0" u="none" strike="noStrike" kern="0" cap="none" spc="0" normalizeH="0" baseline="0" noProof="0" dirty="0">
                <a:ln>
                  <a:noFill/>
                </a:ln>
                <a:solidFill>
                  <a:prstClr val="black">
                    <a:lumMod val="75000"/>
                    <a:lumOff val="25000"/>
                  </a:prstClr>
                </a:solidFill>
                <a:effectLst/>
                <a:uLnTx/>
                <a:uFillTx/>
                <a:latin typeface="Yu Gothic"/>
                <a:ea typeface="Yu Gothic"/>
                <a:cs typeface="Arial"/>
                <a:sym typeface="Arial"/>
              </a:rPr>
              <a:t>日</a:t>
            </a:r>
            <a:endParaRPr kumimoji="0" sz="1850" b="1" i="0" u="none" strike="noStrike" kern="0" cap="none" spc="0" normalizeH="0" baseline="0" noProof="0" dirty="0">
              <a:ln>
                <a:noFill/>
              </a:ln>
              <a:solidFill>
                <a:prstClr val="black">
                  <a:lumMod val="75000"/>
                  <a:lumOff val="25000"/>
                </a:prstClr>
              </a:solidFill>
              <a:effectLst/>
              <a:uLnTx/>
              <a:uFillTx/>
              <a:latin typeface="Yu Gothic"/>
              <a:ea typeface="Yu Gothic"/>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50" b="1" i="0" u="none" strike="noStrike" kern="0" cap="none" spc="0" normalizeH="0" baseline="0" noProof="0" dirty="0">
                <a:ln>
                  <a:noFill/>
                </a:ln>
                <a:solidFill>
                  <a:prstClr val="black">
                    <a:lumMod val="75000"/>
                    <a:lumOff val="25000"/>
                  </a:prstClr>
                </a:solidFill>
                <a:effectLst/>
                <a:uLnTx/>
                <a:uFillTx/>
                <a:latin typeface="Yu Gothic"/>
                <a:ea typeface="Yu Gothic"/>
                <a:cs typeface="Arial"/>
                <a:sym typeface="Arial"/>
              </a:rPr>
              <a:t>・</a:t>
            </a:r>
            <a:r>
              <a:rPr kumimoji="0" lang="en-US" sz="1850" b="1" i="0" u="none" strike="noStrike" kern="0" cap="none" spc="0" normalizeH="0" baseline="0" noProof="0" dirty="0" err="1">
                <a:ln>
                  <a:noFill/>
                </a:ln>
                <a:solidFill>
                  <a:prstClr val="black">
                    <a:lumMod val="75000"/>
                    <a:lumOff val="25000"/>
                  </a:prstClr>
                </a:solidFill>
                <a:effectLst/>
                <a:uLnTx/>
                <a:uFillTx/>
                <a:latin typeface="Yu Gothic"/>
                <a:ea typeface="Yu Gothic"/>
                <a:cs typeface="Arial"/>
                <a:sym typeface="Arial"/>
              </a:rPr>
              <a:t>月経期間</a:t>
            </a:r>
            <a:r>
              <a:rPr kumimoji="0" lang="en-US" sz="1850" b="1" i="0" u="none" strike="noStrike" kern="0" cap="none" spc="0" normalizeH="0" baseline="0" noProof="0" dirty="0">
                <a:ln>
                  <a:noFill/>
                </a:ln>
                <a:solidFill>
                  <a:prstClr val="black">
                    <a:lumMod val="75000"/>
                    <a:lumOff val="25000"/>
                  </a:prstClr>
                </a:solidFill>
                <a:effectLst/>
                <a:uLnTx/>
                <a:uFillTx/>
                <a:latin typeface="Yu Gothic"/>
                <a:ea typeface="Yu Gothic"/>
                <a:cs typeface="Arial"/>
                <a:sym typeface="Arial"/>
              </a:rPr>
              <a:t>　　・・・</a:t>
            </a:r>
            <a:r>
              <a:rPr kumimoji="0" lang="ja-JP" altLang="en-US" sz="1850" b="1" i="0" u="none" strike="noStrike" kern="0" cap="none" spc="0" normalizeH="0" baseline="0" noProof="0" dirty="0">
                <a:ln>
                  <a:noFill/>
                </a:ln>
                <a:solidFill>
                  <a:prstClr val="black">
                    <a:lumMod val="75000"/>
                    <a:lumOff val="25000"/>
                  </a:prstClr>
                </a:solidFill>
                <a:effectLst/>
                <a:uLnTx/>
                <a:uFillTx/>
                <a:latin typeface="Yu Gothic"/>
                <a:ea typeface="Yu Gothic"/>
                <a:cs typeface="Arial"/>
                <a:sym typeface="Arial"/>
              </a:rPr>
              <a:t>３</a:t>
            </a:r>
            <a:r>
              <a:rPr kumimoji="0" lang="en-US" sz="1850" b="1" i="0" u="none" strike="noStrike" kern="0" cap="none" spc="0" normalizeH="0" baseline="0" noProof="0" dirty="0">
                <a:ln>
                  <a:noFill/>
                </a:ln>
                <a:solidFill>
                  <a:prstClr val="black">
                    <a:lumMod val="75000"/>
                    <a:lumOff val="25000"/>
                  </a:prstClr>
                </a:solidFill>
                <a:effectLst/>
                <a:uLnTx/>
                <a:uFillTx/>
                <a:latin typeface="Yu Gothic"/>
                <a:ea typeface="Yu Gothic"/>
                <a:cs typeface="Arial"/>
                <a:sym typeface="Arial"/>
              </a:rPr>
              <a:t>-</a:t>
            </a:r>
            <a:r>
              <a:rPr kumimoji="0" lang="ja-JP" altLang="en-US" sz="1850" b="1" i="0" u="none" strike="noStrike" kern="0" cap="none" spc="0" normalizeH="0" baseline="0" noProof="0" dirty="0">
                <a:ln>
                  <a:noFill/>
                </a:ln>
                <a:solidFill>
                  <a:prstClr val="black">
                    <a:lumMod val="75000"/>
                    <a:lumOff val="25000"/>
                  </a:prstClr>
                </a:solidFill>
                <a:effectLst/>
                <a:uLnTx/>
                <a:uFillTx/>
                <a:latin typeface="Yu Gothic"/>
                <a:ea typeface="Yu Gothic"/>
                <a:cs typeface="Arial"/>
                <a:sym typeface="Arial"/>
              </a:rPr>
              <a:t>７</a:t>
            </a:r>
            <a:r>
              <a:rPr kumimoji="0" lang="en-US" sz="1850" b="1" i="0" u="none" strike="noStrike" kern="0" cap="none" spc="0" normalizeH="0" baseline="0" noProof="0" dirty="0">
                <a:ln>
                  <a:noFill/>
                </a:ln>
                <a:solidFill>
                  <a:prstClr val="black">
                    <a:lumMod val="75000"/>
                    <a:lumOff val="25000"/>
                  </a:prstClr>
                </a:solidFill>
                <a:effectLst/>
                <a:uLnTx/>
                <a:uFillTx/>
                <a:latin typeface="Yu Gothic"/>
                <a:ea typeface="Yu Gothic"/>
                <a:cs typeface="Arial"/>
                <a:sym typeface="Arial"/>
              </a:rPr>
              <a:t>日</a:t>
            </a:r>
            <a:endParaRPr kumimoji="0" sz="1850" b="1" i="0" u="none" strike="noStrike" kern="0" cap="none" spc="0" normalizeH="0" baseline="0" noProof="0" dirty="0">
              <a:ln>
                <a:noFill/>
              </a:ln>
              <a:solidFill>
                <a:prstClr val="black">
                  <a:lumMod val="75000"/>
                  <a:lumOff val="25000"/>
                </a:prstClr>
              </a:solidFill>
              <a:effectLst/>
              <a:uLnTx/>
              <a:uFillTx/>
              <a:latin typeface="Yu Gothic"/>
              <a:ea typeface="Yu Gothic"/>
              <a:cs typeface="Arial"/>
              <a:sym typeface="Arial"/>
            </a:endParaRPr>
          </a:p>
        </p:txBody>
      </p:sp>
      <p:sp>
        <p:nvSpPr>
          <p:cNvPr id="7" name="Google Shape;334;g3755e0c645d_0_228">
            <a:extLst>
              <a:ext uri="{FF2B5EF4-FFF2-40B4-BE49-F238E27FC236}">
                <a16:creationId xmlns:a16="http://schemas.microsoft.com/office/drawing/2014/main" id="{2942E75F-0D12-DE4B-75D4-AD32B1913297}"/>
              </a:ext>
            </a:extLst>
          </p:cNvPr>
          <p:cNvSpPr txBox="1"/>
          <p:nvPr/>
        </p:nvSpPr>
        <p:spPr>
          <a:xfrm>
            <a:off x="616817" y="2806274"/>
            <a:ext cx="10179972" cy="680458"/>
          </a:xfrm>
          <a:prstGeom prst="rect">
            <a:avLst/>
          </a:prstGeom>
          <a:noFill/>
          <a:ln>
            <a:noFill/>
          </a:ln>
        </p:spPr>
        <p:txBody>
          <a:bodyPr spcFirstLastPara="1" wrap="square" lIns="85620" tIns="85620" rIns="85620" bIns="8562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1124"/>
              </a:spcAft>
              <a:buClr>
                <a:srgbClr val="000000"/>
              </a:buClr>
              <a:buSzTx/>
              <a:buFont typeface="Arial"/>
              <a:buNone/>
              <a:tabLst/>
              <a:defRPr/>
            </a:pPr>
            <a:r>
              <a:rPr kumimoji="0" lang="en-US" sz="1637" b="1" i="0" u="none" strike="noStrike" kern="0" cap="none" spc="0" normalizeH="0" baseline="0" noProof="0">
                <a:ln>
                  <a:noFill/>
                </a:ln>
                <a:solidFill>
                  <a:srgbClr val="404040"/>
                </a:solidFill>
                <a:effectLst/>
                <a:uLnTx/>
                <a:uFillTx/>
                <a:latin typeface="Yu Gothic"/>
                <a:ea typeface="Yu Gothic"/>
                <a:cs typeface="Arial"/>
                <a:sym typeface="Arial"/>
              </a:rPr>
              <a:t>約1</a:t>
            </a:r>
            <a:r>
              <a:rPr kumimoji="0" lang="ja-JP" altLang="en-US" sz="1637" b="1" i="0" u="none" strike="noStrike" kern="0" cap="none" spc="0" normalizeH="0" baseline="0" noProof="0">
                <a:ln>
                  <a:noFill/>
                </a:ln>
                <a:solidFill>
                  <a:srgbClr val="404040"/>
                </a:solidFill>
                <a:effectLst/>
                <a:uLnTx/>
                <a:uFillTx/>
                <a:latin typeface="Yu Gothic"/>
                <a:ea typeface="Yu Gothic"/>
                <a:cs typeface="Arial"/>
                <a:sym typeface="Arial"/>
              </a:rPr>
              <a:t>ヶ月の間隔で自発的に起こり</a:t>
            </a:r>
            <a:r>
              <a:rPr kumimoji="0" lang="en-US" sz="1637" b="1" i="0" u="none" strike="noStrike" kern="0" cap="none" spc="0" normalizeH="0" baseline="0" noProof="0">
                <a:ln>
                  <a:noFill/>
                </a:ln>
                <a:solidFill>
                  <a:srgbClr val="404040"/>
                </a:solidFill>
                <a:effectLst/>
                <a:uLnTx/>
                <a:uFillTx/>
                <a:latin typeface="Yu Gothic"/>
                <a:ea typeface="Yu Gothic"/>
                <a:cs typeface="Arial"/>
                <a:sym typeface="Arial"/>
              </a:rPr>
              <a:t>、</a:t>
            </a:r>
            <a:r>
              <a:rPr kumimoji="0" lang="en-US" sz="1637" b="1" i="0" u="none" strike="noStrike" kern="0" cap="none" spc="0" normalizeH="0" baseline="0" noProof="0" err="1">
                <a:ln>
                  <a:noFill/>
                </a:ln>
                <a:solidFill>
                  <a:srgbClr val="404040"/>
                </a:solidFill>
                <a:effectLst/>
                <a:uLnTx/>
                <a:uFillTx/>
                <a:latin typeface="Yu Gothic"/>
                <a:ea typeface="Yu Gothic"/>
                <a:cs typeface="Arial"/>
                <a:sym typeface="Arial"/>
              </a:rPr>
              <a:t>限られた日数で自然に止まる子宮内膜からの周期的な出血のこと</a:t>
            </a:r>
            <a:endParaRPr kumimoji="0" sz="1637" b="1" i="0" u="none" strike="noStrike" kern="0" cap="none" spc="0" normalizeH="0" baseline="0" noProof="0">
              <a:ln>
                <a:noFill/>
              </a:ln>
              <a:solidFill>
                <a:srgbClr val="404040"/>
              </a:solidFill>
              <a:effectLst/>
              <a:uLnTx/>
              <a:uFillTx/>
              <a:latin typeface="Yu Gothic"/>
              <a:ea typeface="Yu Gothic"/>
              <a:cs typeface="Arial"/>
              <a:sym typeface="Arial"/>
            </a:endParaRPr>
          </a:p>
        </p:txBody>
      </p:sp>
      <p:pic>
        <p:nvPicPr>
          <p:cNvPr id="10" name="図 9" descr="アイコン&#10;&#10;AI 生成コンテンツは誤りを含む可能性があります。">
            <a:extLst>
              <a:ext uri="{FF2B5EF4-FFF2-40B4-BE49-F238E27FC236}">
                <a16:creationId xmlns:a16="http://schemas.microsoft.com/office/drawing/2014/main" id="{5BA015E0-F456-CE62-916C-65BB3F26147A}"/>
              </a:ext>
            </a:extLst>
          </p:cNvPr>
          <p:cNvPicPr>
            <a:picLocks noChangeAspect="1"/>
          </p:cNvPicPr>
          <p:nvPr/>
        </p:nvPicPr>
        <p:blipFill>
          <a:blip r:embed="rId3"/>
          <a:stretch>
            <a:fillRect/>
          </a:stretch>
        </p:blipFill>
        <p:spPr>
          <a:xfrm>
            <a:off x="471469" y="2402092"/>
            <a:ext cx="406261" cy="406261"/>
          </a:xfrm>
          <a:prstGeom prst="rect">
            <a:avLst/>
          </a:prstGeom>
        </p:spPr>
      </p:pic>
      <p:sp>
        <p:nvSpPr>
          <p:cNvPr id="8" name="TextBox 6">
            <a:extLst>
              <a:ext uri="{FF2B5EF4-FFF2-40B4-BE49-F238E27FC236}">
                <a16:creationId xmlns:a16="http://schemas.microsoft.com/office/drawing/2014/main" id="{203964B7-EB2F-7336-AEBD-E78093108A82}"/>
              </a:ext>
            </a:extLst>
          </p:cNvPr>
          <p:cNvSpPr txBox="1"/>
          <p:nvPr/>
        </p:nvSpPr>
        <p:spPr>
          <a:xfrm>
            <a:off x="689411" y="6008911"/>
            <a:ext cx="7350621" cy="485639"/>
          </a:xfrm>
          <a:prstGeom prst="rect">
            <a:avLst/>
          </a:prstGeom>
          <a:noFill/>
        </p:spPr>
        <p:txBody>
          <a:bodyPr rot="0" spcFirstLastPara="0" vert="horz" wrap="square" lIns="53459" tIns="26730" rIns="53459" bIns="2673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srgbClr val="7F7F7F"/>
                </a:solidFill>
                <a:effectLst/>
                <a:uLnTx/>
                <a:uFillTx/>
                <a:latin typeface="Yu Gothic"/>
                <a:ea typeface="Yu Gothic"/>
                <a:cs typeface="Arial"/>
                <a:sym typeface="Arial"/>
              </a:rPr>
              <a:t>出典：</a:t>
            </a:r>
            <a:endParaRPr kumimoji="0" lang="en-US" altLang="ja-JP" sz="935" b="1" i="0" u="none" strike="noStrike" kern="0" cap="none" spc="0" normalizeH="0" baseline="0" noProof="0">
              <a:ln>
                <a:noFill/>
              </a:ln>
              <a:solidFill>
                <a:srgbClr val="7F7F7F"/>
              </a:solidFill>
              <a:effectLst/>
              <a:uLnTx/>
              <a:uFillTx/>
              <a:latin typeface="Yu Gothic"/>
              <a:ea typeface="Yu Gothic"/>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srgbClr val="7F7F7F"/>
                </a:solidFill>
                <a:effectLst/>
                <a:uLnTx/>
                <a:uFillTx/>
                <a:latin typeface="Yu Gothic"/>
                <a:ea typeface="Yu Gothic"/>
                <a:cs typeface="Arial"/>
                <a:sym typeface="Arial"/>
              </a:rPr>
              <a:t>・「日本産科婦人科学会用語集」</a:t>
            </a:r>
            <a:endParaRPr kumimoji="0" lang="en-US" altLang="ja-JP" sz="935" b="1" i="0" u="none" strike="noStrike" kern="0" cap="none" spc="0" normalizeH="0" baseline="0" noProof="0">
              <a:ln>
                <a:noFill/>
              </a:ln>
              <a:solidFill>
                <a:srgbClr val="7F7F7F"/>
              </a:solidFill>
              <a:effectLst/>
              <a:uLnTx/>
              <a:uFillTx/>
              <a:latin typeface="Yu Gothic"/>
              <a:ea typeface="Yu Gothic"/>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srgbClr val="7F7F7F"/>
                </a:solidFill>
                <a:effectLst/>
                <a:uLnTx/>
                <a:uFillTx/>
                <a:latin typeface="Yu Gothic"/>
                <a:ea typeface="Yu Gothic"/>
                <a:cs typeface="Arial"/>
                <a:sym typeface="Arial"/>
              </a:rPr>
              <a:t>・厚生労働省「働く女性の心とからだの応援サイト」</a:t>
            </a:r>
            <a:r>
              <a:rPr kumimoji="0" lang="en-US" sz="935" b="1" i="0" u="none" strike="noStrike" kern="0" cap="none" spc="0" normalizeH="0" baseline="0" noProof="0">
                <a:ln>
                  <a:noFill/>
                </a:ln>
                <a:solidFill>
                  <a:srgbClr val="7F7F7F"/>
                </a:solidFill>
                <a:effectLst/>
                <a:uLnTx/>
                <a:uFillTx/>
                <a:latin typeface="Yu Gothic"/>
                <a:ea typeface="Yu Gothic"/>
                <a:cs typeface="Arial"/>
                <a:sym typeface="Arial"/>
              </a:rPr>
              <a:t>https://</a:t>
            </a:r>
            <a:r>
              <a:rPr kumimoji="0" lang="en-US" sz="935" b="1" i="0" u="none" strike="noStrike" kern="0" cap="none" spc="0" normalizeH="0" baseline="0" noProof="0" err="1">
                <a:ln>
                  <a:noFill/>
                </a:ln>
                <a:solidFill>
                  <a:srgbClr val="7F7F7F"/>
                </a:solidFill>
                <a:effectLst/>
                <a:uLnTx/>
                <a:uFillTx/>
                <a:latin typeface="Yu Gothic"/>
                <a:ea typeface="Yu Gothic"/>
                <a:cs typeface="Arial"/>
                <a:sym typeface="Arial"/>
              </a:rPr>
              <a:t>www.bosei-navi.mhlw.go.jp</a:t>
            </a:r>
            <a:r>
              <a:rPr kumimoji="0" lang="en-US" sz="935" b="1" i="0" u="none" strike="noStrike" kern="0" cap="none" spc="0" normalizeH="0" baseline="0" noProof="0">
                <a:ln>
                  <a:noFill/>
                </a:ln>
                <a:solidFill>
                  <a:srgbClr val="7F7F7F"/>
                </a:solidFill>
                <a:effectLst/>
                <a:uLnTx/>
                <a:uFillTx/>
                <a:latin typeface="Yu Gothic"/>
                <a:ea typeface="Yu Gothic"/>
                <a:cs typeface="Arial"/>
                <a:sym typeface="Arial"/>
              </a:rPr>
              <a:t>/health/</a:t>
            </a:r>
            <a:r>
              <a:rPr kumimoji="0" lang="en-US" sz="935" b="1" i="0" u="none" strike="noStrike" kern="0" cap="none" spc="0" normalizeH="0" baseline="0" noProof="0" err="1">
                <a:ln>
                  <a:noFill/>
                </a:ln>
                <a:solidFill>
                  <a:srgbClr val="7F7F7F"/>
                </a:solidFill>
                <a:effectLst/>
                <a:uLnTx/>
                <a:uFillTx/>
                <a:latin typeface="Yu Gothic"/>
                <a:ea typeface="Yu Gothic"/>
                <a:cs typeface="Arial"/>
                <a:sym typeface="Arial"/>
              </a:rPr>
              <a:t>menstruation.html</a:t>
            </a:r>
            <a:endParaRPr kumimoji="0" lang="en-US" sz="935" b="1" i="0" u="none" strike="noStrike" kern="0" cap="none" spc="0" normalizeH="0" baseline="0" noProof="0">
              <a:ln>
                <a:noFill/>
              </a:ln>
              <a:solidFill>
                <a:srgbClr val="7F7F7F"/>
              </a:solidFill>
              <a:effectLst/>
              <a:uLnTx/>
              <a:uFillTx/>
              <a:latin typeface="Yu Gothic"/>
              <a:ea typeface="Yu Gothic"/>
              <a:cs typeface="Arial"/>
              <a:sym typeface="Arial"/>
            </a:endParaRPr>
          </a:p>
        </p:txBody>
      </p:sp>
      <p:pic>
        <p:nvPicPr>
          <p:cNvPr id="13" name="図 23">
            <a:extLst>
              <a:ext uri="{FF2B5EF4-FFF2-40B4-BE49-F238E27FC236}">
                <a16:creationId xmlns:a16="http://schemas.microsoft.com/office/drawing/2014/main" id="{43616243-82B1-9BBE-EC7C-06B9E1F47352}"/>
              </a:ext>
            </a:extLst>
          </p:cNvPr>
          <p:cNvPicPr>
            <a:picLocks noChangeAspect="1"/>
          </p:cNvPicPr>
          <p:nvPr/>
        </p:nvPicPr>
        <p:blipFill>
          <a:blip r:embed="rId4"/>
          <a:stretch>
            <a:fillRect/>
          </a:stretch>
        </p:blipFill>
        <p:spPr>
          <a:xfrm>
            <a:off x="3281672" y="3130113"/>
            <a:ext cx="3050121" cy="3009412"/>
          </a:xfrm>
          <a:prstGeom prst="rect">
            <a:avLst/>
          </a:prstGeom>
        </p:spPr>
      </p:pic>
      <p:pic>
        <p:nvPicPr>
          <p:cNvPr id="3" name="図 2">
            <a:extLst>
              <a:ext uri="{FF2B5EF4-FFF2-40B4-BE49-F238E27FC236}">
                <a16:creationId xmlns:a16="http://schemas.microsoft.com/office/drawing/2014/main" id="{398FD098-1B1B-7EEC-EC34-A71F210D16FE}"/>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3521633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C1223363-E3A8-85DC-BCF3-9A5249561186}"/>
            </a:ext>
          </a:extLst>
        </p:cNvPr>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E3325DE3-01A3-764E-8DF5-0C964D14F674}"/>
              </a:ext>
            </a:extLst>
          </p:cNvPr>
          <p:cNvSpPr txBox="1"/>
          <p:nvPr/>
        </p:nvSpPr>
        <p:spPr>
          <a:xfrm>
            <a:off x="577834" y="1649820"/>
            <a:ext cx="9870192" cy="58067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338"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月経のサイクル</a:t>
            </a:r>
          </a:p>
        </p:txBody>
      </p:sp>
      <p:sp>
        <p:nvSpPr>
          <p:cNvPr id="26" name="Arrow: Pentagon 25">
            <a:extLst>
              <a:ext uri="{FF2B5EF4-FFF2-40B4-BE49-F238E27FC236}">
                <a16:creationId xmlns:a16="http://schemas.microsoft.com/office/drawing/2014/main" id="{16DAFBCD-FD5C-F733-8E8F-0685D5335E88}"/>
              </a:ext>
            </a:extLst>
          </p:cNvPr>
          <p:cNvSpPr/>
          <p:nvPr/>
        </p:nvSpPr>
        <p:spPr>
          <a:xfrm>
            <a:off x="1884113" y="2355607"/>
            <a:ext cx="2660625" cy="326100"/>
          </a:xfrm>
          <a:prstGeom prst="homePlate">
            <a:avLst/>
          </a:prstGeom>
          <a:solidFill>
            <a:srgbClr val="64C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Arial"/>
                <a:sym typeface="Arial"/>
              </a:rPr>
              <a:t>卵胞期</a:t>
            </a:r>
            <a:endParaRPr kumimoji="0" lang="en-US" sz="1403" b="0" i="0" u="none" strike="noStrike" kern="0" cap="none" spc="0" normalizeH="0" baseline="0" noProof="0">
              <a:ln>
                <a:noFill/>
              </a:ln>
              <a:solidFill>
                <a:prstClr val="white"/>
              </a:solidFill>
              <a:effectLst/>
              <a:uLnTx/>
              <a:uFillTx/>
              <a:latin typeface="游ゴシック" panose="02110004020202020204"/>
              <a:ea typeface="+mn-ea"/>
              <a:cs typeface="Arial"/>
              <a:sym typeface="Arial"/>
            </a:endParaRPr>
          </a:p>
        </p:txBody>
      </p:sp>
      <p:sp>
        <p:nvSpPr>
          <p:cNvPr id="27" name="Arrow: Pentagon 26">
            <a:extLst>
              <a:ext uri="{FF2B5EF4-FFF2-40B4-BE49-F238E27FC236}">
                <a16:creationId xmlns:a16="http://schemas.microsoft.com/office/drawing/2014/main" id="{FFD451D6-7E51-6B9C-E200-796C425206D0}"/>
              </a:ext>
            </a:extLst>
          </p:cNvPr>
          <p:cNvSpPr/>
          <p:nvPr/>
        </p:nvSpPr>
        <p:spPr>
          <a:xfrm>
            <a:off x="4544738" y="2354678"/>
            <a:ext cx="2653206" cy="346557"/>
          </a:xfrm>
          <a:prstGeom prst="homePlate">
            <a:avLst/>
          </a:prstGeom>
          <a:solidFill>
            <a:srgbClr val="27B5C5"/>
          </a:solidFill>
          <a:ln>
            <a:noFill/>
          </a:ln>
        </p:spPr>
        <p:style>
          <a:lnRef idx="2">
            <a:schemeClr val="accent1">
              <a:shade val="15000"/>
            </a:schemeClr>
          </a:lnRef>
          <a:fillRef idx="1">
            <a:schemeClr val="accent1"/>
          </a:fillRef>
          <a:effectRef idx="0">
            <a:schemeClr val="accent1"/>
          </a:effectRef>
          <a:fontRef idx="minor">
            <a:schemeClr val="lt1"/>
          </a:fontRef>
        </p:style>
        <p:txBody>
          <a:bodyPr lIns="53459" tIns="26730" rIns="53459" bIns="2673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0" i="0" u="none" strike="noStrike" kern="0" cap="none" spc="0" normalizeH="0" baseline="0" noProof="0">
                <a:ln>
                  <a:noFill/>
                </a:ln>
                <a:solidFill>
                  <a:prstClr val="white"/>
                </a:solidFill>
                <a:effectLst/>
                <a:uLnTx/>
                <a:uFillTx/>
                <a:latin typeface="游ゴシック" panose="02110004020202020204"/>
                <a:ea typeface="ＭＳ Ｐゴシック"/>
                <a:cs typeface="Arial"/>
                <a:sym typeface="Arial"/>
              </a:rPr>
              <a:t>黄体期</a:t>
            </a:r>
          </a:p>
        </p:txBody>
      </p:sp>
      <p:sp>
        <p:nvSpPr>
          <p:cNvPr id="28" name="Arrow: Pentagon 27">
            <a:extLst>
              <a:ext uri="{FF2B5EF4-FFF2-40B4-BE49-F238E27FC236}">
                <a16:creationId xmlns:a16="http://schemas.microsoft.com/office/drawing/2014/main" id="{3B73D77C-18A3-0D7B-9C61-D0AA96CBB6A4}"/>
              </a:ext>
            </a:extLst>
          </p:cNvPr>
          <p:cNvSpPr/>
          <p:nvPr/>
        </p:nvSpPr>
        <p:spPr>
          <a:xfrm>
            <a:off x="7197944" y="2347859"/>
            <a:ext cx="2656915" cy="326100"/>
          </a:xfrm>
          <a:prstGeom prst="homePlate">
            <a:avLst/>
          </a:prstGeom>
          <a:solidFill>
            <a:srgbClr val="52ABB9"/>
          </a:solidFill>
          <a:ln>
            <a:noFill/>
          </a:ln>
        </p:spPr>
        <p:style>
          <a:lnRef idx="2">
            <a:schemeClr val="accent1">
              <a:shade val="15000"/>
            </a:schemeClr>
          </a:lnRef>
          <a:fillRef idx="1">
            <a:schemeClr val="accent1"/>
          </a:fillRef>
          <a:effectRef idx="0">
            <a:schemeClr val="accent1"/>
          </a:effectRef>
          <a:fontRef idx="minor">
            <a:schemeClr val="lt1"/>
          </a:fontRef>
        </p:style>
        <p:txBody>
          <a:bodyPr lIns="53459" tIns="26730" rIns="53459" bIns="2673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0" i="0" u="none" strike="noStrike" kern="0" cap="none" spc="0" normalizeH="0" baseline="0" noProof="0">
                <a:ln>
                  <a:noFill/>
                </a:ln>
                <a:solidFill>
                  <a:prstClr val="white"/>
                </a:solidFill>
                <a:effectLst/>
                <a:uLnTx/>
                <a:uFillTx/>
                <a:latin typeface="游ゴシック" panose="02110004020202020204"/>
                <a:ea typeface="ＭＳ Ｐゴシック"/>
                <a:cs typeface="Arial"/>
                <a:sym typeface="Arial"/>
              </a:rPr>
              <a:t>卵胞期</a:t>
            </a:r>
          </a:p>
        </p:txBody>
      </p:sp>
      <p:sp>
        <p:nvSpPr>
          <p:cNvPr id="29" name="Arrow: Pentagon 28">
            <a:extLst>
              <a:ext uri="{FF2B5EF4-FFF2-40B4-BE49-F238E27FC236}">
                <a16:creationId xmlns:a16="http://schemas.microsoft.com/office/drawing/2014/main" id="{3EF146FC-67C7-E72E-48B8-1F6CBD6AF2EC}"/>
              </a:ext>
            </a:extLst>
          </p:cNvPr>
          <p:cNvSpPr/>
          <p:nvPr/>
        </p:nvSpPr>
        <p:spPr>
          <a:xfrm>
            <a:off x="4544738" y="3182601"/>
            <a:ext cx="2656915" cy="326100"/>
          </a:xfrm>
          <a:prstGeom prst="homePlate">
            <a:avLst/>
          </a:prstGeom>
          <a:solidFill>
            <a:srgbClr val="27B5C5"/>
          </a:solidFill>
          <a:ln>
            <a:noFill/>
          </a:ln>
        </p:spPr>
        <p:style>
          <a:lnRef idx="2">
            <a:schemeClr val="accent1">
              <a:shade val="15000"/>
            </a:schemeClr>
          </a:lnRef>
          <a:fillRef idx="1">
            <a:schemeClr val="accent1"/>
          </a:fillRef>
          <a:effectRef idx="0">
            <a:schemeClr val="accent1"/>
          </a:effectRef>
          <a:fontRef idx="minor">
            <a:schemeClr val="lt1"/>
          </a:fontRef>
        </p:style>
        <p:txBody>
          <a:bodyPr lIns="53459" tIns="26730" rIns="53459" bIns="2673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0" i="0" u="none" strike="noStrike" kern="0" cap="none" spc="0" normalizeH="0" baseline="0" noProof="0">
                <a:ln>
                  <a:noFill/>
                </a:ln>
                <a:solidFill>
                  <a:prstClr val="white"/>
                </a:solidFill>
                <a:effectLst/>
                <a:uLnTx/>
                <a:uFillTx/>
                <a:latin typeface="游ゴシック" panose="02110004020202020204"/>
                <a:ea typeface="ＭＳ Ｐゴシック"/>
                <a:cs typeface="Arial"/>
                <a:sym typeface="Arial"/>
              </a:rPr>
              <a:t>分泌期</a:t>
            </a:r>
          </a:p>
        </p:txBody>
      </p:sp>
      <p:sp>
        <p:nvSpPr>
          <p:cNvPr id="31" name="Arrow: Pentagon 30">
            <a:extLst>
              <a:ext uri="{FF2B5EF4-FFF2-40B4-BE49-F238E27FC236}">
                <a16:creationId xmlns:a16="http://schemas.microsoft.com/office/drawing/2014/main" id="{85DA4FC5-59B7-8DEE-DD50-B5C55E91C975}"/>
              </a:ext>
            </a:extLst>
          </p:cNvPr>
          <p:cNvSpPr/>
          <p:nvPr/>
        </p:nvSpPr>
        <p:spPr>
          <a:xfrm>
            <a:off x="1881004" y="3189419"/>
            <a:ext cx="2656915" cy="326100"/>
          </a:xfrm>
          <a:prstGeom prst="homePlate">
            <a:avLst/>
          </a:prstGeom>
          <a:solidFill>
            <a:srgbClr val="64CFE0"/>
          </a:solidFill>
          <a:ln>
            <a:noFill/>
          </a:ln>
        </p:spPr>
        <p:style>
          <a:lnRef idx="2">
            <a:schemeClr val="accent1">
              <a:shade val="15000"/>
            </a:schemeClr>
          </a:lnRef>
          <a:fillRef idx="1">
            <a:schemeClr val="accent1"/>
          </a:fillRef>
          <a:effectRef idx="0">
            <a:schemeClr val="accent1"/>
          </a:effectRef>
          <a:fontRef idx="minor">
            <a:schemeClr val="lt1"/>
          </a:fontRef>
        </p:style>
        <p:txBody>
          <a:bodyPr lIns="53459" tIns="26730" rIns="53459" bIns="2673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0" i="0" u="none" strike="noStrike" kern="0" cap="none" spc="0" normalizeH="0" baseline="0" noProof="0">
                <a:ln>
                  <a:noFill/>
                </a:ln>
                <a:solidFill>
                  <a:prstClr val="white"/>
                </a:solidFill>
                <a:effectLst/>
                <a:uLnTx/>
                <a:uFillTx/>
                <a:latin typeface="游ゴシック" panose="02110004020202020204"/>
                <a:ea typeface="ＭＳ Ｐゴシック"/>
                <a:cs typeface="Arial"/>
                <a:sym typeface="Arial"/>
              </a:rPr>
              <a:t>増殖期</a:t>
            </a:r>
          </a:p>
        </p:txBody>
      </p:sp>
      <p:sp>
        <p:nvSpPr>
          <p:cNvPr id="32" name="Arrow: Pentagon 31">
            <a:extLst>
              <a:ext uri="{FF2B5EF4-FFF2-40B4-BE49-F238E27FC236}">
                <a16:creationId xmlns:a16="http://schemas.microsoft.com/office/drawing/2014/main" id="{3109C91B-D261-C173-E2C9-D356CB3070C6}"/>
              </a:ext>
            </a:extLst>
          </p:cNvPr>
          <p:cNvSpPr/>
          <p:nvPr/>
        </p:nvSpPr>
        <p:spPr>
          <a:xfrm>
            <a:off x="7197944" y="3184073"/>
            <a:ext cx="1646539" cy="326100"/>
          </a:xfrm>
          <a:prstGeom prst="homePlate">
            <a:avLst/>
          </a:prstGeom>
          <a:solidFill>
            <a:srgbClr val="52ABB9"/>
          </a:solidFill>
          <a:ln>
            <a:noFill/>
          </a:ln>
        </p:spPr>
        <p:style>
          <a:lnRef idx="2">
            <a:schemeClr val="accent1">
              <a:shade val="15000"/>
            </a:schemeClr>
          </a:lnRef>
          <a:fillRef idx="1">
            <a:schemeClr val="accent1"/>
          </a:fillRef>
          <a:effectRef idx="0">
            <a:schemeClr val="accent1"/>
          </a:effectRef>
          <a:fontRef idx="minor">
            <a:schemeClr val="lt1"/>
          </a:fontRef>
        </p:style>
        <p:txBody>
          <a:bodyPr lIns="53459" tIns="26730" rIns="53459" bIns="2673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0" i="0" u="none" strike="noStrike" kern="0" cap="none" spc="0" normalizeH="0" baseline="0" noProof="0">
                <a:ln>
                  <a:noFill/>
                </a:ln>
                <a:solidFill>
                  <a:prstClr val="white"/>
                </a:solidFill>
                <a:effectLst/>
                <a:uLnTx/>
                <a:uFillTx/>
                <a:latin typeface="游ゴシック" panose="02110004020202020204"/>
                <a:ea typeface="ＭＳ Ｐゴシック"/>
                <a:cs typeface="Arial"/>
                <a:sym typeface="Arial"/>
              </a:rPr>
              <a:t>月経期</a:t>
            </a:r>
          </a:p>
        </p:txBody>
      </p:sp>
      <p:sp>
        <p:nvSpPr>
          <p:cNvPr id="33" name="Arrow: Pentagon 32">
            <a:extLst>
              <a:ext uri="{FF2B5EF4-FFF2-40B4-BE49-F238E27FC236}">
                <a16:creationId xmlns:a16="http://schemas.microsoft.com/office/drawing/2014/main" id="{D7304BF1-47D8-7152-3950-BC38E71ECC81}"/>
              </a:ext>
            </a:extLst>
          </p:cNvPr>
          <p:cNvSpPr/>
          <p:nvPr/>
        </p:nvSpPr>
        <p:spPr>
          <a:xfrm>
            <a:off x="8833791" y="3178727"/>
            <a:ext cx="1031760" cy="326100"/>
          </a:xfrm>
          <a:prstGeom prst="homePlate">
            <a:avLst/>
          </a:prstGeom>
          <a:solidFill>
            <a:srgbClr val="52ABB9"/>
          </a:solidFill>
          <a:ln>
            <a:noFill/>
          </a:ln>
        </p:spPr>
        <p:style>
          <a:lnRef idx="2">
            <a:schemeClr val="accent1">
              <a:shade val="15000"/>
            </a:schemeClr>
          </a:lnRef>
          <a:fillRef idx="1">
            <a:schemeClr val="accent1"/>
          </a:fillRef>
          <a:effectRef idx="0">
            <a:schemeClr val="accent1"/>
          </a:effectRef>
          <a:fontRef idx="minor">
            <a:schemeClr val="lt1"/>
          </a:fontRef>
        </p:style>
        <p:txBody>
          <a:bodyPr lIns="53459" tIns="26730" rIns="53459" bIns="2673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0" i="0" u="none" strike="noStrike" kern="0" cap="none" spc="0" normalizeH="0" baseline="0" noProof="0">
                <a:ln>
                  <a:noFill/>
                </a:ln>
                <a:solidFill>
                  <a:prstClr val="white"/>
                </a:solidFill>
                <a:effectLst/>
                <a:uLnTx/>
                <a:uFillTx/>
                <a:latin typeface="游ゴシック" panose="02110004020202020204"/>
                <a:ea typeface="ＭＳ Ｐゴシック"/>
                <a:cs typeface="Arial"/>
                <a:sym typeface="Arial"/>
              </a:rPr>
              <a:t>増殖期</a:t>
            </a:r>
          </a:p>
        </p:txBody>
      </p:sp>
      <p:sp>
        <p:nvSpPr>
          <p:cNvPr id="9" name="TextBox 8">
            <a:extLst>
              <a:ext uri="{FF2B5EF4-FFF2-40B4-BE49-F238E27FC236}">
                <a16:creationId xmlns:a16="http://schemas.microsoft.com/office/drawing/2014/main" id="{0CA3BCBD-CE84-E3D6-706A-E60C3BB1F2B4}"/>
              </a:ext>
            </a:extLst>
          </p:cNvPr>
          <p:cNvSpPr txBox="1"/>
          <p:nvPr/>
        </p:nvSpPr>
        <p:spPr>
          <a:xfrm>
            <a:off x="1714693" y="4896362"/>
            <a:ext cx="253658" cy="1349208"/>
          </a:xfrm>
          <a:prstGeom prst="rect">
            <a:avLst/>
          </a:prstGeom>
          <a:noFill/>
        </p:spPr>
        <p:txBody>
          <a:bodyPr rot="0" spcFirstLastPara="0" vertOverflow="overflow" horzOverflow="overflow" vert="horz" wrap="square" lIns="53459" tIns="26730" rIns="53459" bIns="2673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52" b="1" i="0" u="none" strike="noStrike" kern="0" cap="none" spc="0" normalizeH="0" baseline="0" noProof="0">
                <a:ln>
                  <a:noFill/>
                </a:ln>
                <a:solidFill>
                  <a:srgbClr val="000000"/>
                </a:solidFill>
                <a:effectLst/>
                <a:uLnTx/>
                <a:uFillTx/>
                <a:latin typeface="Yu Gothic Medium" panose="020B0400000000000000" pitchFamily="34" charset="-128"/>
                <a:ea typeface="Yu Gothic Medium" panose="020B0400000000000000" pitchFamily="34" charset="-128"/>
                <a:cs typeface="Arial"/>
                <a:sym typeface="Arial"/>
              </a:rPr>
              <a:t>子宮内膜の模式図</a:t>
            </a:r>
          </a:p>
        </p:txBody>
      </p:sp>
      <p:sp>
        <p:nvSpPr>
          <p:cNvPr id="10" name="角丸四角形 9">
            <a:extLst>
              <a:ext uri="{FF2B5EF4-FFF2-40B4-BE49-F238E27FC236}">
                <a16:creationId xmlns:a16="http://schemas.microsoft.com/office/drawing/2014/main" id="{AACFCB34-DC61-1F62-A110-64FB4149CC04}"/>
              </a:ext>
            </a:extLst>
          </p:cNvPr>
          <p:cNvSpPr/>
          <p:nvPr/>
        </p:nvSpPr>
        <p:spPr>
          <a:xfrm>
            <a:off x="557051" y="2156675"/>
            <a:ext cx="737211" cy="762666"/>
          </a:xfrm>
          <a:prstGeom prst="roundRect">
            <a:avLst>
              <a:gd name="adj" fmla="val 89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3" b="1" i="0" u="none" strike="noStrike" kern="0" cap="none" spc="0" normalizeH="0" baseline="0" noProof="0">
                <a:ln>
                  <a:noFill/>
                </a:ln>
                <a:solidFill>
                  <a:prstClr val="black"/>
                </a:solidFill>
                <a:effectLst/>
                <a:uLnTx/>
                <a:uFillTx/>
                <a:latin typeface="Yu Gothic Medium" panose="020B0400000000000000" pitchFamily="34" charset="-128"/>
                <a:ea typeface="Yu Gothic Medium" panose="020B0400000000000000" pitchFamily="34" charset="-128"/>
                <a:cs typeface="+mn-cs"/>
                <a:sym typeface="Arial"/>
              </a:rPr>
              <a:t>卵巣</a:t>
            </a:r>
          </a:p>
        </p:txBody>
      </p:sp>
      <p:sp>
        <p:nvSpPr>
          <p:cNvPr id="11" name="角丸四角形 10">
            <a:extLst>
              <a:ext uri="{FF2B5EF4-FFF2-40B4-BE49-F238E27FC236}">
                <a16:creationId xmlns:a16="http://schemas.microsoft.com/office/drawing/2014/main" id="{DFA85065-B71D-CB6C-A511-2ADE4178DA59}"/>
              </a:ext>
            </a:extLst>
          </p:cNvPr>
          <p:cNvSpPr/>
          <p:nvPr/>
        </p:nvSpPr>
        <p:spPr>
          <a:xfrm>
            <a:off x="558518" y="3123040"/>
            <a:ext cx="737211" cy="3088321"/>
          </a:xfrm>
          <a:prstGeom prst="roundRect">
            <a:avLst>
              <a:gd name="adj" fmla="val 89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3" b="1" i="0" u="none" strike="noStrike" kern="0" cap="none" spc="0" normalizeH="0" baseline="0" noProof="0">
                <a:ln>
                  <a:noFill/>
                </a:ln>
                <a:solidFill>
                  <a:prstClr val="black"/>
                </a:solidFill>
                <a:effectLst/>
                <a:uLnTx/>
                <a:uFillTx/>
                <a:latin typeface="Yu Gothic Medium" panose="020B0400000000000000" pitchFamily="34" charset="-128"/>
                <a:ea typeface="Yu Gothic Medium" panose="020B0400000000000000" pitchFamily="34" charset="-128"/>
                <a:cs typeface="+mn-cs"/>
                <a:sym typeface="Arial"/>
              </a:rPr>
              <a:t>子宮</a:t>
            </a:r>
          </a:p>
        </p:txBody>
      </p:sp>
      <p:sp>
        <p:nvSpPr>
          <p:cNvPr id="13" name="三角形 12">
            <a:extLst>
              <a:ext uri="{FF2B5EF4-FFF2-40B4-BE49-F238E27FC236}">
                <a16:creationId xmlns:a16="http://schemas.microsoft.com/office/drawing/2014/main" id="{F5D67573-ECE9-534B-0F5F-1977D2478CF8}"/>
              </a:ext>
            </a:extLst>
          </p:cNvPr>
          <p:cNvSpPr/>
          <p:nvPr/>
        </p:nvSpPr>
        <p:spPr>
          <a:xfrm rot="10800000">
            <a:off x="4023832" y="2823321"/>
            <a:ext cx="992371" cy="243922"/>
          </a:xfrm>
          <a:prstGeom prst="triangle">
            <a:avLst/>
          </a:prstGeom>
          <a:solidFill>
            <a:srgbClr val="ED8B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523"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sym typeface="Arial"/>
            </a:endParaRPr>
          </a:p>
        </p:txBody>
      </p:sp>
      <p:sp>
        <p:nvSpPr>
          <p:cNvPr id="14" name="テキスト ボックス 13">
            <a:extLst>
              <a:ext uri="{FF2B5EF4-FFF2-40B4-BE49-F238E27FC236}">
                <a16:creationId xmlns:a16="http://schemas.microsoft.com/office/drawing/2014/main" id="{9B539A2A-27E7-6777-B495-7EB5BF0E67A8}"/>
              </a:ext>
            </a:extLst>
          </p:cNvPr>
          <p:cNvSpPr txBox="1"/>
          <p:nvPr/>
        </p:nvSpPr>
        <p:spPr>
          <a:xfrm>
            <a:off x="4313278" y="2811172"/>
            <a:ext cx="479618" cy="2722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69" b="1" i="0" u="none" strike="noStrike" kern="0" cap="none" spc="0" normalizeH="0" baseline="0" noProof="0">
                <a:ln>
                  <a:noFill/>
                </a:ln>
                <a:solidFill>
                  <a:prstClr val="white"/>
                </a:solidFill>
                <a:effectLst/>
                <a:uLnTx/>
                <a:uFillTx/>
                <a:latin typeface="Yu Gothic Medium" panose="020B0400000000000000" pitchFamily="34" charset="-128"/>
                <a:ea typeface="Yu Gothic Medium" panose="020B0400000000000000" pitchFamily="34" charset="-128"/>
                <a:cs typeface="Arial"/>
                <a:sym typeface="Arial"/>
              </a:rPr>
              <a:t>排卵</a:t>
            </a:r>
          </a:p>
        </p:txBody>
      </p:sp>
      <p:sp>
        <p:nvSpPr>
          <p:cNvPr id="40" name="TextBox 8">
            <a:extLst>
              <a:ext uri="{FF2B5EF4-FFF2-40B4-BE49-F238E27FC236}">
                <a16:creationId xmlns:a16="http://schemas.microsoft.com/office/drawing/2014/main" id="{4A16D486-058A-CBF2-6234-49E661524B45}"/>
              </a:ext>
            </a:extLst>
          </p:cNvPr>
          <p:cNvSpPr txBox="1"/>
          <p:nvPr/>
        </p:nvSpPr>
        <p:spPr>
          <a:xfrm>
            <a:off x="1714693" y="3741197"/>
            <a:ext cx="253658" cy="1025402"/>
          </a:xfrm>
          <a:prstGeom prst="rect">
            <a:avLst/>
          </a:prstGeom>
          <a:noFill/>
        </p:spPr>
        <p:txBody>
          <a:bodyPr rot="0" spcFirstLastPara="0" vertOverflow="overflow" horzOverflow="overflow" vert="horz" wrap="square" lIns="53459" tIns="26730" rIns="53459" bIns="2673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052" b="1" i="0" u="none" strike="noStrike" kern="0" cap="none" spc="0" normalizeH="0" baseline="0" noProof="0">
                <a:ln>
                  <a:noFill/>
                </a:ln>
                <a:solidFill>
                  <a:srgbClr val="000000"/>
                </a:solidFill>
                <a:effectLst/>
                <a:uLnTx/>
                <a:uFillTx/>
                <a:latin typeface="Yu Gothic Medium"/>
                <a:ea typeface="Yu Gothic Medium"/>
                <a:cs typeface="Arial"/>
                <a:sym typeface="Arial"/>
              </a:rPr>
              <a:t>子宮内の変化</a:t>
            </a:r>
          </a:p>
        </p:txBody>
      </p:sp>
      <p:pic>
        <p:nvPicPr>
          <p:cNvPr id="15" name="図 14">
            <a:extLst>
              <a:ext uri="{FF2B5EF4-FFF2-40B4-BE49-F238E27FC236}">
                <a16:creationId xmlns:a16="http://schemas.microsoft.com/office/drawing/2014/main" id="{1C5DAC3B-BE81-2C98-A8CD-39839D6F68F5}"/>
              </a:ext>
            </a:extLst>
          </p:cNvPr>
          <p:cNvPicPr>
            <a:picLocks noChangeAspect="1"/>
          </p:cNvPicPr>
          <p:nvPr/>
        </p:nvPicPr>
        <p:blipFill>
          <a:blip r:embed="rId3"/>
          <a:stretch>
            <a:fillRect/>
          </a:stretch>
        </p:blipFill>
        <p:spPr>
          <a:xfrm>
            <a:off x="2421637" y="3820479"/>
            <a:ext cx="1193337" cy="1166318"/>
          </a:xfrm>
          <a:prstGeom prst="rect">
            <a:avLst/>
          </a:prstGeom>
        </p:spPr>
      </p:pic>
      <p:pic>
        <p:nvPicPr>
          <p:cNvPr id="18" name="図 17">
            <a:extLst>
              <a:ext uri="{FF2B5EF4-FFF2-40B4-BE49-F238E27FC236}">
                <a16:creationId xmlns:a16="http://schemas.microsoft.com/office/drawing/2014/main" id="{D1B1727E-F9D3-B532-76E4-2ABAC90658DB}"/>
              </a:ext>
            </a:extLst>
          </p:cNvPr>
          <p:cNvPicPr>
            <a:picLocks noChangeAspect="1"/>
          </p:cNvPicPr>
          <p:nvPr/>
        </p:nvPicPr>
        <p:blipFill>
          <a:blip r:embed="rId4"/>
          <a:stretch>
            <a:fillRect/>
          </a:stretch>
        </p:blipFill>
        <p:spPr>
          <a:xfrm>
            <a:off x="4030988" y="3824495"/>
            <a:ext cx="1210500" cy="1165997"/>
          </a:xfrm>
          <a:prstGeom prst="rect">
            <a:avLst/>
          </a:prstGeom>
        </p:spPr>
      </p:pic>
      <p:pic>
        <p:nvPicPr>
          <p:cNvPr id="22" name="図 21">
            <a:extLst>
              <a:ext uri="{FF2B5EF4-FFF2-40B4-BE49-F238E27FC236}">
                <a16:creationId xmlns:a16="http://schemas.microsoft.com/office/drawing/2014/main" id="{4A54D6A2-4393-5591-7983-95D83B295479}"/>
              </a:ext>
            </a:extLst>
          </p:cNvPr>
          <p:cNvPicPr>
            <a:picLocks noChangeAspect="1"/>
          </p:cNvPicPr>
          <p:nvPr/>
        </p:nvPicPr>
        <p:blipFill>
          <a:blip r:embed="rId5"/>
          <a:srcRect l="764" t="9061" b="3070"/>
          <a:stretch>
            <a:fillRect/>
          </a:stretch>
        </p:blipFill>
        <p:spPr>
          <a:xfrm>
            <a:off x="5873038" y="3879617"/>
            <a:ext cx="1183382" cy="1024558"/>
          </a:xfrm>
          <a:prstGeom prst="rect">
            <a:avLst/>
          </a:prstGeom>
        </p:spPr>
      </p:pic>
      <p:pic>
        <p:nvPicPr>
          <p:cNvPr id="24" name="図 23">
            <a:extLst>
              <a:ext uri="{FF2B5EF4-FFF2-40B4-BE49-F238E27FC236}">
                <a16:creationId xmlns:a16="http://schemas.microsoft.com/office/drawing/2014/main" id="{05C89A94-08EA-4D6C-479B-A8D01337F5A0}"/>
              </a:ext>
            </a:extLst>
          </p:cNvPr>
          <p:cNvPicPr>
            <a:picLocks noChangeAspect="1"/>
          </p:cNvPicPr>
          <p:nvPr/>
        </p:nvPicPr>
        <p:blipFill>
          <a:blip r:embed="rId6"/>
          <a:srcRect t="11374" r="5523" b="444"/>
          <a:stretch>
            <a:fillRect/>
          </a:stretch>
        </p:blipFill>
        <p:spPr>
          <a:xfrm>
            <a:off x="7509664" y="3879618"/>
            <a:ext cx="1118292" cy="1028199"/>
          </a:xfrm>
          <a:prstGeom prst="rect">
            <a:avLst/>
          </a:prstGeom>
        </p:spPr>
      </p:pic>
      <p:pic>
        <p:nvPicPr>
          <p:cNvPr id="34" name="図 33">
            <a:extLst>
              <a:ext uri="{FF2B5EF4-FFF2-40B4-BE49-F238E27FC236}">
                <a16:creationId xmlns:a16="http://schemas.microsoft.com/office/drawing/2014/main" id="{18E2CEDA-ED3E-89A8-B207-FEBFE92A77BC}"/>
              </a:ext>
            </a:extLst>
          </p:cNvPr>
          <p:cNvPicPr>
            <a:picLocks noChangeAspect="1"/>
          </p:cNvPicPr>
          <p:nvPr/>
        </p:nvPicPr>
        <p:blipFill>
          <a:blip r:embed="rId7"/>
          <a:stretch>
            <a:fillRect/>
          </a:stretch>
        </p:blipFill>
        <p:spPr>
          <a:xfrm>
            <a:off x="2038797" y="4861552"/>
            <a:ext cx="6706452" cy="1294323"/>
          </a:xfrm>
          <a:prstGeom prst="rect">
            <a:avLst/>
          </a:prstGeom>
        </p:spPr>
      </p:pic>
      <p:sp>
        <p:nvSpPr>
          <p:cNvPr id="36" name="右矢印 35">
            <a:extLst>
              <a:ext uri="{FF2B5EF4-FFF2-40B4-BE49-F238E27FC236}">
                <a16:creationId xmlns:a16="http://schemas.microsoft.com/office/drawing/2014/main" id="{2B1D4238-4BFD-D1CD-4021-59B0EA1827F0}"/>
              </a:ext>
            </a:extLst>
          </p:cNvPr>
          <p:cNvSpPr/>
          <p:nvPr/>
        </p:nvSpPr>
        <p:spPr>
          <a:xfrm rot="20820000">
            <a:off x="2796861" y="5221672"/>
            <a:ext cx="1249191" cy="186181"/>
          </a:xfrm>
          <a:prstGeom prst="rightArrow">
            <a:avLst/>
          </a:prstGeom>
          <a:solidFill>
            <a:srgbClr val="52AB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523"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sym typeface="Arial"/>
            </a:endParaRPr>
          </a:p>
        </p:txBody>
      </p:sp>
      <p:sp>
        <p:nvSpPr>
          <p:cNvPr id="20" name="テキスト ボックス 19">
            <a:extLst>
              <a:ext uri="{FF2B5EF4-FFF2-40B4-BE49-F238E27FC236}">
                <a16:creationId xmlns:a16="http://schemas.microsoft.com/office/drawing/2014/main" id="{327AE9A2-3D74-2C53-83B2-A6F32CD19F7A}"/>
              </a:ext>
            </a:extLst>
          </p:cNvPr>
          <p:cNvSpPr txBox="1"/>
          <p:nvPr/>
        </p:nvSpPr>
        <p:spPr>
          <a:xfrm>
            <a:off x="2142977" y="5897464"/>
            <a:ext cx="386644" cy="1728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523" b="0" i="0" u="none" strike="noStrike" kern="0" cap="none" spc="0" normalizeH="0" baseline="0" noProof="0">
                <a:ln>
                  <a:noFill/>
                </a:ln>
                <a:solidFill>
                  <a:srgbClr val="000000"/>
                </a:solidFill>
                <a:effectLst/>
                <a:uLnTx/>
                <a:uFillTx/>
                <a:latin typeface="Arial"/>
                <a:ea typeface="游ゴシック" panose="020B0400000000000000" pitchFamily="50" charset="-128"/>
                <a:cs typeface="Arial"/>
                <a:sym typeface="Arial"/>
              </a:rPr>
              <a:t>基底層</a:t>
            </a:r>
          </a:p>
        </p:txBody>
      </p:sp>
      <p:sp>
        <p:nvSpPr>
          <p:cNvPr id="19" name="テキスト ボックス 18">
            <a:extLst>
              <a:ext uri="{FF2B5EF4-FFF2-40B4-BE49-F238E27FC236}">
                <a16:creationId xmlns:a16="http://schemas.microsoft.com/office/drawing/2014/main" id="{4BE7C280-E9A9-F84B-2669-9A6C44DE6E2F}"/>
              </a:ext>
            </a:extLst>
          </p:cNvPr>
          <p:cNvSpPr txBox="1"/>
          <p:nvPr/>
        </p:nvSpPr>
        <p:spPr>
          <a:xfrm>
            <a:off x="2148475" y="5039871"/>
            <a:ext cx="386644" cy="172804"/>
          </a:xfrm>
          <a:prstGeom prst="rect">
            <a:avLst/>
          </a:prstGeom>
          <a:solidFill>
            <a:schemeClr val="lt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523" b="0" i="0" u="none" strike="noStrike" kern="0" cap="none" spc="0" normalizeH="0" baseline="0" noProof="0">
                <a:ln>
                  <a:noFill/>
                </a:ln>
                <a:solidFill>
                  <a:srgbClr val="000000"/>
                </a:solidFill>
                <a:effectLst/>
                <a:uLnTx/>
                <a:uFillTx/>
                <a:latin typeface="Arial"/>
                <a:ea typeface="游ゴシック" panose="020B0400000000000000" pitchFamily="50" charset="-128"/>
                <a:cs typeface="Arial"/>
                <a:sym typeface="Arial"/>
              </a:rPr>
              <a:t>機能層</a:t>
            </a:r>
          </a:p>
        </p:txBody>
      </p:sp>
      <p:sp>
        <p:nvSpPr>
          <p:cNvPr id="37" name="テキスト ボックス 36">
            <a:extLst>
              <a:ext uri="{FF2B5EF4-FFF2-40B4-BE49-F238E27FC236}">
                <a16:creationId xmlns:a16="http://schemas.microsoft.com/office/drawing/2014/main" id="{E9DD6980-3561-CA1A-FD08-820C1C1FE7C9}"/>
              </a:ext>
            </a:extLst>
          </p:cNvPr>
          <p:cNvSpPr txBox="1"/>
          <p:nvPr/>
        </p:nvSpPr>
        <p:spPr>
          <a:xfrm rot="20829672">
            <a:off x="2683803" y="5123229"/>
            <a:ext cx="1261884" cy="1728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523" b="0" i="0" u="none" strike="noStrike" kern="0" cap="none" spc="0" normalizeH="0" baseline="0" noProof="0">
                <a:ln>
                  <a:noFill/>
                </a:ln>
                <a:solidFill>
                  <a:srgbClr val="000000"/>
                </a:solidFill>
                <a:effectLst/>
                <a:uLnTx/>
                <a:uFillTx/>
                <a:latin typeface="Arial"/>
                <a:ea typeface="游ゴシック" panose="020B0400000000000000" pitchFamily="50" charset="-128"/>
                <a:cs typeface="Arial"/>
                <a:sym typeface="Arial"/>
              </a:rPr>
              <a:t>子宮内膜が少しずつ厚くなっていく</a:t>
            </a:r>
          </a:p>
        </p:txBody>
      </p:sp>
      <p:sp>
        <p:nvSpPr>
          <p:cNvPr id="4" name="TextBox 3">
            <a:extLst>
              <a:ext uri="{FF2B5EF4-FFF2-40B4-BE49-F238E27FC236}">
                <a16:creationId xmlns:a16="http://schemas.microsoft.com/office/drawing/2014/main" id="{A6A70F2A-F81C-8DD4-5C9A-9029027CFED6}"/>
              </a:ext>
            </a:extLst>
          </p:cNvPr>
          <p:cNvSpPr txBox="1"/>
          <p:nvPr/>
        </p:nvSpPr>
        <p:spPr>
          <a:xfrm>
            <a:off x="425393" y="6341124"/>
            <a:ext cx="4326670" cy="197868"/>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出典：</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標準生理学［第</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9</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版］</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（医学書院，</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2021</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pp.1017‒1022)</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より作図</a:t>
            </a:r>
            <a:endParaRPr kumimoji="0" lang="en-US" altLang="ja-JP" sz="523"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endParaRPr>
          </a:p>
        </p:txBody>
      </p:sp>
      <p:sp>
        <p:nvSpPr>
          <p:cNvPr id="3" name="Google Shape;96;p2">
            <a:extLst>
              <a:ext uri="{FF2B5EF4-FFF2-40B4-BE49-F238E27FC236}">
                <a16:creationId xmlns:a16="http://schemas.microsoft.com/office/drawing/2014/main" id="{895979E7-0E38-0354-2A2A-ECDAC2D919AD}"/>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1200" cap="none" spc="0" normalizeH="0" baseline="0" noProof="0">
                <a:ln>
                  <a:noFill/>
                </a:ln>
                <a:solidFill>
                  <a:srgbClr val="7F7F7F"/>
                </a:solidFill>
                <a:effectLst/>
                <a:uLnTx/>
                <a:uFillTx/>
                <a:latin typeface="Yu Gothic"/>
                <a:ea typeface="Yu Gothic"/>
                <a:cs typeface="+mn-cs"/>
              </a:rPr>
              <a:t>　</a:t>
            </a:r>
            <a:r>
              <a:rPr kumimoji="0" lang="ja-JP" altLang="en-US" sz="210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月経と排卵の仕組み</a:t>
            </a:r>
          </a:p>
        </p:txBody>
      </p:sp>
      <p:pic>
        <p:nvPicPr>
          <p:cNvPr id="5" name="図 4">
            <a:extLst>
              <a:ext uri="{FF2B5EF4-FFF2-40B4-BE49-F238E27FC236}">
                <a16:creationId xmlns:a16="http://schemas.microsoft.com/office/drawing/2014/main" id="{08A5501A-4588-6B54-A3A8-14F9552E4108}"/>
              </a:ext>
            </a:extLst>
          </p:cNvPr>
          <p:cNvPicPr>
            <a:picLocks noChangeAspect="1"/>
          </p:cNvPicPr>
          <p:nvPr/>
        </p:nvPicPr>
        <p:blipFill>
          <a:blip r:embed="rId8"/>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7518929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347A47EE-C655-A514-B233-AF1F85F1B0BC}"/>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12F9C179-C1E3-40B3-FE99-6FC3EC3CEA0B}"/>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 typeface="Arial"/>
              <a:buNone/>
              <a:tabLst/>
              <a:defRPr/>
            </a:pPr>
            <a:r>
              <a:rPr lang="ja-JP" altLang="en-US" sz="2105" b="1" kern="0">
                <a:solidFill>
                  <a:prstClr val="black">
                    <a:lumMod val="50000"/>
                    <a:lumOff val="50000"/>
                  </a:prstClr>
                </a:solidFill>
                <a:latin typeface="Yu Gothic" panose="020B0400000000000000" pitchFamily="34" charset="-128"/>
                <a:ea typeface="Yu Gothic" panose="020B0400000000000000" pitchFamily="34" charset="-128"/>
                <a:cs typeface="Arial"/>
                <a:sym typeface="Arial"/>
              </a:rPr>
              <a:t>　</a:t>
            </a:r>
            <a:r>
              <a:rPr kumimoji="0" lang="en-US" altLang="ja-JP" sz="210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 </a:t>
            </a:r>
            <a:r>
              <a:rPr kumimoji="0" lang="ja-JP" altLang="en-US" sz="210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月経周期に伴う体調の変化</a:t>
            </a:r>
          </a:p>
        </p:txBody>
      </p:sp>
      <p:sp>
        <p:nvSpPr>
          <p:cNvPr id="16" name="テキスト ボックス 15">
            <a:extLst>
              <a:ext uri="{FF2B5EF4-FFF2-40B4-BE49-F238E27FC236}">
                <a16:creationId xmlns:a16="http://schemas.microsoft.com/office/drawing/2014/main" id="{A1B12A9E-4F6C-E380-6083-38306B288898}"/>
              </a:ext>
            </a:extLst>
          </p:cNvPr>
          <p:cNvSpPr txBox="1"/>
          <p:nvPr/>
        </p:nvSpPr>
        <p:spPr>
          <a:xfrm>
            <a:off x="374634" y="1385046"/>
            <a:ext cx="9870192" cy="542321"/>
          </a:xfrm>
          <a:prstGeom prst="rect">
            <a:avLst/>
          </a:prstGeom>
          <a:noFill/>
        </p:spPr>
        <p:txBody>
          <a:bodyPr wrap="square" lIns="53459" tIns="26730" rIns="53459" bIns="2673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338"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性周期とホルモン分泌</a:t>
            </a:r>
          </a:p>
        </p:txBody>
      </p:sp>
      <p:pic>
        <p:nvPicPr>
          <p:cNvPr id="6" name="図 5" descr="タイムライン が含まれている画像&#10;&#10;AI 生成コンテンツは誤りを含む可能性があります。">
            <a:extLst>
              <a:ext uri="{FF2B5EF4-FFF2-40B4-BE49-F238E27FC236}">
                <a16:creationId xmlns:a16="http://schemas.microsoft.com/office/drawing/2014/main" id="{6544E2DB-8EF6-7674-4315-27CE4150E576}"/>
              </a:ext>
            </a:extLst>
          </p:cNvPr>
          <p:cNvPicPr>
            <a:picLocks noChangeAspect="1"/>
          </p:cNvPicPr>
          <p:nvPr/>
        </p:nvPicPr>
        <p:blipFill>
          <a:blip r:embed="rId3"/>
          <a:stretch>
            <a:fillRect/>
          </a:stretch>
        </p:blipFill>
        <p:spPr>
          <a:xfrm>
            <a:off x="1856483" y="1924240"/>
            <a:ext cx="7177401" cy="4245513"/>
          </a:xfrm>
          <a:prstGeom prst="roundRect">
            <a:avLst>
              <a:gd name="adj" fmla="val 3671"/>
            </a:avLst>
          </a:prstGeom>
          <a:ln>
            <a:solidFill>
              <a:schemeClr val="bg1">
                <a:lumMod val="75000"/>
              </a:schemeClr>
            </a:solidFill>
          </a:ln>
          <a:effectLst/>
        </p:spPr>
      </p:pic>
      <p:sp>
        <p:nvSpPr>
          <p:cNvPr id="4" name="TextBox 3">
            <a:extLst>
              <a:ext uri="{FF2B5EF4-FFF2-40B4-BE49-F238E27FC236}">
                <a16:creationId xmlns:a16="http://schemas.microsoft.com/office/drawing/2014/main" id="{38E54B20-80C7-EC8A-022F-9F95515AB9B3}"/>
              </a:ext>
            </a:extLst>
          </p:cNvPr>
          <p:cNvSpPr txBox="1"/>
          <p:nvPr/>
        </p:nvSpPr>
        <p:spPr>
          <a:xfrm>
            <a:off x="508239" y="6311885"/>
            <a:ext cx="4988119" cy="197868"/>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出典：</a:t>
            </a:r>
            <a:r>
              <a:rPr kumimoji="0" lang="en-US" altLang="ja-JP" sz="935"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a:t>
            </a: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標準生理学［第</a:t>
            </a:r>
            <a:r>
              <a:rPr kumimoji="0" lang="en-US" altLang="ja-JP" sz="935"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9</a:t>
            </a: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版］</a:t>
            </a:r>
            <a:r>
              <a:rPr kumimoji="0" lang="en-US" altLang="ja-JP" sz="935"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a:t>
            </a: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（医学書院，</a:t>
            </a:r>
            <a:r>
              <a:rPr kumimoji="0" lang="en-US" altLang="ja-JP" sz="935"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2021</a:t>
            </a: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a:t>
            </a:r>
            <a:r>
              <a:rPr kumimoji="0" lang="en-US" altLang="ja-JP" sz="935"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pp.1017‒1022)</a:t>
            </a: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より作図</a:t>
            </a:r>
            <a:endParaRPr kumimoji="0" lang="en-US" altLang="ja-JP" sz="935" b="0"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endParaRPr>
          </a:p>
        </p:txBody>
      </p:sp>
      <p:pic>
        <p:nvPicPr>
          <p:cNvPr id="3" name="図 2">
            <a:extLst>
              <a:ext uri="{FF2B5EF4-FFF2-40B4-BE49-F238E27FC236}">
                <a16:creationId xmlns:a16="http://schemas.microsoft.com/office/drawing/2014/main" id="{5B91DAE5-9C44-A17F-0127-0458010AB011}"/>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2492178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8EFE250E-FB8C-80A8-1C2C-55C7C43999A9}"/>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9C16CF30-73AB-A620-BC65-64DB7DAF34B2}"/>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1200" cap="none" spc="0" normalizeH="0" baseline="0" noProof="0">
                <a:ln>
                  <a:noFill/>
                </a:ln>
                <a:solidFill>
                  <a:srgbClr val="7F7F7F"/>
                </a:solidFill>
                <a:effectLst/>
                <a:uLnTx/>
                <a:uFillTx/>
                <a:latin typeface="Yu Gothic"/>
                <a:ea typeface="Yu Gothic"/>
                <a:cs typeface="+mn-cs"/>
              </a:rPr>
              <a:t>　</a:t>
            </a:r>
            <a:r>
              <a:rPr kumimoji="0" lang="ja-JP" altLang="en-US" sz="210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月経周期に伴う体調の変化</a:t>
            </a:r>
          </a:p>
        </p:txBody>
      </p:sp>
      <p:sp>
        <p:nvSpPr>
          <p:cNvPr id="16" name="テキスト ボックス 15">
            <a:extLst>
              <a:ext uri="{FF2B5EF4-FFF2-40B4-BE49-F238E27FC236}">
                <a16:creationId xmlns:a16="http://schemas.microsoft.com/office/drawing/2014/main" id="{46210BC8-FCEA-85C9-9A8F-C5830CB1CAF7}"/>
              </a:ext>
            </a:extLst>
          </p:cNvPr>
          <p:cNvSpPr txBox="1"/>
          <p:nvPr/>
        </p:nvSpPr>
        <p:spPr>
          <a:xfrm>
            <a:off x="374634" y="1589071"/>
            <a:ext cx="9870192" cy="542321"/>
          </a:xfrm>
          <a:prstGeom prst="rect">
            <a:avLst/>
          </a:prstGeom>
          <a:noFill/>
        </p:spPr>
        <p:txBody>
          <a:bodyPr wrap="square" lIns="53459" tIns="26730" rIns="53459" bIns="2673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338"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月経前症候群</a:t>
            </a:r>
            <a:r>
              <a:rPr kumimoji="0" lang="en-US" altLang="ja-JP" sz="2338"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a:t>
            </a:r>
            <a:r>
              <a:rPr kumimoji="0" lang="en" altLang="ja-JP" sz="2338"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PMS)</a:t>
            </a:r>
            <a:r>
              <a:rPr kumimoji="0" lang="ja-JP" altLang="en" sz="2338"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a:t>
            </a:r>
            <a:r>
              <a:rPr kumimoji="0" lang="ja-JP" altLang="en-US" sz="2338"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月経前不快気分障害</a:t>
            </a:r>
            <a:r>
              <a:rPr kumimoji="0" lang="en-US" altLang="ja-JP" sz="2338"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a:t>
            </a:r>
            <a:r>
              <a:rPr kumimoji="0" lang="en" altLang="ja-JP" sz="2338"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PMDD)</a:t>
            </a:r>
            <a:r>
              <a:rPr kumimoji="0" lang="ja-JP" altLang="en-US" sz="2338"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について</a:t>
            </a:r>
          </a:p>
        </p:txBody>
      </p:sp>
      <p:pic>
        <p:nvPicPr>
          <p:cNvPr id="3" name="Picture 2">
            <a:extLst>
              <a:ext uri="{FF2B5EF4-FFF2-40B4-BE49-F238E27FC236}">
                <a16:creationId xmlns:a16="http://schemas.microsoft.com/office/drawing/2014/main" id="{8588BF98-4965-FB06-F783-C542387335DD}"/>
              </a:ext>
            </a:extLst>
          </p:cNvPr>
          <p:cNvPicPr>
            <a:picLocks noChangeAspect="1"/>
          </p:cNvPicPr>
          <p:nvPr/>
        </p:nvPicPr>
        <p:blipFill>
          <a:blip r:embed="rId3"/>
          <a:srcRect l="11705" t="18178" r="12847" b="22831"/>
          <a:stretch>
            <a:fillRect/>
          </a:stretch>
        </p:blipFill>
        <p:spPr>
          <a:xfrm>
            <a:off x="6696187" y="3702707"/>
            <a:ext cx="3588057" cy="2611596"/>
          </a:xfrm>
          <a:prstGeom prst="rect">
            <a:avLst/>
          </a:prstGeom>
        </p:spPr>
      </p:pic>
      <p:sp>
        <p:nvSpPr>
          <p:cNvPr id="6" name="TextBox 5">
            <a:extLst>
              <a:ext uri="{FF2B5EF4-FFF2-40B4-BE49-F238E27FC236}">
                <a16:creationId xmlns:a16="http://schemas.microsoft.com/office/drawing/2014/main" id="{9977217E-AD69-A986-4D3E-F25FBC829A96}"/>
              </a:ext>
            </a:extLst>
          </p:cNvPr>
          <p:cNvSpPr txBox="1"/>
          <p:nvPr/>
        </p:nvSpPr>
        <p:spPr>
          <a:xfrm>
            <a:off x="6622905" y="2334403"/>
            <a:ext cx="1835383" cy="30591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【精神的症状】</a:t>
            </a:r>
          </a:p>
        </p:txBody>
      </p:sp>
      <p:sp>
        <p:nvSpPr>
          <p:cNvPr id="7" name="TextBox 6">
            <a:extLst>
              <a:ext uri="{FF2B5EF4-FFF2-40B4-BE49-F238E27FC236}">
                <a16:creationId xmlns:a16="http://schemas.microsoft.com/office/drawing/2014/main" id="{7B72D0FA-D32D-4DEF-4142-BEEC390B8CBE}"/>
              </a:ext>
            </a:extLst>
          </p:cNvPr>
          <p:cNvSpPr txBox="1"/>
          <p:nvPr/>
        </p:nvSpPr>
        <p:spPr>
          <a:xfrm>
            <a:off x="8495540" y="2334403"/>
            <a:ext cx="1835383" cy="305911"/>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【身体的症状】</a:t>
            </a:r>
          </a:p>
        </p:txBody>
      </p:sp>
      <p:sp>
        <p:nvSpPr>
          <p:cNvPr id="8" name="TextBox 7">
            <a:extLst>
              <a:ext uri="{FF2B5EF4-FFF2-40B4-BE49-F238E27FC236}">
                <a16:creationId xmlns:a16="http://schemas.microsoft.com/office/drawing/2014/main" id="{B285A2F8-1555-E416-EB64-F5A2C9C73DC5}"/>
              </a:ext>
            </a:extLst>
          </p:cNvPr>
          <p:cNvSpPr txBox="1"/>
          <p:nvPr/>
        </p:nvSpPr>
        <p:spPr>
          <a:xfrm>
            <a:off x="6643225" y="2638149"/>
            <a:ext cx="1835383" cy="1061694"/>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・イライラ</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・怒りやすい</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・無気力</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・集中力低下　等</a:t>
            </a:r>
          </a:p>
        </p:txBody>
      </p:sp>
      <p:sp>
        <p:nvSpPr>
          <p:cNvPr id="9" name="TextBox 8">
            <a:extLst>
              <a:ext uri="{FF2B5EF4-FFF2-40B4-BE49-F238E27FC236}">
                <a16:creationId xmlns:a16="http://schemas.microsoft.com/office/drawing/2014/main" id="{17CE0A45-9D41-F63A-CE55-3FB7BB3D15FC}"/>
              </a:ext>
            </a:extLst>
          </p:cNvPr>
          <p:cNvSpPr txBox="1"/>
          <p:nvPr/>
        </p:nvSpPr>
        <p:spPr>
          <a:xfrm>
            <a:off x="8526020" y="2638147"/>
            <a:ext cx="1835383" cy="1061694"/>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・むくみ</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・頭痛</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・肩こり</a:t>
            </a:r>
            <a:endParaRPr kumimoji="0" lang="ja-JP" altLang="en-US" sz="523" b="0" i="0" u="none" strike="noStrike" kern="0" cap="none" spc="0" normalizeH="0" baseline="0" noProof="0">
              <a:ln>
                <a:noFill/>
              </a:ln>
              <a:solidFill>
                <a:prstClr val="black">
                  <a:lumMod val="75000"/>
                  <a:lumOff val="25000"/>
                </a:prstClr>
              </a:solidFill>
              <a:effectLst/>
              <a:uLnTx/>
              <a:uFillTx/>
              <a:latin typeface="Arial"/>
              <a:ea typeface="Yu Gothic"/>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・腹部膨満感　等</a:t>
            </a:r>
          </a:p>
        </p:txBody>
      </p:sp>
      <p:pic>
        <p:nvPicPr>
          <p:cNvPr id="10" name="図 9" descr="タイムライン が含まれている画像&#10;&#10;AI 生成コンテンツは誤りを含む可能性があります。">
            <a:extLst>
              <a:ext uri="{FF2B5EF4-FFF2-40B4-BE49-F238E27FC236}">
                <a16:creationId xmlns:a16="http://schemas.microsoft.com/office/drawing/2014/main" id="{BA672D1A-2AEE-A58F-455D-B22E3F7BB693}"/>
              </a:ext>
            </a:extLst>
          </p:cNvPr>
          <p:cNvPicPr>
            <a:picLocks noChangeAspect="1"/>
          </p:cNvPicPr>
          <p:nvPr/>
        </p:nvPicPr>
        <p:blipFill>
          <a:blip r:embed="rId4"/>
          <a:stretch>
            <a:fillRect/>
          </a:stretch>
        </p:blipFill>
        <p:spPr>
          <a:xfrm>
            <a:off x="527034" y="2370410"/>
            <a:ext cx="6014029" cy="3508184"/>
          </a:xfrm>
          <a:prstGeom prst="roundRect">
            <a:avLst>
              <a:gd name="adj" fmla="val 3671"/>
            </a:avLst>
          </a:prstGeom>
          <a:ln>
            <a:solidFill>
              <a:schemeClr val="bg1">
                <a:lumMod val="85000"/>
              </a:schemeClr>
            </a:solidFill>
          </a:ln>
          <a:effectLst>
            <a:outerShdw blurRad="789354" sx="104110" sy="104110" algn="ctr" rotWithShape="0">
              <a:prstClr val="black">
                <a:alpha val="5154"/>
              </a:prstClr>
            </a:outerShdw>
          </a:effectLst>
        </p:spPr>
      </p:pic>
      <p:sp>
        <p:nvSpPr>
          <p:cNvPr id="11" name="円/楕円 10">
            <a:extLst>
              <a:ext uri="{FF2B5EF4-FFF2-40B4-BE49-F238E27FC236}">
                <a16:creationId xmlns:a16="http://schemas.microsoft.com/office/drawing/2014/main" id="{513EC286-7F78-44D3-31C4-69EC0F5296CE}"/>
              </a:ext>
            </a:extLst>
          </p:cNvPr>
          <p:cNvSpPr/>
          <p:nvPr/>
        </p:nvSpPr>
        <p:spPr>
          <a:xfrm>
            <a:off x="4061979" y="2944384"/>
            <a:ext cx="2642079" cy="2642079"/>
          </a:xfrm>
          <a:prstGeom prst="ellipse">
            <a:avLst/>
          </a:prstGeom>
          <a:solidFill>
            <a:srgbClr val="FF0000">
              <a:alpha val="22000"/>
            </a:srgbClr>
          </a:solidFill>
          <a:ln w="1079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523"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sym typeface="Arial"/>
            </a:endParaRPr>
          </a:p>
        </p:txBody>
      </p:sp>
      <p:sp>
        <p:nvSpPr>
          <p:cNvPr id="13" name="TextBox 12">
            <a:extLst>
              <a:ext uri="{FF2B5EF4-FFF2-40B4-BE49-F238E27FC236}">
                <a16:creationId xmlns:a16="http://schemas.microsoft.com/office/drawing/2014/main" id="{1A3CC21B-B5EA-365F-5350-DDD2861EED07}"/>
              </a:ext>
            </a:extLst>
          </p:cNvPr>
          <p:cNvSpPr txBox="1"/>
          <p:nvPr/>
        </p:nvSpPr>
        <p:spPr>
          <a:xfrm>
            <a:off x="583021" y="6117612"/>
            <a:ext cx="7018535" cy="485639"/>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出典：</a:t>
            </a:r>
            <a:endParaRPr kumimoji="0" lang="en-US" sz="935" b="1" i="0" u="none" strike="noStrike" kern="0" cap="none" spc="0" normalizeH="0" baseline="0" noProof="0">
              <a:ln>
                <a:noFill/>
              </a:ln>
              <a:solidFill>
                <a:prstClr val="black">
                  <a:lumMod val="50000"/>
                  <a:lumOff val="50000"/>
                </a:prstClr>
              </a:solidFill>
              <a:effectLst/>
              <a:uLnTx/>
              <a:uFillTx/>
              <a:latin typeface="Yu Gothic"/>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935"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a:t>
            </a: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標準生理学［第</a:t>
            </a:r>
            <a:r>
              <a:rPr kumimoji="0" lang="en-US" altLang="ja-JP" sz="935"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9</a:t>
            </a: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版］</a:t>
            </a:r>
            <a:r>
              <a:rPr kumimoji="0" lang="en-US" altLang="ja-JP" sz="935"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a:t>
            </a: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（医学書院，</a:t>
            </a:r>
            <a:r>
              <a:rPr kumimoji="0" lang="en-US" altLang="ja-JP" sz="935"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2021</a:t>
            </a: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a:t>
            </a:r>
            <a:r>
              <a:rPr kumimoji="0" lang="en-US" altLang="ja-JP" sz="935" b="1" i="0" u="none" strike="noStrike" kern="0" cap="none" spc="0" normalizeH="0" baseline="0" noProof="0">
                <a:ln>
                  <a:noFill/>
                </a:ln>
                <a:solidFill>
                  <a:prstClr val="black">
                    <a:lumMod val="50000"/>
                    <a:lumOff val="50000"/>
                  </a:prstClr>
                </a:solidFill>
                <a:effectLst/>
                <a:uLnTx/>
                <a:uFillTx/>
                <a:latin typeface="Yu Gothic"/>
                <a:ea typeface="游ゴシック"/>
                <a:cs typeface="Arial"/>
                <a:sym typeface="Arial"/>
              </a:rPr>
              <a:t>pp.1017‒1022)</a:t>
            </a: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より作図</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・日本産科婦人科学会／日本産婦人科医会「産婦人科診断ガイドライン－婦人科外来編 </a:t>
            </a:r>
            <a:r>
              <a:rPr kumimoji="0" lang="en-US" altLang="ja-JP"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2023</a:t>
            </a:r>
            <a:r>
              <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a:t>
            </a:r>
            <a:r>
              <a:rPr kumimoji="0" lang="en-US" altLang="ja-JP" sz="935"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CQ405,p.190-193</a:t>
            </a:r>
            <a:endParaRPr kumimoji="0" lang="ja-JP" altLang="en-US" sz="935" b="1" i="0" u="none" strike="noStrike" kern="0" cap="none" spc="0" normalizeH="0" baseline="0" noProof="0">
              <a:ln>
                <a:noFill/>
              </a:ln>
              <a:solidFill>
                <a:prstClr val="black">
                  <a:lumMod val="50000"/>
                  <a:lumOff val="50000"/>
                </a:prstClr>
              </a:solidFill>
              <a:effectLst/>
              <a:uLnTx/>
              <a:uFillTx/>
              <a:latin typeface="Yu Gothic"/>
              <a:ea typeface="游ゴシック" panose="020B0400000000000000" pitchFamily="50" charset="-128"/>
              <a:cs typeface="Arial"/>
              <a:sym typeface="Arial"/>
            </a:endParaRPr>
          </a:p>
        </p:txBody>
      </p:sp>
      <p:pic>
        <p:nvPicPr>
          <p:cNvPr id="4" name="図 3">
            <a:extLst>
              <a:ext uri="{FF2B5EF4-FFF2-40B4-BE49-F238E27FC236}">
                <a16:creationId xmlns:a16="http://schemas.microsoft.com/office/drawing/2014/main" id="{6A838BB1-0210-2D4D-B83C-3A577D0F31DF}"/>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055673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CD015768-D228-84C6-2E44-2DC70C92A8A5}"/>
            </a:ext>
          </a:extLst>
        </p:cNvPr>
        <p:cNvGrpSpPr/>
        <p:nvPr/>
      </p:nvGrpSpPr>
      <p:grpSpPr>
        <a:xfrm>
          <a:off x="0" y="0"/>
          <a:ext cx="0" cy="0"/>
          <a:chOff x="0" y="0"/>
          <a:chExt cx="0" cy="0"/>
        </a:xfrm>
      </p:grpSpPr>
      <p:pic>
        <p:nvPicPr>
          <p:cNvPr id="11" name="図 7">
            <a:extLst>
              <a:ext uri="{FF2B5EF4-FFF2-40B4-BE49-F238E27FC236}">
                <a16:creationId xmlns:a16="http://schemas.microsoft.com/office/drawing/2014/main" id="{53138540-F3A6-4D22-9F07-E434F2EEA681}"/>
              </a:ext>
            </a:extLst>
          </p:cNvPr>
          <p:cNvPicPr>
            <a:picLocks noChangeAspect="1"/>
          </p:cNvPicPr>
          <p:nvPr/>
        </p:nvPicPr>
        <p:blipFill>
          <a:blip r:embed="rId3"/>
          <a:srcRect l="35614" t="2316" r="36051" b="3883"/>
          <a:stretch>
            <a:fillRect/>
          </a:stretch>
        </p:blipFill>
        <p:spPr>
          <a:xfrm>
            <a:off x="6771212" y="3961625"/>
            <a:ext cx="1973559" cy="1892091"/>
          </a:xfrm>
          <a:prstGeom prst="rect">
            <a:avLst/>
          </a:prstGeom>
        </p:spPr>
      </p:pic>
      <p:pic>
        <p:nvPicPr>
          <p:cNvPr id="12" name="図 7">
            <a:extLst>
              <a:ext uri="{FF2B5EF4-FFF2-40B4-BE49-F238E27FC236}">
                <a16:creationId xmlns:a16="http://schemas.microsoft.com/office/drawing/2014/main" id="{A368AA8B-BC5D-44AA-B06E-35C9F36E7083}"/>
              </a:ext>
            </a:extLst>
          </p:cNvPr>
          <p:cNvPicPr>
            <a:picLocks noChangeAspect="1"/>
          </p:cNvPicPr>
          <p:nvPr/>
        </p:nvPicPr>
        <p:blipFill>
          <a:blip r:embed="rId3"/>
          <a:srcRect l="1812" r="69022" b="-2113"/>
          <a:stretch>
            <a:fillRect/>
          </a:stretch>
        </p:blipFill>
        <p:spPr>
          <a:xfrm>
            <a:off x="4053003" y="3914902"/>
            <a:ext cx="2031480" cy="2059755"/>
          </a:xfrm>
          <a:prstGeom prst="rect">
            <a:avLst/>
          </a:prstGeom>
        </p:spPr>
      </p:pic>
      <p:sp>
        <p:nvSpPr>
          <p:cNvPr id="96" name="Google Shape;96;p2">
            <a:extLst>
              <a:ext uri="{FF2B5EF4-FFF2-40B4-BE49-F238E27FC236}">
                <a16:creationId xmlns:a16="http://schemas.microsoft.com/office/drawing/2014/main" id="{C45AFB9A-C8BD-3FBB-3682-E34530E94004}"/>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Tx/>
              <a:buNone/>
              <a:tabLst/>
              <a:defRPr/>
            </a:pPr>
            <a:r>
              <a:rPr kumimoji="0" lang="ja-JP" altLang="en-US" sz="2105" b="1" i="0" u="none" strike="noStrike" kern="1200" cap="none" spc="0" normalizeH="0" baseline="0" noProof="0">
                <a:ln>
                  <a:noFill/>
                </a:ln>
                <a:solidFill>
                  <a:srgbClr val="7F7F7F"/>
                </a:solidFill>
                <a:effectLst/>
                <a:uLnTx/>
                <a:uFillTx/>
                <a:latin typeface="Yu Gothic"/>
                <a:ea typeface="Yu Gothic"/>
                <a:cs typeface="+mn-cs"/>
              </a:rPr>
              <a:t>　</a:t>
            </a:r>
            <a:r>
              <a:rPr kumimoji="0" lang="ja-JP" altLang="en-US" sz="210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月経周期に伴う体調の変化</a:t>
            </a:r>
          </a:p>
        </p:txBody>
      </p:sp>
      <p:sp>
        <p:nvSpPr>
          <p:cNvPr id="16" name="テキスト ボックス 15">
            <a:extLst>
              <a:ext uri="{FF2B5EF4-FFF2-40B4-BE49-F238E27FC236}">
                <a16:creationId xmlns:a16="http://schemas.microsoft.com/office/drawing/2014/main" id="{BBCFB28B-2474-6B38-1869-DFBDC376AC63}"/>
              </a:ext>
            </a:extLst>
          </p:cNvPr>
          <p:cNvSpPr txBox="1"/>
          <p:nvPr/>
        </p:nvSpPr>
        <p:spPr>
          <a:xfrm>
            <a:off x="374634" y="1249283"/>
            <a:ext cx="9870192" cy="542321"/>
          </a:xfrm>
          <a:prstGeom prst="rect">
            <a:avLst/>
          </a:prstGeom>
          <a:noFill/>
        </p:spPr>
        <p:txBody>
          <a:bodyPr wrap="square" lIns="53459" tIns="26730" rIns="53459" bIns="2673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338"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月経困難症について</a:t>
            </a:r>
          </a:p>
        </p:txBody>
      </p:sp>
      <p:sp>
        <p:nvSpPr>
          <p:cNvPr id="3" name="テキスト ボックス 2">
            <a:extLst>
              <a:ext uri="{FF2B5EF4-FFF2-40B4-BE49-F238E27FC236}">
                <a16:creationId xmlns:a16="http://schemas.microsoft.com/office/drawing/2014/main" id="{8EB241F5-D033-6A5D-9587-F0F5BC89C029}"/>
              </a:ext>
            </a:extLst>
          </p:cNvPr>
          <p:cNvSpPr txBox="1"/>
          <p:nvPr/>
        </p:nvSpPr>
        <p:spPr>
          <a:xfrm>
            <a:off x="962263" y="1693069"/>
            <a:ext cx="9373027" cy="776872"/>
          </a:xfrm>
          <a:prstGeom prst="rect">
            <a:avLst/>
          </a:prstGeom>
          <a:noFill/>
        </p:spPr>
        <p:txBody>
          <a:bodyPr wrap="square" lIns="53459" tIns="26730" rIns="53459" bIns="26730" anchor="t">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月経の直前あるいは月経中に生じ、月経の終了とともに症状が軽快する</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50000"/>
                    <a:lumOff val="50000"/>
                  </a:prstClr>
                </a:solidFill>
                <a:effectLst/>
                <a:uLnTx/>
                <a:uFillTx/>
                <a:latin typeface="Arial"/>
                <a:ea typeface="Yu Gothic"/>
                <a:cs typeface="Arial"/>
                <a:sym typeface="Arial"/>
              </a:rPr>
              <a:t>下腹部痛、腹痛、下痢、嘔吐、頭痛、吐き気 </a:t>
            </a:r>
            <a:r>
              <a:rPr kumimoji="0" lang="ja-JP" altLang="en-US" sz="1403"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等</a:t>
            </a:r>
          </a:p>
        </p:txBody>
      </p:sp>
      <p:sp>
        <p:nvSpPr>
          <p:cNvPr id="6" name="テキスト ボックス 5">
            <a:extLst>
              <a:ext uri="{FF2B5EF4-FFF2-40B4-BE49-F238E27FC236}">
                <a16:creationId xmlns:a16="http://schemas.microsoft.com/office/drawing/2014/main" id="{D8DB201F-D0F1-D59D-F1C9-E8D25C7BA316}"/>
              </a:ext>
            </a:extLst>
          </p:cNvPr>
          <p:cNvSpPr txBox="1"/>
          <p:nvPr/>
        </p:nvSpPr>
        <p:spPr>
          <a:xfrm>
            <a:off x="1005404" y="2437965"/>
            <a:ext cx="9373027" cy="1745535"/>
          </a:xfrm>
          <a:prstGeom prst="rect">
            <a:avLst/>
          </a:prstGeom>
          <a:noFill/>
        </p:spPr>
        <p:txBody>
          <a:bodyPr wrap="square" lIns="53459" tIns="26730" rIns="53459" bIns="26730" anchor="t">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機能性月経困難症と器質性月経困難症の</a:t>
            </a:r>
            <a:r>
              <a:rPr kumimoji="0" lang="en-US" altLang="ja-JP"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2</a:t>
            </a:r>
            <a:r>
              <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種類に分類される</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ja-JP" sz="1637" b="1" i="0" u="none" strike="noStrike" kern="0" cap="none" spc="0" normalizeH="0" baseline="0" noProof="0">
                <a:ln>
                  <a:noFill/>
                </a:ln>
                <a:solidFill>
                  <a:prstClr val="black">
                    <a:lumMod val="75000"/>
                    <a:lumOff val="25000"/>
                  </a:prstClr>
                </a:solidFill>
                <a:effectLst/>
                <a:uLnTx/>
                <a:uFillTx/>
                <a:latin typeface="Arial"/>
                <a:ea typeface="Meiryo UI"/>
                <a:cs typeface="Arial"/>
                <a:sym typeface="Arial"/>
              </a:rPr>
              <a:t>〈</a:t>
            </a: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機能性月経困難症</a:t>
            </a:r>
            <a:r>
              <a:rPr kumimoji="0" lang="en-US" altLang="ja-JP" sz="1637" b="1" i="0" u="none" strike="noStrike" kern="0" cap="none" spc="0" normalizeH="0" baseline="0" noProof="0">
                <a:ln>
                  <a:noFill/>
                </a:ln>
                <a:solidFill>
                  <a:prstClr val="black">
                    <a:lumMod val="75000"/>
                    <a:lumOff val="25000"/>
                  </a:prstClr>
                </a:solidFill>
                <a:effectLst/>
                <a:uLnTx/>
                <a:uFillTx/>
                <a:latin typeface="Meiryo UI"/>
                <a:ea typeface="Meiryo UI"/>
                <a:cs typeface="Arial"/>
                <a:sym typeface="Arial"/>
              </a:rPr>
              <a:t>〉 </a:t>
            </a:r>
            <a:r>
              <a:rPr kumimoji="0" lang="ja-JP" altLang="en-US" sz="1637" b="1" i="0" u="none" strike="noStrike" kern="0" cap="none" spc="0" normalizeH="0" baseline="0" noProof="0">
                <a:ln>
                  <a:noFill/>
                </a:ln>
                <a:solidFill>
                  <a:prstClr val="black">
                    <a:lumMod val="75000"/>
                    <a:lumOff val="25000"/>
                  </a:prstClr>
                </a:solidFill>
                <a:effectLst/>
                <a:uLnTx/>
                <a:uFillTx/>
                <a:latin typeface="Arial"/>
                <a:ea typeface="Yu Gothic"/>
                <a:cs typeface="Arial"/>
                <a:sym typeface="Arial"/>
              </a:rPr>
              <a:t>特に原因となる疾患がないのに</a:t>
            </a: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生じるもの</a:t>
            </a:r>
            <a:endParaRPr kumimoji="0" lang="en-US" altLang="ja-JP" sz="1637" b="0" i="0" u="none" strike="noStrike" kern="0" cap="none" spc="0" normalizeH="0" baseline="0" noProof="0">
              <a:ln>
                <a:noFill/>
              </a:ln>
              <a:solidFill>
                <a:prstClr val="black">
                  <a:lumMod val="75000"/>
                  <a:lumOff val="25000"/>
                </a:prstClr>
              </a:solidFill>
              <a:effectLst/>
              <a:uLnTx/>
              <a:uFillTx/>
              <a:latin typeface="Meiryo UI"/>
              <a:ea typeface="Meiryo U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　　　　　　　　　 </a:t>
            </a:r>
            <a:r>
              <a:rPr kumimoji="0" lang="ja-JP" altLang="en-US" sz="1403"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腹痛、腰痛 等</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ja-JP" sz="1637" b="1" i="0" u="none" strike="noStrike" kern="0" cap="none" spc="0" normalizeH="0" baseline="0" noProof="0">
                <a:ln>
                  <a:noFill/>
                </a:ln>
                <a:solidFill>
                  <a:prstClr val="black">
                    <a:lumMod val="75000"/>
                    <a:lumOff val="25000"/>
                  </a:prstClr>
                </a:solidFill>
                <a:effectLst/>
                <a:uLnTx/>
                <a:uFillTx/>
                <a:latin typeface="Arial"/>
                <a:ea typeface="Meiryo UI"/>
                <a:cs typeface="Arial"/>
                <a:sym typeface="Arial"/>
              </a:rPr>
              <a:t>〈</a:t>
            </a: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器質性月経困難症</a:t>
            </a:r>
            <a:r>
              <a:rPr kumimoji="0" lang="en-US" altLang="ja-JP" sz="1637" b="1" i="0" u="none" strike="noStrike" kern="0" cap="none" spc="0" normalizeH="0" baseline="0" noProof="0">
                <a:ln>
                  <a:noFill/>
                </a:ln>
                <a:solidFill>
                  <a:prstClr val="black">
                    <a:lumMod val="75000"/>
                    <a:lumOff val="25000"/>
                  </a:prstClr>
                </a:solidFill>
                <a:effectLst/>
                <a:uLnTx/>
                <a:uFillTx/>
                <a:latin typeface="Meiryo UI"/>
                <a:ea typeface="Meiryo UI"/>
                <a:cs typeface="Arial"/>
                <a:sym typeface="Arial"/>
              </a:rPr>
              <a:t>〉 </a:t>
            </a: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子宮や卵巣にできた病変によって生じるもの</a:t>
            </a:r>
            <a:endParaRPr kumimoji="0" lang="en-US" altLang="ja-JP" sz="1637" b="0" i="0" u="none" strike="noStrike" kern="0" cap="none" spc="0" normalizeH="0" baseline="0" noProof="0">
              <a:ln>
                <a:noFill/>
              </a:ln>
              <a:solidFill>
                <a:srgbClr val="000000"/>
              </a:solidFill>
              <a:effectLst/>
              <a:uLnTx/>
              <a:uFillTx/>
              <a:latin typeface="Meiryo UI"/>
              <a:ea typeface="Meiryo U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　　　　　　　　　 </a:t>
            </a:r>
            <a:r>
              <a:rPr kumimoji="0" lang="ja-JP" altLang="en-US" sz="1403" b="1" i="0" u="none" strike="noStrike" kern="0" cap="none" spc="0" normalizeH="0" baseline="0" noProof="0">
                <a:ln>
                  <a:noFill/>
                </a:ln>
                <a:solidFill>
                  <a:prstClr val="black">
                    <a:lumMod val="50000"/>
                    <a:lumOff val="50000"/>
                  </a:prstClr>
                </a:solidFill>
                <a:effectLst/>
                <a:uLnTx/>
                <a:uFillTx/>
                <a:latin typeface="Yu Gothic"/>
                <a:ea typeface="Yu Gothic"/>
                <a:cs typeface="Arial"/>
                <a:sym typeface="Arial"/>
              </a:rPr>
              <a:t>子宮内膜症、子宮腺筋症、子宮筋腫、骨盤内炎症性疾患、子宮形態異常 等</a:t>
            </a:r>
            <a:endParaRPr kumimoji="0" lang="ja-JP" altLang="en-US" sz="523" b="0" i="0" u="none" strike="noStrike" kern="0" cap="none" spc="0" normalizeH="0" baseline="0" noProof="0">
              <a:ln>
                <a:noFill/>
              </a:ln>
              <a:solidFill>
                <a:prstClr val="black">
                  <a:lumMod val="50000"/>
                  <a:lumOff val="50000"/>
                </a:prstClr>
              </a:solidFill>
              <a:effectLst/>
              <a:uLnTx/>
              <a:uFillTx/>
              <a:latin typeface="Arial"/>
              <a:ea typeface="游ゴシック" panose="020B0400000000000000" pitchFamily="50" charset="-128"/>
              <a:cs typeface="Arial"/>
              <a:sym typeface="Arial"/>
            </a:endParaRPr>
          </a:p>
        </p:txBody>
      </p:sp>
      <p:pic>
        <p:nvPicPr>
          <p:cNvPr id="9" name="図 8" descr="アイコン&#10;&#10;AI 生成コンテンツは誤りを含む可能性があります。">
            <a:extLst>
              <a:ext uri="{FF2B5EF4-FFF2-40B4-BE49-F238E27FC236}">
                <a16:creationId xmlns:a16="http://schemas.microsoft.com/office/drawing/2014/main" id="{4CEDF0ED-D2B9-919C-98DD-3E08E333B44C}"/>
              </a:ext>
            </a:extLst>
          </p:cNvPr>
          <p:cNvPicPr>
            <a:picLocks noChangeAspect="1"/>
          </p:cNvPicPr>
          <p:nvPr/>
        </p:nvPicPr>
        <p:blipFill>
          <a:blip r:embed="rId4"/>
          <a:stretch>
            <a:fillRect/>
          </a:stretch>
        </p:blipFill>
        <p:spPr>
          <a:xfrm>
            <a:off x="576824" y="1726936"/>
            <a:ext cx="428580" cy="428580"/>
          </a:xfrm>
          <a:prstGeom prst="rect">
            <a:avLst/>
          </a:prstGeom>
        </p:spPr>
      </p:pic>
      <p:pic>
        <p:nvPicPr>
          <p:cNvPr id="10" name="図 9" descr="アイコン&#10;&#10;AI 生成コンテンツは誤りを含む可能性があります。">
            <a:extLst>
              <a:ext uri="{FF2B5EF4-FFF2-40B4-BE49-F238E27FC236}">
                <a16:creationId xmlns:a16="http://schemas.microsoft.com/office/drawing/2014/main" id="{5CC6966D-3FA5-EDB6-8DB3-D9DEED2B4FC4}"/>
              </a:ext>
            </a:extLst>
          </p:cNvPr>
          <p:cNvPicPr>
            <a:picLocks noChangeAspect="1"/>
          </p:cNvPicPr>
          <p:nvPr/>
        </p:nvPicPr>
        <p:blipFill>
          <a:blip r:embed="rId4"/>
          <a:stretch>
            <a:fillRect/>
          </a:stretch>
        </p:blipFill>
        <p:spPr>
          <a:xfrm>
            <a:off x="576824" y="2547001"/>
            <a:ext cx="428580" cy="428580"/>
          </a:xfrm>
          <a:prstGeom prst="rect">
            <a:avLst/>
          </a:prstGeom>
        </p:spPr>
      </p:pic>
      <p:sp>
        <p:nvSpPr>
          <p:cNvPr id="15" name="TextBox 14">
            <a:extLst>
              <a:ext uri="{FF2B5EF4-FFF2-40B4-BE49-F238E27FC236}">
                <a16:creationId xmlns:a16="http://schemas.microsoft.com/office/drawing/2014/main" id="{039A343E-9628-F1B8-7248-7ADD7B2B1424}"/>
              </a:ext>
            </a:extLst>
          </p:cNvPr>
          <p:cNvSpPr txBox="1"/>
          <p:nvPr/>
        </p:nvSpPr>
        <p:spPr>
          <a:xfrm>
            <a:off x="4145738" y="5680787"/>
            <a:ext cx="1822219" cy="26987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子宮内膜症</a:t>
            </a:r>
            <a:endParaRPr kumimoji="0" 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7" name="TextBox 16">
            <a:extLst>
              <a:ext uri="{FF2B5EF4-FFF2-40B4-BE49-F238E27FC236}">
                <a16:creationId xmlns:a16="http://schemas.microsoft.com/office/drawing/2014/main" id="{0C2A0951-5723-A5CB-37E2-6D0C300FCEEB}"/>
              </a:ext>
            </a:extLst>
          </p:cNvPr>
          <p:cNvSpPr txBox="1"/>
          <p:nvPr/>
        </p:nvSpPr>
        <p:spPr>
          <a:xfrm>
            <a:off x="7041327" y="5681300"/>
            <a:ext cx="1440369" cy="26987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子宮腺筋症</a:t>
            </a:r>
            <a:endParaRPr kumimoji="0" 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sp>
        <p:nvSpPr>
          <p:cNvPr id="18" name="TextBox 17">
            <a:extLst>
              <a:ext uri="{FF2B5EF4-FFF2-40B4-BE49-F238E27FC236}">
                <a16:creationId xmlns:a16="http://schemas.microsoft.com/office/drawing/2014/main" id="{5BA364B4-304D-47D8-C3CD-94E290E72656}"/>
              </a:ext>
            </a:extLst>
          </p:cNvPr>
          <p:cNvSpPr txBox="1"/>
          <p:nvPr/>
        </p:nvSpPr>
        <p:spPr>
          <a:xfrm>
            <a:off x="1510992" y="5681300"/>
            <a:ext cx="1822219" cy="26987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子宮筋腫</a:t>
            </a:r>
            <a:endParaRPr kumimoji="0" 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grpSp>
        <p:nvGrpSpPr>
          <p:cNvPr id="13" name="Group 12">
            <a:extLst>
              <a:ext uri="{FF2B5EF4-FFF2-40B4-BE49-F238E27FC236}">
                <a16:creationId xmlns:a16="http://schemas.microsoft.com/office/drawing/2014/main" id="{F2904D45-357D-A9C8-F21C-D57A807761B3}"/>
              </a:ext>
            </a:extLst>
          </p:cNvPr>
          <p:cNvGrpSpPr/>
          <p:nvPr/>
        </p:nvGrpSpPr>
        <p:grpSpPr>
          <a:xfrm>
            <a:off x="1419582" y="3775376"/>
            <a:ext cx="1996669" cy="2041110"/>
            <a:chOff x="14116943" y="6041643"/>
            <a:chExt cx="3415238" cy="3491252"/>
          </a:xfrm>
        </p:grpSpPr>
        <p:pic>
          <p:nvPicPr>
            <p:cNvPr id="7" name="図 7">
              <a:extLst>
                <a:ext uri="{FF2B5EF4-FFF2-40B4-BE49-F238E27FC236}">
                  <a16:creationId xmlns:a16="http://schemas.microsoft.com/office/drawing/2014/main" id="{9D0E7EDB-B55B-191F-814A-D4EA61D6D82E}"/>
                </a:ext>
              </a:extLst>
            </p:cNvPr>
            <p:cNvPicPr>
              <a:picLocks noChangeAspect="1"/>
            </p:cNvPicPr>
            <p:nvPr/>
          </p:nvPicPr>
          <p:blipFill>
            <a:blip r:embed="rId3"/>
            <a:srcRect l="68303" t="-1189" r="3030"/>
            <a:stretch>
              <a:fillRect/>
            </a:stretch>
          </p:blipFill>
          <p:spPr>
            <a:xfrm>
              <a:off x="14116943" y="6041643"/>
              <a:ext cx="3415238" cy="3491252"/>
            </a:xfrm>
            <a:prstGeom prst="rect">
              <a:avLst/>
            </a:prstGeom>
          </p:spPr>
        </p:pic>
        <p:sp>
          <p:nvSpPr>
            <p:cNvPr id="19" name="TextBox 18">
              <a:extLst>
                <a:ext uri="{FF2B5EF4-FFF2-40B4-BE49-F238E27FC236}">
                  <a16:creationId xmlns:a16="http://schemas.microsoft.com/office/drawing/2014/main" id="{DC650806-E67D-F8B2-1FF6-6B8132819C5A}"/>
                </a:ext>
              </a:extLst>
            </p:cNvPr>
            <p:cNvSpPr txBox="1"/>
            <p:nvPr/>
          </p:nvSpPr>
          <p:spPr>
            <a:xfrm>
              <a:off x="15738985" y="8015244"/>
              <a:ext cx="1786811" cy="461612"/>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筋腫</a:t>
              </a:r>
              <a:endParaRPr kumimoji="0" lang="en-US" sz="1403"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p:txBody>
        </p:sp>
        <p:cxnSp>
          <p:nvCxnSpPr>
            <p:cNvPr id="21" name="Straight Arrow Connector 20">
              <a:extLst>
                <a:ext uri="{FF2B5EF4-FFF2-40B4-BE49-F238E27FC236}">
                  <a16:creationId xmlns:a16="http://schemas.microsoft.com/office/drawing/2014/main" id="{C85FEDFA-3B98-7BF4-ACCF-F0510AD81BC3}"/>
                </a:ext>
              </a:extLst>
            </p:cNvPr>
            <p:cNvCxnSpPr>
              <a:cxnSpLocks/>
            </p:cNvCxnSpPr>
            <p:nvPr/>
          </p:nvCxnSpPr>
          <p:spPr>
            <a:xfrm flipH="1" flipV="1">
              <a:off x="16235463" y="7668666"/>
              <a:ext cx="139269" cy="2983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E0A8699A-6CF5-359A-063D-E211E46E11AD}"/>
              </a:ext>
            </a:extLst>
          </p:cNvPr>
          <p:cNvSpPr txBox="1"/>
          <p:nvPr/>
        </p:nvSpPr>
        <p:spPr>
          <a:xfrm>
            <a:off x="518547" y="5924545"/>
            <a:ext cx="10898820" cy="70999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NotoSansJP"/>
                <a:sym typeface="Arial"/>
              </a:rPr>
              <a:t>出典</a:t>
            </a:r>
            <a:r>
              <a:rPr kumimoji="0" 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NotoSansJP"/>
                <a:sym typeface="Arial"/>
              </a:rPr>
              <a:t>：</a:t>
            </a:r>
            <a:endPar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日本産婦人科医会,（</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1</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）月経困難症とは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https://www.jaog.or.jp/note/%EF%BC%881%EF%BC%89%E6%9C%88%E7%B5%8C%E5%9B%B0%E9%9B%A3%E7%97%87/</a:t>
            </a:r>
            <a:endParaRPr kumimoji="0" 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NotoSansJP"/>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NotoSansJP"/>
                <a:sym typeface="Arial"/>
              </a:rPr>
              <a:t>・</a:t>
            </a:r>
            <a:r>
              <a:rPr kumimoji="0" lang="en-US" sz="935" b="1" i="0" u="none" strike="noStrike" kern="0" cap="none" spc="0" normalizeH="0" baseline="0" noProof="0" err="1">
                <a:ln>
                  <a:noFill/>
                </a:ln>
                <a:solidFill>
                  <a:srgbClr val="7F7F7F"/>
                </a:solidFill>
                <a:effectLst/>
                <a:uLnTx/>
                <a:uFillTx/>
                <a:latin typeface="Yu Gothic" panose="020B0400000000000000" pitchFamily="34" charset="-128"/>
                <a:ea typeface="Yu Gothic" panose="020B0400000000000000" pitchFamily="34" charset="-128"/>
                <a:cs typeface="NotoSansJP"/>
                <a:sym typeface="Arial"/>
              </a:rPr>
              <a:t>日本産婦人科学会編：産婦人科用語集・解説集</a:t>
            </a:r>
            <a:r>
              <a:rPr kumimoji="0" 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NotoSansJP"/>
                <a:sym typeface="Arial"/>
              </a:rPr>
              <a:t>　改訂第4版, </a:t>
            </a:r>
            <a:r>
              <a:rPr kumimoji="0" lang="en-US" sz="935" b="1" i="0" u="none" strike="noStrike" kern="0" cap="none" spc="0" normalizeH="0" baseline="0" noProof="0" err="1">
                <a:ln>
                  <a:noFill/>
                </a:ln>
                <a:solidFill>
                  <a:srgbClr val="7F7F7F"/>
                </a:solidFill>
                <a:effectLst/>
                <a:uLnTx/>
                <a:uFillTx/>
                <a:latin typeface="Yu Gothic" panose="020B0400000000000000" pitchFamily="34" charset="-128"/>
                <a:ea typeface="Yu Gothic" panose="020B0400000000000000" pitchFamily="34" charset="-128"/>
                <a:cs typeface="NotoSansJP"/>
                <a:sym typeface="Arial"/>
              </a:rPr>
              <a:t>東京：日本産婦人科学会</a:t>
            </a:r>
            <a:r>
              <a:rPr kumimoji="0" 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NotoSansJP"/>
                <a:sym typeface="Arial"/>
              </a:rPr>
              <a:t>, 2018 </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NotoSansJP"/>
                <a:sym typeface="Arial"/>
              </a:rPr>
              <a:t>をもとに作成</a:t>
            </a:r>
            <a:endPar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・日本産科婦人科学会, 子宮筋腫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https://www.jsog.or.jp/citizen/5711/</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子宮内膜症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https://www.jsog.or.jp/citizen/5712/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23"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p>
        </p:txBody>
      </p:sp>
      <p:pic>
        <p:nvPicPr>
          <p:cNvPr id="5" name="図 4">
            <a:extLst>
              <a:ext uri="{FF2B5EF4-FFF2-40B4-BE49-F238E27FC236}">
                <a16:creationId xmlns:a16="http://schemas.microsoft.com/office/drawing/2014/main" id="{357F680D-F35F-98E8-96D4-FC9209AD8D63}"/>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2672752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18BE06ED-54BA-4AB8-B14C-71D08EB2EC6E}"/>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89688A2F-5FB5-5A27-A9CA-3A35E9D5A203}"/>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 typeface="Arial"/>
              <a:buNone/>
              <a:tabLst/>
              <a:defRPr/>
            </a:pPr>
            <a:r>
              <a:rPr kumimoji="0" lang="ja-JP" altLang="en-US" sz="210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月経周期に伴う体調の変化</a:t>
            </a:r>
          </a:p>
        </p:txBody>
      </p:sp>
      <p:sp>
        <p:nvSpPr>
          <p:cNvPr id="16" name="テキスト ボックス 15">
            <a:extLst>
              <a:ext uri="{FF2B5EF4-FFF2-40B4-BE49-F238E27FC236}">
                <a16:creationId xmlns:a16="http://schemas.microsoft.com/office/drawing/2014/main" id="{8E532D8D-2BCA-9D84-C6CF-0DA1301065DF}"/>
              </a:ext>
            </a:extLst>
          </p:cNvPr>
          <p:cNvSpPr txBox="1"/>
          <p:nvPr/>
        </p:nvSpPr>
        <p:spPr>
          <a:xfrm>
            <a:off x="374634" y="1649820"/>
            <a:ext cx="9870192" cy="542321"/>
          </a:xfrm>
          <a:prstGeom prst="rect">
            <a:avLst/>
          </a:prstGeom>
          <a:noFill/>
        </p:spPr>
        <p:txBody>
          <a:bodyPr wrap="square" lIns="53459" tIns="26730" rIns="53459" bIns="2673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338"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子宮内膜症について</a:t>
            </a:r>
          </a:p>
        </p:txBody>
      </p:sp>
      <p:sp>
        <p:nvSpPr>
          <p:cNvPr id="7" name="TextBox 6">
            <a:extLst>
              <a:ext uri="{FF2B5EF4-FFF2-40B4-BE49-F238E27FC236}">
                <a16:creationId xmlns:a16="http://schemas.microsoft.com/office/drawing/2014/main" id="{AF439B7B-DED7-F5C7-F88A-41427EE72BB5}"/>
              </a:ext>
            </a:extLst>
          </p:cNvPr>
          <p:cNvSpPr txBox="1"/>
          <p:nvPr/>
        </p:nvSpPr>
        <p:spPr>
          <a:xfrm>
            <a:off x="5969289" y="5225501"/>
            <a:ext cx="4195342" cy="701852"/>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105" b="1" i="0" u="none" strike="noStrike" kern="0" cap="none" spc="0" normalizeH="0" baseline="0" noProof="0">
                <a:ln>
                  <a:noFill/>
                </a:ln>
                <a:solidFill>
                  <a:srgbClr val="C0504D"/>
                </a:solidFill>
                <a:effectLst/>
                <a:uLnTx/>
                <a:uFillTx/>
                <a:latin typeface="Yu Gothic"/>
                <a:ea typeface="Yu Gothic"/>
                <a:cs typeface="Arial"/>
                <a:sym typeface="Arial"/>
              </a:rPr>
              <a:t>女性の10人に1人が</a:t>
            </a:r>
            <a:endParaRPr kumimoji="0" lang="en-US" altLang="ja-JP" sz="2105" b="1" i="0" u="none" strike="noStrike" kern="0" cap="none" spc="0" normalizeH="0" baseline="0" noProof="0">
              <a:ln>
                <a:noFill/>
              </a:ln>
              <a:solidFill>
                <a:srgbClr val="C0504D"/>
              </a:solidFill>
              <a:effectLst/>
              <a:uLnTx/>
              <a:uFillTx/>
              <a:latin typeface="Yu Gothic"/>
              <a:ea typeface="Yu Gothic"/>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105" b="1" i="0" u="none" strike="noStrike" kern="0" cap="none" spc="0" normalizeH="0" baseline="0" noProof="0">
                <a:ln>
                  <a:noFill/>
                </a:ln>
                <a:solidFill>
                  <a:srgbClr val="C0504D"/>
                </a:solidFill>
                <a:effectLst/>
                <a:uLnTx/>
                <a:uFillTx/>
                <a:latin typeface="Yu Gothic"/>
                <a:ea typeface="Yu Gothic"/>
                <a:cs typeface="Arial"/>
                <a:sym typeface="Arial"/>
              </a:rPr>
              <a:t>子宮内膜症</a:t>
            </a:r>
            <a:endParaRPr kumimoji="0" lang="en-US" sz="2105" b="1" i="0" u="none" strike="noStrike" kern="0" cap="none" spc="0" normalizeH="0" baseline="0" noProof="0">
              <a:ln>
                <a:noFill/>
              </a:ln>
              <a:solidFill>
                <a:srgbClr val="C0504D"/>
              </a:solidFill>
              <a:effectLst/>
              <a:uLnTx/>
              <a:uFillTx/>
              <a:latin typeface="Yu Gothic"/>
              <a:ea typeface="Yu Gothic"/>
              <a:cs typeface="Arial"/>
              <a:sym typeface="Arial"/>
            </a:endParaRPr>
          </a:p>
        </p:txBody>
      </p:sp>
      <p:sp>
        <p:nvSpPr>
          <p:cNvPr id="9" name="テキスト ボックス 15">
            <a:extLst>
              <a:ext uri="{FF2B5EF4-FFF2-40B4-BE49-F238E27FC236}">
                <a16:creationId xmlns:a16="http://schemas.microsoft.com/office/drawing/2014/main" id="{322F26E7-E070-42CE-A002-03A9011F65A9}"/>
              </a:ext>
            </a:extLst>
          </p:cNvPr>
          <p:cNvSpPr txBox="1"/>
          <p:nvPr/>
        </p:nvSpPr>
        <p:spPr>
          <a:xfrm>
            <a:off x="986174" y="2334259"/>
            <a:ext cx="4754226" cy="444730"/>
          </a:xfrm>
          <a:prstGeom prst="rect">
            <a:avLst/>
          </a:prstGeom>
          <a:noFill/>
        </p:spPr>
        <p:txBody>
          <a:bodyPr wrap="square" lIns="53459" tIns="26730" rIns="53459" bIns="2673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871" b="1" i="0" u="sng"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子宮内膜症を放置しておくことのリスク</a:t>
            </a:r>
          </a:p>
        </p:txBody>
      </p:sp>
      <p:pic>
        <p:nvPicPr>
          <p:cNvPr id="11" name="図 8" descr="アイコン&#10;&#10;AI 生成コンテンツは誤りを含む可能性があります。">
            <a:extLst>
              <a:ext uri="{FF2B5EF4-FFF2-40B4-BE49-F238E27FC236}">
                <a16:creationId xmlns:a16="http://schemas.microsoft.com/office/drawing/2014/main" id="{7355B1BF-FE36-BB67-41DA-558D8D97F504}"/>
              </a:ext>
            </a:extLst>
          </p:cNvPr>
          <p:cNvPicPr>
            <a:picLocks noChangeAspect="1"/>
          </p:cNvPicPr>
          <p:nvPr/>
        </p:nvPicPr>
        <p:blipFill>
          <a:blip r:embed="rId3"/>
          <a:stretch>
            <a:fillRect/>
          </a:stretch>
        </p:blipFill>
        <p:spPr>
          <a:xfrm>
            <a:off x="977765" y="2890461"/>
            <a:ext cx="428580" cy="428580"/>
          </a:xfrm>
          <a:prstGeom prst="rect">
            <a:avLst/>
          </a:prstGeom>
        </p:spPr>
      </p:pic>
      <p:sp>
        <p:nvSpPr>
          <p:cNvPr id="12" name="テキスト ボックス 15">
            <a:extLst>
              <a:ext uri="{FF2B5EF4-FFF2-40B4-BE49-F238E27FC236}">
                <a16:creationId xmlns:a16="http://schemas.microsoft.com/office/drawing/2014/main" id="{434392C5-D534-5A96-747E-2C5A376C743D}"/>
              </a:ext>
            </a:extLst>
          </p:cNvPr>
          <p:cNvSpPr txBox="1"/>
          <p:nvPr/>
        </p:nvSpPr>
        <p:spPr>
          <a:xfrm>
            <a:off x="1430104" y="2919212"/>
            <a:ext cx="3685951" cy="521802"/>
          </a:xfrm>
          <a:prstGeom prst="rect">
            <a:avLst/>
          </a:prstGeom>
          <a:noFill/>
        </p:spPr>
        <p:txBody>
          <a:bodyPr wrap="square" lIns="53459" tIns="26730" rIns="53459" bIns="2673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様々な痛み</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169"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（月経痛、腰痛、下腹部痛、排便痛、性交痛等）</a:t>
            </a:r>
            <a:endParaRPr kumimoji="0" lang="ja-JP" altLang="en-US" sz="523" b="0" i="0" u="none" strike="noStrike" kern="0" cap="none" spc="0" normalizeH="0" baseline="0" noProof="0">
              <a:ln>
                <a:noFill/>
              </a:ln>
              <a:solidFill>
                <a:prstClr val="black">
                  <a:lumMod val="75000"/>
                  <a:lumOff val="25000"/>
                </a:prstClr>
              </a:solidFill>
              <a:effectLst/>
              <a:uLnTx/>
              <a:uFillTx/>
              <a:latin typeface="Arial"/>
              <a:ea typeface="游ゴシック" panose="020B0400000000000000" pitchFamily="50" charset="-128"/>
              <a:cs typeface="Arial"/>
              <a:sym typeface="Arial"/>
            </a:endParaRPr>
          </a:p>
        </p:txBody>
      </p:sp>
      <p:sp>
        <p:nvSpPr>
          <p:cNvPr id="13" name="テキスト ボックス 15">
            <a:extLst>
              <a:ext uri="{FF2B5EF4-FFF2-40B4-BE49-F238E27FC236}">
                <a16:creationId xmlns:a16="http://schemas.microsoft.com/office/drawing/2014/main" id="{2B0BDC4F-6FF6-0DA4-279C-A787F42EB5FB}"/>
              </a:ext>
            </a:extLst>
          </p:cNvPr>
          <p:cNvSpPr txBox="1"/>
          <p:nvPr/>
        </p:nvSpPr>
        <p:spPr>
          <a:xfrm>
            <a:off x="1430104" y="3437458"/>
            <a:ext cx="4220542" cy="1308428"/>
          </a:xfrm>
          <a:prstGeom prst="rect">
            <a:avLst/>
          </a:prstGeom>
          <a:noFill/>
        </p:spPr>
        <p:txBody>
          <a:bodyPr wrap="square" lIns="53459" tIns="26730" rIns="53459" bIns="26730" anchor="t">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月経困難症</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不妊症</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卵巣がん</a:t>
            </a:r>
          </a:p>
        </p:txBody>
      </p:sp>
      <p:pic>
        <p:nvPicPr>
          <p:cNvPr id="14" name="図 8" descr="アイコン&#10;&#10;AI 生成コンテンツは誤りを含む可能性があります。">
            <a:extLst>
              <a:ext uri="{FF2B5EF4-FFF2-40B4-BE49-F238E27FC236}">
                <a16:creationId xmlns:a16="http://schemas.microsoft.com/office/drawing/2014/main" id="{D6B750A0-A35A-7941-5C92-7D1C67241DA0}"/>
              </a:ext>
            </a:extLst>
          </p:cNvPr>
          <p:cNvPicPr>
            <a:picLocks noChangeAspect="1"/>
          </p:cNvPicPr>
          <p:nvPr/>
        </p:nvPicPr>
        <p:blipFill>
          <a:blip r:embed="rId3"/>
          <a:stretch>
            <a:fillRect/>
          </a:stretch>
        </p:blipFill>
        <p:spPr>
          <a:xfrm>
            <a:off x="977765" y="3496746"/>
            <a:ext cx="428580" cy="428580"/>
          </a:xfrm>
          <a:prstGeom prst="rect">
            <a:avLst/>
          </a:prstGeom>
        </p:spPr>
      </p:pic>
      <p:pic>
        <p:nvPicPr>
          <p:cNvPr id="15" name="図 8" descr="アイコン&#10;&#10;AI 生成コンテンツは誤りを含む可能性があります。">
            <a:extLst>
              <a:ext uri="{FF2B5EF4-FFF2-40B4-BE49-F238E27FC236}">
                <a16:creationId xmlns:a16="http://schemas.microsoft.com/office/drawing/2014/main" id="{0B94118D-E678-CAF1-91E9-F9C5343270E8}"/>
              </a:ext>
            </a:extLst>
          </p:cNvPr>
          <p:cNvPicPr>
            <a:picLocks noChangeAspect="1"/>
          </p:cNvPicPr>
          <p:nvPr/>
        </p:nvPicPr>
        <p:blipFill>
          <a:blip r:embed="rId3"/>
          <a:stretch>
            <a:fillRect/>
          </a:stretch>
        </p:blipFill>
        <p:spPr>
          <a:xfrm>
            <a:off x="977765" y="3923222"/>
            <a:ext cx="428580" cy="428580"/>
          </a:xfrm>
          <a:prstGeom prst="rect">
            <a:avLst/>
          </a:prstGeom>
        </p:spPr>
      </p:pic>
      <p:pic>
        <p:nvPicPr>
          <p:cNvPr id="17" name="図 8" descr="アイコン&#10;&#10;AI 生成コンテンツは誤りを含む可能性があります。">
            <a:extLst>
              <a:ext uri="{FF2B5EF4-FFF2-40B4-BE49-F238E27FC236}">
                <a16:creationId xmlns:a16="http://schemas.microsoft.com/office/drawing/2014/main" id="{95D57941-D9E0-D327-DB55-9EBDF0002EA2}"/>
              </a:ext>
            </a:extLst>
          </p:cNvPr>
          <p:cNvPicPr>
            <a:picLocks noChangeAspect="1"/>
          </p:cNvPicPr>
          <p:nvPr/>
        </p:nvPicPr>
        <p:blipFill>
          <a:blip r:embed="rId3"/>
          <a:stretch>
            <a:fillRect/>
          </a:stretch>
        </p:blipFill>
        <p:spPr>
          <a:xfrm>
            <a:off x="977765" y="4360344"/>
            <a:ext cx="428580" cy="428580"/>
          </a:xfrm>
          <a:prstGeom prst="rect">
            <a:avLst/>
          </a:prstGeom>
        </p:spPr>
      </p:pic>
      <p:pic>
        <p:nvPicPr>
          <p:cNvPr id="8" name="図 7">
            <a:extLst>
              <a:ext uri="{FF2B5EF4-FFF2-40B4-BE49-F238E27FC236}">
                <a16:creationId xmlns:a16="http://schemas.microsoft.com/office/drawing/2014/main" id="{6821605E-0B0D-24F9-3123-9A0FD0BDECE9}"/>
              </a:ext>
            </a:extLst>
          </p:cNvPr>
          <p:cNvPicPr>
            <a:picLocks noChangeAspect="1"/>
          </p:cNvPicPr>
          <p:nvPr/>
        </p:nvPicPr>
        <p:blipFill>
          <a:blip r:embed="rId4"/>
          <a:stretch>
            <a:fillRect/>
          </a:stretch>
        </p:blipFill>
        <p:spPr>
          <a:xfrm>
            <a:off x="6089905" y="1892480"/>
            <a:ext cx="3953228" cy="3517103"/>
          </a:xfrm>
          <a:prstGeom prst="rect">
            <a:avLst/>
          </a:prstGeom>
        </p:spPr>
      </p:pic>
      <p:sp>
        <p:nvSpPr>
          <p:cNvPr id="3" name="テキスト ボックス 15">
            <a:extLst>
              <a:ext uri="{FF2B5EF4-FFF2-40B4-BE49-F238E27FC236}">
                <a16:creationId xmlns:a16="http://schemas.microsoft.com/office/drawing/2014/main" id="{00A751CE-C586-9360-C06E-27DA9233586F}"/>
              </a:ext>
            </a:extLst>
          </p:cNvPr>
          <p:cNvSpPr txBox="1"/>
          <p:nvPr/>
        </p:nvSpPr>
        <p:spPr>
          <a:xfrm>
            <a:off x="1016324" y="5109383"/>
            <a:ext cx="4356057" cy="629781"/>
          </a:xfrm>
          <a:prstGeom prst="rect">
            <a:avLst/>
          </a:prstGeom>
          <a:noFill/>
        </p:spPr>
        <p:txBody>
          <a:bodyPr wrap="square" lIns="53459" tIns="26730" rIns="53459" bIns="2673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痛みに対してむやみに鎮痛薬を使うと</a:t>
            </a:r>
            <a:endParaRPr kumimoji="0" lang="en-US" altLang="ja-JP"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腎機能低下の原因になる</a:t>
            </a:r>
          </a:p>
        </p:txBody>
      </p:sp>
      <p:sp>
        <p:nvSpPr>
          <p:cNvPr id="4" name="TextBox 3">
            <a:extLst>
              <a:ext uri="{FF2B5EF4-FFF2-40B4-BE49-F238E27FC236}">
                <a16:creationId xmlns:a16="http://schemas.microsoft.com/office/drawing/2014/main" id="{3F1DCC3F-F092-E16F-A775-28459DA49DB7}"/>
              </a:ext>
            </a:extLst>
          </p:cNvPr>
          <p:cNvSpPr txBox="1"/>
          <p:nvPr/>
        </p:nvSpPr>
        <p:spPr>
          <a:xfrm>
            <a:off x="534886" y="5972981"/>
            <a:ext cx="10499440" cy="629524"/>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Yu Gothic"/>
                <a:sym typeface="Arial"/>
              </a:rPr>
              <a:t>出典：</a:t>
            </a:r>
            <a:endPar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Yu Gothic"/>
                <a:sym typeface="Arial"/>
              </a:rPr>
              <a:t>・日本産科婦人科学会</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Yu Gothic"/>
                <a:sym typeface="Arial"/>
              </a:rPr>
              <a:t>, </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子宮内膜症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https://www.jsog.or.jp/citizen/5712/</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a:t>
            </a:r>
            <a:r>
              <a:rPr kumimoji="0" lang="en-US" altLang="ja-JP" sz="935" b="1" i="0" u="none" strike="noStrike" kern="0" cap="none" spc="0" normalizeH="0" baseline="0" noProof="0" err="1">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ViganòP</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Parazzini</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F,</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Somigliana</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E,</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err="1">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Vercellini</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P.</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Endometriosis: epidemiology</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and</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err="1">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aetiological</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factors.</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Best</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err="1">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Pract</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Res</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Clin</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err="1">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Obstet</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err="1">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Gynaecol</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2004</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Apr;</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18(2):</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177-200.</a:t>
            </a:r>
            <a:endPar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・Dai</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Y,</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Luo</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H,</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Zhu</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L,</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Yang</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W,</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Xiang</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H,</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Shi</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Q,</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Jin</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P.</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Dysmenorrhea pattern</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in</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adolescences</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informing</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adult</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endometriosis.</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BMC</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Public Health.</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2024</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Feb</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5;</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24(1):</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373.</a:t>
            </a:r>
            <a:endPar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endParaRPr>
          </a:p>
        </p:txBody>
      </p:sp>
      <p:pic>
        <p:nvPicPr>
          <p:cNvPr id="5" name="図 4">
            <a:extLst>
              <a:ext uri="{FF2B5EF4-FFF2-40B4-BE49-F238E27FC236}">
                <a16:creationId xmlns:a16="http://schemas.microsoft.com/office/drawing/2014/main" id="{F03854AE-1B6E-AB01-7EB4-BDAFF723CDA8}"/>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2938767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E1286A20-511C-84F2-EC62-8DCC72E06C06}"/>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A9B6EF21-57CE-0803-9F01-3260532CA00E}"/>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 typeface="Arial"/>
              <a:buNone/>
              <a:tabLst/>
              <a:defRPr/>
            </a:pPr>
            <a:r>
              <a:rPr kumimoji="0" lang="ja-JP" altLang="en-US" sz="210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月経周期に伴う体調の変化</a:t>
            </a:r>
          </a:p>
        </p:txBody>
      </p:sp>
      <p:sp>
        <p:nvSpPr>
          <p:cNvPr id="16" name="テキスト ボックス 15">
            <a:extLst>
              <a:ext uri="{FF2B5EF4-FFF2-40B4-BE49-F238E27FC236}">
                <a16:creationId xmlns:a16="http://schemas.microsoft.com/office/drawing/2014/main" id="{D13EFE76-0C65-17E4-AF40-6DF1F07DEEAA}"/>
              </a:ext>
            </a:extLst>
          </p:cNvPr>
          <p:cNvSpPr txBox="1"/>
          <p:nvPr/>
        </p:nvSpPr>
        <p:spPr>
          <a:xfrm>
            <a:off x="49239" y="1431941"/>
            <a:ext cx="10593335" cy="8397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700"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月経の量や痛み、随伴症状には個人差がありますが、個人差の範疇に収まらない月経異常もある</a:t>
            </a:r>
            <a:br>
              <a:rPr kumimoji="0" lang="en-US" altLang="ja-JP" sz="1700"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br>
            <a:r>
              <a:rPr kumimoji="0" lang="ja-JP" altLang="en-US" sz="1700"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レッドフラッグサインに</a:t>
            </a:r>
            <a:r>
              <a:rPr kumimoji="0" lang="en-US" altLang="ja-JP" sz="1700"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1</a:t>
            </a:r>
            <a:r>
              <a:rPr kumimoji="0" lang="ja-JP" altLang="en-US" sz="1700"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つでも当てはまる場合は産婦人科へ受診することが望ましい</a:t>
            </a:r>
          </a:p>
        </p:txBody>
      </p:sp>
      <p:pic>
        <p:nvPicPr>
          <p:cNvPr id="8" name="Picture 7">
            <a:extLst>
              <a:ext uri="{FF2B5EF4-FFF2-40B4-BE49-F238E27FC236}">
                <a16:creationId xmlns:a16="http://schemas.microsoft.com/office/drawing/2014/main" id="{8705A1D5-C096-1BE2-9A86-10B23F92D239}"/>
              </a:ext>
            </a:extLst>
          </p:cNvPr>
          <p:cNvPicPr>
            <a:picLocks noChangeAspect="1"/>
          </p:cNvPicPr>
          <p:nvPr/>
        </p:nvPicPr>
        <p:blipFill>
          <a:blip r:embed="rId3"/>
          <a:srcRect r="16015" b="315"/>
          <a:stretch>
            <a:fillRect/>
          </a:stretch>
        </p:blipFill>
        <p:spPr>
          <a:xfrm>
            <a:off x="7582041" y="2692668"/>
            <a:ext cx="2950014" cy="3235440"/>
          </a:xfrm>
          <a:prstGeom prst="rect">
            <a:avLst/>
          </a:prstGeom>
        </p:spPr>
      </p:pic>
      <p:pic>
        <p:nvPicPr>
          <p:cNvPr id="11" name="table">
            <a:extLst>
              <a:ext uri="{FF2B5EF4-FFF2-40B4-BE49-F238E27FC236}">
                <a16:creationId xmlns:a16="http://schemas.microsoft.com/office/drawing/2014/main" id="{2099A660-A1DA-0FB8-280E-508AE881397E}"/>
              </a:ext>
            </a:extLst>
          </p:cNvPr>
          <p:cNvPicPr>
            <a:picLocks noChangeAspect="1"/>
          </p:cNvPicPr>
          <p:nvPr/>
        </p:nvPicPr>
        <p:blipFill>
          <a:blip r:embed="rId4"/>
          <a:stretch>
            <a:fillRect/>
          </a:stretch>
        </p:blipFill>
        <p:spPr>
          <a:xfrm>
            <a:off x="508239" y="2504277"/>
            <a:ext cx="7687865" cy="3612222"/>
          </a:xfrm>
          <a:prstGeom prst="rect">
            <a:avLst/>
          </a:prstGeom>
        </p:spPr>
      </p:pic>
      <p:sp>
        <p:nvSpPr>
          <p:cNvPr id="12" name="テキスト ボックス 2">
            <a:extLst>
              <a:ext uri="{FF2B5EF4-FFF2-40B4-BE49-F238E27FC236}">
                <a16:creationId xmlns:a16="http://schemas.microsoft.com/office/drawing/2014/main" id="{9BF1FD68-AEAD-AB83-4FD6-1DC1EF28EB8A}"/>
              </a:ext>
            </a:extLst>
          </p:cNvPr>
          <p:cNvSpPr txBox="1"/>
          <p:nvPr/>
        </p:nvSpPr>
        <p:spPr>
          <a:xfrm>
            <a:off x="508240" y="6293475"/>
            <a:ext cx="8994348" cy="769441"/>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100" b="1" dirty="0">
                <a:solidFill>
                  <a:srgbClr val="7F7F7F"/>
                </a:solidFill>
                <a:latin typeface="Yu Gothic"/>
                <a:ea typeface="Yu Gothic"/>
              </a:rPr>
              <a:t>出典：</a:t>
            </a:r>
            <a:br>
              <a:rPr lang="ja-JP" altLang="en-US" sz="1100" b="1" dirty="0">
                <a:latin typeface="Yu Gothic"/>
                <a:ea typeface="Yu Gothic"/>
              </a:rPr>
            </a:br>
            <a:r>
              <a:rPr lang="en" altLang="ja-JP" sz="1100" b="1" dirty="0">
                <a:solidFill>
                  <a:srgbClr val="7F7F7F"/>
                </a:solidFill>
                <a:latin typeface="Yu Gothic"/>
                <a:ea typeface="Yu Gothic"/>
              </a:rPr>
              <a:t>・Andersch B, Milson I. An epidemiologic study of young women with dysmenorrhea. Am J Obset Gynecol. 1982; 144(6):655-60.   </a:t>
            </a:r>
            <a:br>
              <a:rPr lang="en" altLang="ja-JP" sz="1100" b="1" dirty="0">
                <a:latin typeface="Yu Gothic"/>
                <a:ea typeface="Yu Gothic"/>
              </a:rPr>
            </a:br>
            <a:r>
              <a:rPr lang="ja-JP" altLang="en-US" sz="1100" b="1" dirty="0">
                <a:solidFill>
                  <a:srgbClr val="7F7F7F"/>
                </a:solidFill>
                <a:latin typeface="Yu Gothic"/>
                <a:ea typeface="Yu Gothic"/>
              </a:rPr>
              <a:t>・金原出版　日本女性医学会学会　女性医学ガイドブックー思春期・性成熟期編ー</a:t>
            </a:r>
            <a:r>
              <a:rPr lang="en-US" altLang="ja-JP" sz="1100" b="1" dirty="0">
                <a:solidFill>
                  <a:srgbClr val="7F7F7F"/>
                </a:solidFill>
                <a:latin typeface="Yu Gothic"/>
                <a:ea typeface="Yu Gothic"/>
              </a:rPr>
              <a:t>2016</a:t>
            </a:r>
            <a:r>
              <a:rPr lang="ja-JP" altLang="en-US" sz="1100" b="1" dirty="0">
                <a:solidFill>
                  <a:srgbClr val="7F7F7F"/>
                </a:solidFill>
                <a:latin typeface="Yu Gothic"/>
                <a:ea typeface="Yu Gothic"/>
              </a:rPr>
              <a:t>年度版</a:t>
            </a:r>
          </a:p>
          <a:p>
            <a:r>
              <a:rPr lang="ja-JP" altLang="en-US" sz="1100" b="1" dirty="0">
                <a:solidFill>
                  <a:srgbClr val="7F7F7F"/>
                </a:solidFill>
                <a:latin typeface="Yu Gothic"/>
                <a:ea typeface="Yu Gothic"/>
              </a:rPr>
              <a:t>・</a:t>
            </a:r>
            <a:r>
              <a:rPr lang="ja-JP" sz="1100" b="1" dirty="0">
                <a:solidFill>
                  <a:srgbClr val="7F7F7F"/>
                </a:solidFill>
                <a:latin typeface="Yu Gothic"/>
                <a:ea typeface="Yu Gothic"/>
              </a:rPr>
              <a:t>産科婦人科用語集・用語解説集</a:t>
            </a:r>
            <a:r>
              <a:rPr lang="ja-JP" altLang="en-US" sz="1100" b="1" dirty="0">
                <a:solidFill>
                  <a:srgbClr val="7F7F7F"/>
                </a:solidFill>
                <a:latin typeface="Yu Gothic"/>
                <a:ea typeface="Yu Gothic"/>
              </a:rPr>
              <a:t>　</a:t>
            </a:r>
            <a:r>
              <a:rPr lang="ja-JP" sz="1100" b="1" dirty="0">
                <a:solidFill>
                  <a:srgbClr val="7F7F7F"/>
                </a:solidFill>
                <a:latin typeface="Yu Gothic"/>
                <a:ea typeface="Yu Gothic"/>
              </a:rPr>
              <a:t>改訂第</a:t>
            </a:r>
            <a:r>
              <a:rPr lang="ja-JP" altLang="en-US" sz="1100" b="1" dirty="0">
                <a:solidFill>
                  <a:srgbClr val="7F7F7F"/>
                </a:solidFill>
                <a:latin typeface="Yu Gothic"/>
                <a:ea typeface="Yu Gothic"/>
              </a:rPr>
              <a:t>５</a:t>
            </a:r>
            <a:r>
              <a:rPr lang="ja-JP" sz="1100" b="1" dirty="0">
                <a:solidFill>
                  <a:srgbClr val="7F7F7F"/>
                </a:solidFill>
                <a:latin typeface="Yu Gothic"/>
                <a:ea typeface="Yu Gothic"/>
              </a:rPr>
              <a:t>版</a:t>
            </a:r>
            <a:endParaRPr lang="ja-JP" sz="1050" dirty="0"/>
          </a:p>
        </p:txBody>
      </p:sp>
      <p:pic>
        <p:nvPicPr>
          <p:cNvPr id="3" name="図 2">
            <a:extLst>
              <a:ext uri="{FF2B5EF4-FFF2-40B4-BE49-F238E27FC236}">
                <a16:creationId xmlns:a16="http://schemas.microsoft.com/office/drawing/2014/main" id="{88B147B1-84CE-DE8B-4D0A-1E817C93D465}"/>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6607517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1A0590D7-A559-FCB0-82F0-2448E746220E}"/>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CFE2E932-1B8D-9D44-BEC3-EDEB92936EC4}"/>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 typeface="Arial"/>
              <a:buNone/>
              <a:tabLst/>
              <a:defRPr/>
            </a:pPr>
            <a:r>
              <a:rPr kumimoji="0" lang="ja-JP" altLang="en-US" sz="2105" b="1" i="0" u="none" strike="noStrike" kern="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Arial"/>
                <a:sym typeface="Arial"/>
              </a:rPr>
              <a:t>　避妊について</a:t>
            </a:r>
          </a:p>
        </p:txBody>
      </p:sp>
      <p:sp>
        <p:nvSpPr>
          <p:cNvPr id="3" name="テキスト ボックス 2">
            <a:extLst>
              <a:ext uri="{FF2B5EF4-FFF2-40B4-BE49-F238E27FC236}">
                <a16:creationId xmlns:a16="http://schemas.microsoft.com/office/drawing/2014/main" id="{D80D4E4E-D667-A1C2-45C6-F46D608BC75F}"/>
              </a:ext>
            </a:extLst>
          </p:cNvPr>
          <p:cNvSpPr txBox="1"/>
          <p:nvPr/>
        </p:nvSpPr>
        <p:spPr>
          <a:xfrm>
            <a:off x="517926" y="1858034"/>
            <a:ext cx="10207358" cy="1308428"/>
          </a:xfrm>
          <a:prstGeom prst="rect">
            <a:avLst/>
          </a:prstGeom>
          <a:noFill/>
        </p:spPr>
        <p:txBody>
          <a:bodyPr wrap="square" lIns="53459" tIns="26730" rIns="53459" bIns="26730" anchor="t">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800"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こどもを持つか持たないか、いつ、なぜ、誰と持つか等を自己決定できるためには</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800" b="1" i="0" u="none" strike="noStrike" kern="0" cap="none" spc="0" normalizeH="0" baseline="0" noProof="0">
                <a:ln>
                  <a:noFill/>
                </a:ln>
                <a:solidFill>
                  <a:prstClr val="black">
                    <a:lumMod val="75000"/>
                    <a:lumOff val="25000"/>
                  </a:prstClr>
                </a:solidFill>
                <a:effectLst/>
                <a:uLnTx/>
                <a:uFillTx/>
                <a:latin typeface="Yu Gothic"/>
                <a:ea typeface="Yu Gothic"/>
                <a:cs typeface="Arial"/>
                <a:sym typeface="Arial"/>
              </a:rPr>
              <a:t>性別問わず避妊法に関する正しい知識を得て、安全で効果的な避妊法を実践できることが重要</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ja-JP" altLang="en-US" sz="1800"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endParaRPr>
          </a:p>
        </p:txBody>
      </p:sp>
      <p:pic>
        <p:nvPicPr>
          <p:cNvPr id="7" name="図 6">
            <a:extLst>
              <a:ext uri="{FF2B5EF4-FFF2-40B4-BE49-F238E27FC236}">
                <a16:creationId xmlns:a16="http://schemas.microsoft.com/office/drawing/2014/main" id="{FE32632A-E267-4D88-9CB1-B25F02780661}"/>
              </a:ext>
            </a:extLst>
          </p:cNvPr>
          <p:cNvPicPr>
            <a:picLocks noChangeAspect="1"/>
          </p:cNvPicPr>
          <p:nvPr/>
        </p:nvPicPr>
        <p:blipFill>
          <a:blip r:embed="rId3"/>
          <a:srcRect l="15056" t="16494" r="15426" b="18178"/>
          <a:stretch>
            <a:fillRect/>
          </a:stretch>
        </p:blipFill>
        <p:spPr>
          <a:xfrm>
            <a:off x="3436926" y="2894421"/>
            <a:ext cx="3817960" cy="3648272"/>
          </a:xfrm>
          <a:prstGeom prst="rect">
            <a:avLst/>
          </a:prstGeom>
        </p:spPr>
      </p:pic>
      <p:pic>
        <p:nvPicPr>
          <p:cNvPr id="4" name="図 3">
            <a:extLst>
              <a:ext uri="{FF2B5EF4-FFF2-40B4-BE49-F238E27FC236}">
                <a16:creationId xmlns:a16="http://schemas.microsoft.com/office/drawing/2014/main" id="{0BAE3996-2425-2065-6140-DA86B3AD9631}"/>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1162997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BC2C533A-7298-320F-A40D-EDDEA986C171}"/>
            </a:ext>
          </a:extLst>
        </p:cNvPr>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C4334FCB-547E-1DA9-A96D-C9DE02DA9BC0}"/>
              </a:ext>
            </a:extLst>
          </p:cNvPr>
          <p:cNvSpPr txBox="1"/>
          <p:nvPr/>
        </p:nvSpPr>
        <p:spPr>
          <a:xfrm>
            <a:off x="414889" y="1382427"/>
            <a:ext cx="9870192" cy="542321"/>
          </a:xfrm>
          <a:prstGeom prst="rect">
            <a:avLst/>
          </a:prstGeom>
          <a:noFill/>
        </p:spPr>
        <p:txBody>
          <a:bodyPr wrap="square" lIns="53459" tIns="26730" rIns="53459" bIns="2673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338"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避妊方法を選ぶにあたって大切なこと</a:t>
            </a:r>
            <a:endParaRPr kumimoji="0" lang="en-US" sz="523"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endParaRPr>
          </a:p>
        </p:txBody>
      </p:sp>
      <p:sp>
        <p:nvSpPr>
          <p:cNvPr id="3" name="テキスト ボックス 2">
            <a:extLst>
              <a:ext uri="{FF2B5EF4-FFF2-40B4-BE49-F238E27FC236}">
                <a16:creationId xmlns:a16="http://schemas.microsoft.com/office/drawing/2014/main" id="{26291561-4036-CC9A-EAA6-79D0913BCE62}"/>
              </a:ext>
            </a:extLst>
          </p:cNvPr>
          <p:cNvSpPr txBox="1"/>
          <p:nvPr/>
        </p:nvSpPr>
        <p:spPr>
          <a:xfrm>
            <a:off x="829824" y="1996030"/>
            <a:ext cx="9548744" cy="2603976"/>
          </a:xfrm>
          <a:prstGeom prst="rect">
            <a:avLst/>
          </a:prstGeom>
          <a:noFill/>
        </p:spPr>
        <p:txBody>
          <a:bodyPr wrap="square" lIns="53459" tIns="26730" rIns="53459" bIns="26730" anchor="t">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ja-JP"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①</a:t>
            </a:r>
            <a:r>
              <a:rPr kumimoji="0" lang="ja-JP" altLang="en-US"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確実で ・・・レボノルゲストレル放出子宮内システム（</a:t>
            </a:r>
            <a:r>
              <a:rPr kumimoji="0" lang="en-US" altLang="ja-JP"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LNG-IUS</a:t>
            </a:r>
            <a:r>
              <a:rPr kumimoji="0" lang="ja-JP" altLang="en-US"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a:t>
            </a:r>
            <a:r>
              <a:rPr kumimoji="0" lang="en-US" altLang="ja-JP" sz="935"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a:t>
            </a:r>
            <a:endParaRPr kumimoji="0" lang="en-US" altLang="ja-JP" sz="523"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 altLang="ja-JP"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　　　　　　　 ≒経口避妊薬（低用量ピル）</a:t>
            </a:r>
            <a:r>
              <a:rPr kumimoji="0" lang="ja-JP" altLang="en"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a:t>
            </a:r>
            <a:r>
              <a:rPr kumimoji="0" lang="ja-JP" altLang="en-US"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コンドーム</a:t>
            </a:r>
            <a:endParaRPr kumimoji="0" lang="en-US" altLang="ja-JP" sz="523"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ja-JP"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②</a:t>
            </a:r>
            <a:r>
              <a:rPr kumimoji="0" lang="ja-JP" altLang="en-US"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簡便で ・・・個々の価値観や状況で異なる</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ja-JP"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③</a:t>
            </a:r>
            <a:r>
              <a:rPr kumimoji="0" lang="ja-JP" altLang="en-US"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副作用がなく・・・個々の価値観や状況で異なる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ja-JP"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④</a:t>
            </a:r>
            <a:r>
              <a:rPr kumimoji="0" lang="ja-JP" altLang="en-US"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自らの意思で実施可能か・・・経口避妊薬（</a:t>
            </a:r>
            <a:r>
              <a:rPr kumimoji="0" lang="en" altLang="ja-JP"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OC）</a:t>
            </a:r>
            <a:r>
              <a:rPr kumimoji="0" lang="ja-JP" altLang="en"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a:t>
            </a:r>
            <a:r>
              <a:rPr kumimoji="0" lang="en" altLang="ja-JP"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IUS　➡︎　</a:t>
            </a:r>
            <a:r>
              <a:rPr kumimoji="0" lang="ja-JP" altLang="en-US"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女性は⚪︎、男性は</a:t>
            </a:r>
            <a:r>
              <a:rPr kumimoji="0" lang="en-US" altLang="ja-JP"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1871" b="1" i="0" u="none" strike="noStrike" kern="0" cap="none" spc="0" normalizeH="0" baseline="0" noProof="0">
                <a:ln>
                  <a:noFill/>
                </a:ln>
                <a:solidFill>
                  <a:prstClr val="black">
                    <a:lumMod val="75000"/>
                    <a:lumOff val="25000"/>
                  </a:prstClr>
                </a:solidFill>
                <a:effectLst/>
                <a:uLnTx/>
                <a:uFillTx/>
                <a:latin typeface="Yu Gothic" panose="020B0400000000000000" pitchFamily="34" charset="-128"/>
                <a:ea typeface="Yu Gothic" panose="020B0400000000000000" pitchFamily="34" charset="-128"/>
                <a:cs typeface="Arial"/>
                <a:sym typeface="Arial"/>
              </a:rPr>
              <a:t>　　　　　　　　　　　　　　　コンドーム ➡︎   男性は⚪︎、女性は△</a:t>
            </a:r>
          </a:p>
        </p:txBody>
      </p:sp>
      <p:pic>
        <p:nvPicPr>
          <p:cNvPr id="6" name="Picture 5">
            <a:extLst>
              <a:ext uri="{FF2B5EF4-FFF2-40B4-BE49-F238E27FC236}">
                <a16:creationId xmlns:a16="http://schemas.microsoft.com/office/drawing/2014/main" id="{29077197-B578-BA98-0175-EA3065A1DD20}"/>
              </a:ext>
            </a:extLst>
          </p:cNvPr>
          <p:cNvPicPr>
            <a:picLocks noChangeAspect="1"/>
          </p:cNvPicPr>
          <p:nvPr/>
        </p:nvPicPr>
        <p:blipFill>
          <a:blip r:embed="rId3"/>
          <a:srcRect l="14224" t="40754" r="10858" b="32495"/>
          <a:stretch>
            <a:fillRect/>
          </a:stretch>
        </p:blipFill>
        <p:spPr>
          <a:xfrm>
            <a:off x="1717976" y="5078552"/>
            <a:ext cx="6879621" cy="1488105"/>
          </a:xfrm>
          <a:prstGeom prst="rect">
            <a:avLst/>
          </a:prstGeom>
        </p:spPr>
      </p:pic>
      <p:sp>
        <p:nvSpPr>
          <p:cNvPr id="4" name="テキスト ボックス 3">
            <a:extLst>
              <a:ext uri="{FF2B5EF4-FFF2-40B4-BE49-F238E27FC236}">
                <a16:creationId xmlns:a16="http://schemas.microsoft.com/office/drawing/2014/main" id="{D7AB4D6B-1F6A-5B14-8523-BD1504BD470B}"/>
              </a:ext>
            </a:extLst>
          </p:cNvPr>
          <p:cNvSpPr txBox="1"/>
          <p:nvPr/>
        </p:nvSpPr>
        <p:spPr>
          <a:xfrm>
            <a:off x="508239" y="6445709"/>
            <a:ext cx="5934718" cy="341753"/>
          </a:xfrm>
          <a:prstGeom prst="rect">
            <a:avLst/>
          </a:prstGeom>
          <a:noFill/>
        </p:spPr>
        <p:txBody>
          <a:bodyPr wrap="square" lIns="53459" tIns="26730" rIns="53459" bIns="2673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※レボノルゲストレル放出子宮内システム</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出典：日本産婦人科学会 </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HUMAN+ </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女と男のディクショナリー（改訂第</a:t>
            </a:r>
            <a:r>
              <a:rPr kumimoji="0" lang="en-US" altLang="ja-JP"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7</a:t>
            </a:r>
            <a:r>
              <a:rPr kumimoji="0" lang="ja-JP" altLang="en-US" sz="93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版）</a:t>
            </a:r>
          </a:p>
        </p:txBody>
      </p:sp>
      <p:sp>
        <p:nvSpPr>
          <p:cNvPr id="9" name="Rectangle 8">
            <a:extLst>
              <a:ext uri="{FF2B5EF4-FFF2-40B4-BE49-F238E27FC236}">
                <a16:creationId xmlns:a16="http://schemas.microsoft.com/office/drawing/2014/main" id="{9A392330-AFA6-FD73-F92E-E7FE482C8CB0}"/>
              </a:ext>
            </a:extLst>
          </p:cNvPr>
          <p:cNvSpPr/>
          <p:nvPr/>
        </p:nvSpPr>
        <p:spPr>
          <a:xfrm>
            <a:off x="2274853" y="4630524"/>
            <a:ext cx="1208516" cy="398099"/>
          </a:xfrm>
          <a:prstGeom prst="rect">
            <a:avLst/>
          </a:prstGeom>
          <a:solidFill>
            <a:srgbClr val="5CC3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0" i="0" u="none" strike="noStrike" kern="0" cap="none" spc="0" normalizeH="0" baseline="0" noProof="0">
                <a:ln>
                  <a:noFill/>
                </a:ln>
                <a:solidFill>
                  <a:prstClr val="white"/>
                </a:solidFill>
                <a:effectLst/>
                <a:uLnTx/>
                <a:uFillTx/>
                <a:latin typeface="游ゴシック" panose="02110004020202020204"/>
                <a:ea typeface="ＭＳ Ｐゴシック"/>
                <a:cs typeface="Arial"/>
                <a:sym typeface="Arial"/>
              </a:rPr>
              <a:t>コンドーム</a:t>
            </a:r>
            <a:endParaRPr kumimoji="0" lang="en-US" sz="1637" b="0" i="0" u="none" strike="noStrike" kern="0" cap="none" spc="0" normalizeH="0" baseline="0" noProof="0">
              <a:ln>
                <a:noFill/>
              </a:ln>
              <a:solidFill>
                <a:prstClr val="white"/>
              </a:solidFill>
              <a:effectLst/>
              <a:uLnTx/>
              <a:uFillTx/>
              <a:latin typeface="游ゴシック" panose="02110004020202020204"/>
              <a:ea typeface="ＭＳ Ｐゴシック"/>
              <a:cs typeface="Arial"/>
              <a:sym typeface="Arial"/>
            </a:endParaRPr>
          </a:p>
        </p:txBody>
      </p:sp>
      <p:sp>
        <p:nvSpPr>
          <p:cNvPr id="10" name="Rectangle 9">
            <a:extLst>
              <a:ext uri="{FF2B5EF4-FFF2-40B4-BE49-F238E27FC236}">
                <a16:creationId xmlns:a16="http://schemas.microsoft.com/office/drawing/2014/main" id="{E52F453A-69F7-4A49-7E66-4A17BE8C61D9}"/>
              </a:ext>
            </a:extLst>
          </p:cNvPr>
          <p:cNvSpPr/>
          <p:nvPr/>
        </p:nvSpPr>
        <p:spPr>
          <a:xfrm>
            <a:off x="4506516" y="4630524"/>
            <a:ext cx="1208516" cy="398099"/>
          </a:xfrm>
          <a:prstGeom prst="rect">
            <a:avLst/>
          </a:prstGeom>
          <a:solidFill>
            <a:srgbClr val="5CC3D1"/>
          </a:solidFill>
          <a:ln>
            <a:noFill/>
          </a:ln>
        </p:spPr>
        <p:style>
          <a:lnRef idx="2">
            <a:schemeClr val="accent1">
              <a:shade val="15000"/>
            </a:schemeClr>
          </a:lnRef>
          <a:fillRef idx="1">
            <a:schemeClr val="accent1"/>
          </a:fillRef>
          <a:effectRef idx="0">
            <a:schemeClr val="accent1"/>
          </a:effectRef>
          <a:fontRef idx="minor">
            <a:schemeClr val="lt1"/>
          </a:fontRef>
        </p:style>
        <p:txBody>
          <a:bodyPr lIns="53459" tIns="26730" rIns="53459" bIns="2673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0" i="0" u="none" strike="noStrike" kern="0" cap="none" spc="0" normalizeH="0" baseline="0" noProof="0">
                <a:ln>
                  <a:noFill/>
                </a:ln>
                <a:solidFill>
                  <a:prstClr val="white"/>
                </a:solidFill>
                <a:effectLst/>
                <a:uLnTx/>
                <a:uFillTx/>
                <a:latin typeface="游ゴシック" panose="02110004020202020204"/>
                <a:ea typeface="ＭＳ Ｐゴシック"/>
                <a:cs typeface="Arial"/>
                <a:sym typeface="Arial"/>
              </a:rPr>
              <a:t>低用量ピル</a:t>
            </a:r>
            <a:endParaRPr kumimoji="0" lang="en-US" sz="1637" b="0" i="0" u="none" strike="noStrike" kern="0" cap="none" spc="0" normalizeH="0" baseline="0" noProof="0">
              <a:ln>
                <a:noFill/>
              </a:ln>
              <a:solidFill>
                <a:prstClr val="white"/>
              </a:solidFill>
              <a:effectLst/>
              <a:uLnTx/>
              <a:uFillTx/>
              <a:latin typeface="游ゴシック" panose="02110004020202020204"/>
              <a:ea typeface="ＭＳ Ｐゴシック"/>
              <a:cs typeface="Arial"/>
              <a:sym typeface="Arial"/>
            </a:endParaRPr>
          </a:p>
        </p:txBody>
      </p:sp>
      <p:sp>
        <p:nvSpPr>
          <p:cNvPr id="11" name="Rectangle 10">
            <a:extLst>
              <a:ext uri="{FF2B5EF4-FFF2-40B4-BE49-F238E27FC236}">
                <a16:creationId xmlns:a16="http://schemas.microsoft.com/office/drawing/2014/main" id="{3929A628-0CB3-4FD8-22AC-50EF41725763}"/>
              </a:ext>
            </a:extLst>
          </p:cNvPr>
          <p:cNvSpPr/>
          <p:nvPr/>
        </p:nvSpPr>
        <p:spPr>
          <a:xfrm>
            <a:off x="6637314" y="4630524"/>
            <a:ext cx="1208516" cy="398099"/>
          </a:xfrm>
          <a:prstGeom prst="rect">
            <a:avLst/>
          </a:prstGeom>
          <a:solidFill>
            <a:srgbClr val="5CC3D1"/>
          </a:solidFill>
          <a:ln>
            <a:noFill/>
          </a:ln>
        </p:spPr>
        <p:style>
          <a:lnRef idx="2">
            <a:schemeClr val="accent1">
              <a:shade val="15000"/>
            </a:schemeClr>
          </a:lnRef>
          <a:fillRef idx="1">
            <a:schemeClr val="accent1"/>
          </a:fillRef>
          <a:effectRef idx="0">
            <a:schemeClr val="accent1"/>
          </a:effectRef>
          <a:fontRef idx="minor">
            <a:schemeClr val="lt1"/>
          </a:fontRef>
        </p:style>
        <p:txBody>
          <a:bodyPr lIns="53459" tIns="26730" rIns="53459" bIns="2673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37" b="0" i="0" u="none" strike="noStrike" kern="0" cap="none" spc="0" normalizeH="0" baseline="0" noProof="0">
                <a:ln>
                  <a:noFill/>
                </a:ln>
                <a:solidFill>
                  <a:prstClr val="white"/>
                </a:solidFill>
                <a:effectLst/>
                <a:uLnTx/>
                <a:uFillTx/>
                <a:latin typeface="游ゴシック" panose="02110004020202020204"/>
                <a:ea typeface="ＭＳ Ｐゴシック"/>
                <a:cs typeface="Arial"/>
                <a:sym typeface="Arial"/>
              </a:rPr>
              <a:t>IUS、IUD</a:t>
            </a:r>
          </a:p>
        </p:txBody>
      </p:sp>
      <p:sp>
        <p:nvSpPr>
          <p:cNvPr id="7" name="Google Shape;96;p2">
            <a:extLst>
              <a:ext uri="{FF2B5EF4-FFF2-40B4-BE49-F238E27FC236}">
                <a16:creationId xmlns:a16="http://schemas.microsoft.com/office/drawing/2014/main" id="{594DD479-D838-4387-AD26-1E2B71110FC9}"/>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6000"/>
              <a:buFont typeface="Arial"/>
              <a:buNone/>
              <a:tabLst/>
              <a:defRPr/>
            </a:pPr>
            <a:r>
              <a:rPr kumimoji="0" lang="ja-JP" altLang="en-US" sz="2105" b="1" i="0" u="none" strike="noStrike" kern="0" cap="none" spc="0" normalizeH="0" baseline="0" noProof="0">
                <a:ln>
                  <a:noFill/>
                </a:ln>
                <a:solidFill>
                  <a:srgbClr val="7F7F7F"/>
                </a:solidFill>
                <a:effectLst/>
                <a:uLnTx/>
                <a:uFillTx/>
                <a:latin typeface="Yu Gothic" panose="020B0400000000000000" pitchFamily="34" charset="-128"/>
                <a:ea typeface="Yu Gothic" panose="020B0400000000000000" pitchFamily="34" charset="-128"/>
                <a:cs typeface="Arial"/>
                <a:sym typeface="Arial"/>
              </a:rPr>
              <a:t>　避妊について</a:t>
            </a:r>
          </a:p>
        </p:txBody>
      </p:sp>
      <p:pic>
        <p:nvPicPr>
          <p:cNvPr id="5" name="図 4">
            <a:extLst>
              <a:ext uri="{FF2B5EF4-FFF2-40B4-BE49-F238E27FC236}">
                <a16:creationId xmlns:a16="http://schemas.microsoft.com/office/drawing/2014/main" id="{5036CFE3-C425-4448-2D01-26204A2D4936}"/>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6074369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B6840725-7465-8FA7-A3FB-088483C43378}"/>
            </a:ext>
          </a:extLst>
        </p:cNvPr>
        <p:cNvGrpSpPr/>
        <p:nvPr/>
      </p:nvGrpSpPr>
      <p:grpSpPr>
        <a:xfrm>
          <a:off x="0" y="0"/>
          <a:ext cx="0" cy="0"/>
          <a:chOff x="0" y="0"/>
          <a:chExt cx="0" cy="0"/>
        </a:xfrm>
      </p:grpSpPr>
      <p:pic>
        <p:nvPicPr>
          <p:cNvPr id="4" name="図 3" descr="パソコンのスクリーンショット&#10;&#10;AI 生成コンテンツは誤りを含む可能性があります。">
            <a:extLst>
              <a:ext uri="{FF2B5EF4-FFF2-40B4-BE49-F238E27FC236}">
                <a16:creationId xmlns:a16="http://schemas.microsoft.com/office/drawing/2014/main" id="{64ACD214-64F8-F9F9-3F38-47A3DB2EF342}"/>
              </a:ext>
            </a:extLst>
          </p:cNvPr>
          <p:cNvPicPr/>
          <p:nvPr/>
        </p:nvPicPr>
        <p:blipFill>
          <a:blip r:embed="rId3"/>
          <a:stretch>
            <a:fillRect/>
          </a:stretch>
        </p:blipFill>
        <p:spPr>
          <a:xfrm>
            <a:off x="0" y="0"/>
            <a:ext cx="10706400" cy="7559715"/>
          </a:xfrm>
          <a:prstGeom prst="rect">
            <a:avLst/>
          </a:prstGeom>
          <a:ln>
            <a:solidFill>
              <a:schemeClr val="bg1"/>
            </a:solidFill>
          </a:ln>
        </p:spPr>
      </p:pic>
      <p:sp>
        <p:nvSpPr>
          <p:cNvPr id="9" name="角丸四角形 8">
            <a:extLst>
              <a:ext uri="{FF2B5EF4-FFF2-40B4-BE49-F238E27FC236}">
                <a16:creationId xmlns:a16="http://schemas.microsoft.com/office/drawing/2014/main" id="{2DFF8B97-D599-25DB-B191-CB320C5434A4}"/>
              </a:ext>
            </a:extLst>
          </p:cNvPr>
          <p:cNvSpPr/>
          <p:nvPr/>
        </p:nvSpPr>
        <p:spPr>
          <a:xfrm>
            <a:off x="573805" y="3779837"/>
            <a:ext cx="9485060" cy="2296756"/>
          </a:xfrm>
          <a:prstGeom prst="roundRect">
            <a:avLst>
              <a:gd name="adj" fmla="val 3972"/>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523"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96" name="Google Shape;96;p2">
            <a:extLst>
              <a:ext uri="{FF2B5EF4-FFF2-40B4-BE49-F238E27FC236}">
                <a16:creationId xmlns:a16="http://schemas.microsoft.com/office/drawing/2014/main" id="{DD978104-FDA4-8218-4C2B-2AD28B8E7A71}"/>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40000"/>
              </a:lnSpc>
              <a:spcBef>
                <a:spcPts val="0"/>
              </a:spcBef>
              <a:spcAft>
                <a:spcPts val="0"/>
              </a:spcAft>
              <a:buClrTx/>
              <a:buSzPts val="6000"/>
              <a:buFontTx/>
              <a:buNone/>
              <a:tabLst/>
              <a:defRPr/>
            </a:pPr>
            <a:r>
              <a:rPr kumimoji="0" lang="ja-JP" altLang="en-US" sz="2105" b="1" i="0" u="none" strike="noStrike" kern="1200" cap="none" spc="0" normalizeH="0" baseline="0" noProof="0">
                <a:ln>
                  <a:noFill/>
                </a:ln>
                <a:solidFill>
                  <a:prstClr val="black">
                    <a:lumMod val="50000"/>
                    <a:lumOff val="50000"/>
                  </a:prstClr>
                </a:solidFill>
                <a:effectLst/>
                <a:uLnTx/>
                <a:uFillTx/>
                <a:latin typeface="Yu Gothic"/>
                <a:ea typeface="Yu Gothic"/>
                <a:cs typeface="+mn-cs"/>
              </a:rPr>
              <a:t>　</a:t>
            </a:r>
            <a:r>
              <a:rPr kumimoji="0" lang="en-US" altLang="ja-JP" sz="2105" b="1" i="0" u="none" strike="noStrike" kern="1200" cap="none" spc="0" normalizeH="0" baseline="0" noProof="0" err="1">
                <a:ln>
                  <a:noFill/>
                </a:ln>
                <a:solidFill>
                  <a:prstClr val="black">
                    <a:lumMod val="50000"/>
                    <a:lumOff val="50000"/>
                  </a:prstClr>
                </a:solidFill>
                <a:effectLst/>
                <a:uLnTx/>
                <a:uFillTx/>
                <a:latin typeface="Yu Gothic"/>
                <a:ea typeface="Yu Gothic"/>
                <a:cs typeface="+mn-cs"/>
              </a:rPr>
              <a:t>かかりつけ医を持とう</a:t>
            </a:r>
            <a:endParaRPr kumimoji="0" lang="ja-JP" altLang="en-US" sz="2105" b="1" i="0" u="none" strike="noStrike" kern="1200" cap="none" spc="0" normalizeH="0" baseline="0" noProof="0">
              <a:ln>
                <a:noFill/>
              </a:ln>
              <a:solidFill>
                <a:prstClr val="black">
                  <a:lumMod val="50000"/>
                  <a:lumOff val="50000"/>
                </a:prstClr>
              </a:solidFill>
              <a:effectLst/>
              <a:uLnTx/>
              <a:uFillTx/>
              <a:latin typeface="Yu Gothic" panose="020B0400000000000000" pitchFamily="34" charset="-128"/>
              <a:ea typeface="Yu Gothic" panose="020B0400000000000000" pitchFamily="34" charset="-128"/>
              <a:cs typeface="+mn-cs"/>
            </a:endParaRPr>
          </a:p>
        </p:txBody>
      </p:sp>
      <p:sp>
        <p:nvSpPr>
          <p:cNvPr id="8" name="Google Shape;546;g378978384f3_0_71">
            <a:extLst>
              <a:ext uri="{FF2B5EF4-FFF2-40B4-BE49-F238E27FC236}">
                <a16:creationId xmlns:a16="http://schemas.microsoft.com/office/drawing/2014/main" id="{33E06C08-672B-ACA2-50B1-BD6B95A1F56B}"/>
              </a:ext>
            </a:extLst>
          </p:cNvPr>
          <p:cNvSpPr txBox="1"/>
          <p:nvPr/>
        </p:nvSpPr>
        <p:spPr>
          <a:xfrm>
            <a:off x="689904" y="4331454"/>
            <a:ext cx="9501963" cy="1907667"/>
          </a:xfrm>
          <a:prstGeom prst="rect">
            <a:avLst/>
          </a:prstGeom>
          <a:noFill/>
          <a:ln>
            <a:noFill/>
          </a:ln>
        </p:spPr>
        <p:txBody>
          <a:bodyPr spcFirstLastPara="1" wrap="square" lIns="53450" tIns="53450" rIns="53450" bIns="53450" anchor="t" anchorCtr="0">
            <a:spAutoFit/>
          </a:bodyPr>
          <a:lstStyle/>
          <a:p>
            <a:pPr marL="267279" marR="0" lvl="0" indent="-241294" algn="l" defTabSz="457200" rtl="0" eaLnBrk="1" fontAlgn="auto" latinLnBrk="0" hangingPunct="1">
              <a:lnSpc>
                <a:spcPct val="115000"/>
              </a:lnSpc>
              <a:spcBef>
                <a:spcPts val="0"/>
              </a:spcBef>
              <a:spcAft>
                <a:spcPts val="0"/>
              </a:spcAft>
              <a:buClrTx/>
              <a:buSzPts val="2900"/>
              <a:buFont typeface="Arial"/>
              <a:buChar char="●"/>
              <a:tabLst/>
              <a:defRPr/>
            </a:pPr>
            <a:r>
              <a:rPr kumimoji="0" lang="en-US" sz="1695" b="1" i="0" u="none" strike="noStrike" kern="1200" cap="none" spc="0" normalizeH="0" baseline="0" noProof="1">
                <a:ln>
                  <a:noFill/>
                </a:ln>
                <a:solidFill>
                  <a:prstClr val="black">
                    <a:lumMod val="75000"/>
                    <a:lumOff val="25000"/>
                  </a:prstClr>
                </a:solidFill>
                <a:effectLst/>
                <a:uLnTx/>
                <a:uFillTx/>
                <a:latin typeface="Yu Gothic"/>
                <a:ea typeface="Yu Gothic"/>
                <a:cs typeface="+mn-cs"/>
              </a:rPr>
              <a:t>「かかりつけ医」は一人ではなく、分野ごとで「かかりつけ医」を見つけておくこと</a:t>
            </a:r>
          </a:p>
          <a:p>
            <a:pPr marL="267279" marR="0" lvl="0" indent="-241294" algn="l" defTabSz="457200" rtl="0" eaLnBrk="1" fontAlgn="auto" latinLnBrk="0" hangingPunct="1">
              <a:lnSpc>
                <a:spcPct val="115000"/>
              </a:lnSpc>
              <a:spcBef>
                <a:spcPts val="0"/>
              </a:spcBef>
              <a:spcAft>
                <a:spcPts val="0"/>
              </a:spcAft>
              <a:buClr>
                <a:prstClr val="black"/>
              </a:buClr>
              <a:buSzPts val="2900"/>
              <a:buFont typeface="Arial"/>
              <a:buChar char="●"/>
              <a:tabLst/>
              <a:defRPr/>
            </a:pPr>
            <a:r>
              <a:rPr kumimoji="0" lang="en-US" sz="1695" b="1" i="0" u="none" strike="noStrike" kern="1200" cap="none" spc="0" normalizeH="0" baseline="0" noProof="0" err="1">
                <a:ln>
                  <a:noFill/>
                </a:ln>
                <a:solidFill>
                  <a:prstClr val="black">
                    <a:lumMod val="75000"/>
                    <a:lumOff val="25000"/>
                  </a:prstClr>
                </a:solidFill>
                <a:effectLst/>
                <a:uLnTx/>
                <a:uFillTx/>
                <a:latin typeface="Yu Gothic"/>
                <a:ea typeface="Yu Gothic"/>
                <a:cs typeface="+mn-cs"/>
              </a:rPr>
              <a:t>ライフプランを尊重し、適切な支援を提供してくれる「かかりつけ医</a:t>
            </a:r>
            <a:r>
              <a:rPr kumimoji="0" lang="en-US" sz="1695" b="1" i="0" u="none" strike="noStrike" kern="1200" cap="none" spc="0" normalizeH="0" baseline="0" noProof="0">
                <a:ln>
                  <a:noFill/>
                </a:ln>
                <a:solidFill>
                  <a:prstClr val="black">
                    <a:lumMod val="75000"/>
                    <a:lumOff val="25000"/>
                  </a:prstClr>
                </a:solidFill>
                <a:effectLst/>
                <a:uLnTx/>
                <a:uFillTx/>
                <a:latin typeface="Yu Gothic"/>
                <a:ea typeface="Yu Gothic"/>
                <a:cs typeface="+mn-cs"/>
              </a:rPr>
              <a:t>」</a:t>
            </a:r>
            <a:r>
              <a:rPr kumimoji="0" lang="ja-JP" altLang="en-US" sz="1695" b="1" i="0" u="none" strike="noStrike" kern="1200" cap="none" spc="0" normalizeH="0" baseline="0" noProof="0">
                <a:ln>
                  <a:noFill/>
                </a:ln>
                <a:solidFill>
                  <a:prstClr val="black">
                    <a:lumMod val="75000"/>
                    <a:lumOff val="25000"/>
                  </a:prstClr>
                </a:solidFill>
                <a:effectLst/>
                <a:uLnTx/>
                <a:uFillTx/>
                <a:latin typeface="Yu Gothic"/>
                <a:ea typeface="Yu Gothic"/>
                <a:cs typeface="+mn-cs"/>
              </a:rPr>
              <a:t>を見つけることは、</a:t>
            </a:r>
          </a:p>
          <a:p>
            <a:pPr marL="25985" marR="0" lvl="0" indent="0" algn="l" defTabSz="457200" rtl="0" eaLnBrk="1" fontAlgn="auto" latinLnBrk="0" hangingPunct="1">
              <a:lnSpc>
                <a:spcPct val="114999"/>
              </a:lnSpc>
              <a:spcBef>
                <a:spcPts val="0"/>
              </a:spcBef>
              <a:spcAft>
                <a:spcPts val="0"/>
              </a:spcAft>
              <a:buClr>
                <a:prstClr val="black"/>
              </a:buClr>
              <a:buSzPts val="2900"/>
              <a:buFontTx/>
              <a:buNone/>
              <a:tabLst/>
              <a:defRPr/>
            </a:pPr>
            <a:r>
              <a:rPr kumimoji="0" lang="ja-JP" altLang="en-US" sz="1695" b="1" i="0" u="none" strike="noStrike" kern="1200" cap="none" spc="0" normalizeH="0" baseline="0" noProof="0">
                <a:ln>
                  <a:noFill/>
                </a:ln>
                <a:solidFill>
                  <a:prstClr val="black">
                    <a:lumMod val="75000"/>
                    <a:lumOff val="25000"/>
                  </a:prstClr>
                </a:solidFill>
                <a:effectLst/>
                <a:uLnTx/>
                <a:uFillTx/>
                <a:latin typeface="Yu Gothic"/>
                <a:ea typeface="Yu Gothic"/>
                <a:cs typeface="+mn-cs"/>
              </a:rPr>
              <a:t>　健康で快適な生活を送るための大切な一歩となる</a:t>
            </a:r>
          </a:p>
          <a:p>
            <a:pPr marL="25985" marR="0" lvl="0" indent="0" algn="l" defTabSz="457200" rtl="0" eaLnBrk="1" fontAlgn="auto" latinLnBrk="0" hangingPunct="1">
              <a:lnSpc>
                <a:spcPct val="114999"/>
              </a:lnSpc>
              <a:spcBef>
                <a:spcPts val="0"/>
              </a:spcBef>
              <a:spcAft>
                <a:spcPts val="0"/>
              </a:spcAft>
              <a:buClrTx/>
              <a:buSzPts val="2900"/>
              <a:buFontTx/>
              <a:buNone/>
              <a:tabLst/>
              <a:defRPr/>
            </a:pPr>
            <a:r>
              <a:rPr kumimoji="0" lang="ja-JP" altLang="en-US" sz="1695" b="1" i="0" u="none" strike="noStrike" kern="1200" cap="none" spc="0" normalizeH="0" baseline="0" noProof="0">
                <a:ln>
                  <a:noFill/>
                </a:ln>
                <a:solidFill>
                  <a:prstClr val="black">
                    <a:lumMod val="75000"/>
                    <a:lumOff val="25000"/>
                  </a:prstClr>
                </a:solidFill>
                <a:effectLst/>
                <a:uLnTx/>
                <a:uFillTx/>
                <a:latin typeface="Yu Gothic"/>
                <a:ea typeface="Yu Gothic"/>
                <a:cs typeface="+mn-cs"/>
              </a:rPr>
              <a:t>　例）婦人科系の疾患やライフステージごとの体の変化に対応する→婦人科医等</a:t>
            </a:r>
          </a:p>
          <a:p>
            <a:pPr marL="25985" marR="0" lvl="0" indent="0" algn="l" defTabSz="457200" rtl="0" eaLnBrk="1" fontAlgn="auto" latinLnBrk="0" hangingPunct="1">
              <a:lnSpc>
                <a:spcPct val="114999"/>
              </a:lnSpc>
              <a:spcBef>
                <a:spcPts val="0"/>
              </a:spcBef>
              <a:spcAft>
                <a:spcPts val="0"/>
              </a:spcAft>
              <a:buClrTx/>
              <a:buSzPts val="2900"/>
              <a:buFontTx/>
              <a:buNone/>
              <a:tabLst/>
              <a:defRPr/>
            </a:pPr>
            <a:r>
              <a:rPr kumimoji="0" lang="ja-JP" altLang="en-US" sz="1695" b="1" i="0" u="none" strike="noStrike" kern="1200" cap="none" spc="0" normalizeH="0" baseline="0" noProof="0">
                <a:ln>
                  <a:noFill/>
                </a:ln>
                <a:solidFill>
                  <a:prstClr val="black">
                    <a:lumMod val="75000"/>
                    <a:lumOff val="25000"/>
                  </a:prstClr>
                </a:solidFill>
                <a:effectLst/>
                <a:uLnTx/>
                <a:uFillTx/>
                <a:latin typeface="Yu Gothic"/>
                <a:ea typeface="Yu Gothic"/>
                <a:cs typeface="+mn-cs"/>
              </a:rPr>
              <a:t>　　　男性の性器に関する悩みに対応する→泌尿器科医等</a:t>
            </a:r>
            <a:endParaRPr kumimoji="0" lang="ja-JP" altLang="en-US" sz="1695" b="0" i="0" u="none" strike="noStrike" kern="1200" cap="none" spc="0" normalizeH="0" baseline="0" noProof="0">
              <a:ln>
                <a:noFill/>
              </a:ln>
              <a:solidFill>
                <a:prstClr val="black">
                  <a:lumMod val="75000"/>
                  <a:lumOff val="25000"/>
                </a:prstClr>
              </a:solidFill>
              <a:effectLst/>
              <a:uLnTx/>
              <a:uFillTx/>
              <a:latin typeface="Yu Gothic"/>
              <a:ea typeface="Yu Gothic"/>
              <a:cs typeface="+mn-cs"/>
            </a:endParaRPr>
          </a:p>
          <a:p>
            <a:pPr marL="25985" marR="0" lvl="0" indent="0" algn="l" defTabSz="457200" rtl="0" eaLnBrk="1" fontAlgn="auto" latinLnBrk="0" hangingPunct="1">
              <a:lnSpc>
                <a:spcPct val="114999"/>
              </a:lnSpc>
              <a:spcBef>
                <a:spcPts val="0"/>
              </a:spcBef>
              <a:spcAft>
                <a:spcPts val="0"/>
              </a:spcAft>
              <a:buClrTx/>
              <a:buSzPts val="2900"/>
              <a:buFontTx/>
              <a:buNone/>
              <a:tabLst/>
              <a:defRPr/>
            </a:pPr>
            <a:endParaRPr kumimoji="0" lang="ja-JP" altLang="en-US" sz="1695" b="1" i="0" u="none" strike="noStrike" kern="1200" cap="none" spc="0" normalizeH="0" baseline="0" noProof="0">
              <a:ln>
                <a:noFill/>
              </a:ln>
              <a:solidFill>
                <a:prstClr val="black">
                  <a:lumMod val="75000"/>
                  <a:lumOff val="25000"/>
                </a:prstClr>
              </a:solidFill>
              <a:effectLst/>
              <a:uLnTx/>
              <a:uFillTx/>
              <a:latin typeface="Yu Gothic"/>
              <a:ea typeface="Yu Gothic"/>
              <a:cs typeface="+mn-cs"/>
            </a:endParaRPr>
          </a:p>
        </p:txBody>
      </p:sp>
      <p:sp>
        <p:nvSpPr>
          <p:cNvPr id="3" name="Google Shape;546;g378978384f3_0_71">
            <a:extLst>
              <a:ext uri="{FF2B5EF4-FFF2-40B4-BE49-F238E27FC236}">
                <a16:creationId xmlns:a16="http://schemas.microsoft.com/office/drawing/2014/main" id="{35F9D247-4B02-A445-3872-2B90E3309E3B}"/>
              </a:ext>
            </a:extLst>
          </p:cNvPr>
          <p:cNvSpPr txBox="1"/>
          <p:nvPr/>
        </p:nvSpPr>
        <p:spPr>
          <a:xfrm>
            <a:off x="769694" y="3872663"/>
            <a:ext cx="9501963" cy="521712"/>
          </a:xfrm>
          <a:prstGeom prst="rect">
            <a:avLst/>
          </a:prstGeom>
          <a:noFill/>
          <a:ln>
            <a:noFill/>
          </a:ln>
        </p:spPr>
        <p:txBody>
          <a:bodyPr spcFirstLastPara="1" wrap="square" lIns="53450" tIns="53450" rIns="53450" bIns="53450" anchor="t" anchorCtr="0">
            <a:spAutoFit/>
          </a:bodyPr>
          <a:lstStyle/>
          <a:p>
            <a:pPr marL="25985" marR="0" lvl="0" indent="0" algn="ctr" defTabSz="457200" rtl="0" eaLnBrk="1" fontAlgn="auto" latinLnBrk="0" hangingPunct="1">
              <a:lnSpc>
                <a:spcPct val="114999"/>
              </a:lnSpc>
              <a:spcBef>
                <a:spcPts val="0"/>
              </a:spcBef>
              <a:spcAft>
                <a:spcPts val="0"/>
              </a:spcAft>
              <a:buClrTx/>
              <a:buSzPts val="2900"/>
              <a:buFontTx/>
              <a:buNone/>
              <a:tabLst/>
              <a:defRPr/>
            </a:pPr>
            <a:r>
              <a:rPr kumimoji="0" lang="ja-JP" altLang="en-US" sz="2338" b="1" i="0" u="none" strike="noStrike" kern="1200" cap="none" spc="0" normalizeH="0" baseline="0" noProof="1">
                <a:ln>
                  <a:noFill/>
                </a:ln>
                <a:solidFill>
                  <a:srgbClr val="5CC3D1"/>
                </a:solidFill>
                <a:effectLst/>
                <a:uLnTx/>
                <a:uFillTx/>
                <a:latin typeface="Yu Gothic"/>
                <a:ea typeface="Yu Gothic"/>
                <a:cs typeface="+mn-cs"/>
              </a:rPr>
              <a:t>ポイント</a:t>
            </a:r>
            <a:endParaRPr kumimoji="0" lang="en-US" sz="2338" b="1" i="0" u="none" strike="noStrike" kern="1200" cap="none" spc="0" normalizeH="0" baseline="0" noProof="1">
              <a:ln>
                <a:noFill/>
              </a:ln>
              <a:solidFill>
                <a:srgbClr val="5CC3D1"/>
              </a:solidFill>
              <a:effectLst/>
              <a:uLnTx/>
              <a:uFillTx/>
              <a:latin typeface="Yu Gothic"/>
              <a:ea typeface="Yu Gothic"/>
              <a:cs typeface="+mn-cs"/>
            </a:endParaRPr>
          </a:p>
        </p:txBody>
      </p:sp>
      <p:sp>
        <p:nvSpPr>
          <p:cNvPr id="12" name="テキスト ボックス 3">
            <a:extLst>
              <a:ext uri="{FF2B5EF4-FFF2-40B4-BE49-F238E27FC236}">
                <a16:creationId xmlns:a16="http://schemas.microsoft.com/office/drawing/2014/main" id="{5E7838BF-15F1-2A3D-5F9D-61C23C4F7599}"/>
              </a:ext>
            </a:extLst>
          </p:cNvPr>
          <p:cNvSpPr txBox="1"/>
          <p:nvPr/>
        </p:nvSpPr>
        <p:spPr>
          <a:xfrm>
            <a:off x="573805" y="6436450"/>
            <a:ext cx="7309842" cy="197868"/>
          </a:xfrm>
          <a:prstGeom prst="rect">
            <a:avLst/>
          </a:prstGeom>
          <a:noFill/>
        </p:spPr>
        <p:txBody>
          <a:bodyPr wrap="square" lIns="53459" tIns="26730" rIns="53459" bIns="2673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ja-JP" altLang="en-US" sz="935" b="1" i="0" u="none" strike="noStrike" kern="1200" cap="none" spc="0" normalizeH="0" baseline="0" noProof="0">
                <a:ln>
                  <a:noFill/>
                </a:ln>
                <a:solidFill>
                  <a:prstClr val="black">
                    <a:lumMod val="50000"/>
                    <a:lumOff val="50000"/>
                  </a:prstClr>
                </a:solidFill>
                <a:effectLst/>
                <a:uLnTx/>
                <a:uFillTx/>
                <a:latin typeface="Yu Gothic"/>
                <a:ea typeface="Yu Gothic"/>
                <a:cs typeface="Arial"/>
                <a:sym typeface="Arial"/>
              </a:rPr>
              <a:t>出典：上手な医療のかかり方.jp　</a:t>
            </a:r>
            <a:r>
              <a:rPr kumimoji="0" lang="en-US" altLang="ja-JP" sz="935" b="1" i="0" u="sng" strike="noStrike" kern="1200" cap="none" spc="0" normalizeH="0" baseline="0" noProof="0">
                <a:ln>
                  <a:noFill/>
                </a:ln>
                <a:solidFill>
                  <a:prstClr val="black">
                    <a:lumMod val="50000"/>
                    <a:lumOff val="50000"/>
                  </a:prstClr>
                </a:solidFill>
                <a:effectLst/>
                <a:uLnTx/>
                <a:uFillTx/>
                <a:latin typeface="Yu Gothic"/>
                <a:ea typeface="Yu Gothic"/>
                <a:cs typeface="Arial"/>
                <a:sym typeface="Arial"/>
                <a:hlinkClick r:id="rId4">
                  <a:extLst>
                    <a:ext uri="{A12FA001-AC4F-418D-AE19-62706E023703}">
                      <ahyp:hlinkClr xmlns:ahyp="http://schemas.microsoft.com/office/drawing/2018/hyperlinkcolor" val="tx"/>
                    </a:ext>
                  </a:extLst>
                </a:hlinkClick>
              </a:rPr>
              <a:t>https://kakarikata.mhlw.go.jp/kakaritsuke/motou.html</a:t>
            </a:r>
            <a:endParaRPr kumimoji="0" lang="ja-JP" altLang="en-US" sz="935" b="1" i="0" u="none" strike="noStrike" kern="1200" cap="none" spc="0" normalizeH="0" baseline="0" noProof="0">
              <a:ln>
                <a:noFill/>
              </a:ln>
              <a:solidFill>
                <a:prstClr val="black">
                  <a:lumMod val="50000"/>
                  <a:lumOff val="50000"/>
                </a:prstClr>
              </a:solidFill>
              <a:effectLst/>
              <a:uLnTx/>
              <a:uFillTx/>
              <a:latin typeface="Yu Gothic"/>
              <a:ea typeface="Yu Gothic"/>
              <a:cs typeface="Arial"/>
              <a:sym typeface="Arial"/>
            </a:endParaRPr>
          </a:p>
        </p:txBody>
      </p:sp>
      <p:sp>
        <p:nvSpPr>
          <p:cNvPr id="7" name="テキスト ボックス 6">
            <a:extLst>
              <a:ext uri="{FF2B5EF4-FFF2-40B4-BE49-F238E27FC236}">
                <a16:creationId xmlns:a16="http://schemas.microsoft.com/office/drawing/2014/main" id="{DE382448-E862-20F4-9DD4-1D8140098CA9}"/>
              </a:ext>
            </a:extLst>
          </p:cNvPr>
          <p:cNvSpPr txBox="1"/>
          <p:nvPr/>
        </p:nvSpPr>
        <p:spPr>
          <a:xfrm>
            <a:off x="1390799" y="1704837"/>
            <a:ext cx="5345906" cy="1742593"/>
          </a:xfrm>
          <a:prstGeom prst="rect">
            <a:avLst/>
          </a:prstGeom>
          <a:noFill/>
        </p:spPr>
        <p:txBody>
          <a:bodyPr wrap="square">
            <a:spAutoFit/>
          </a:bodyPr>
          <a:lstStyle/>
          <a:p>
            <a:pPr marL="0" marR="0" lvl="0" indent="0" algn="l" defTabSz="457200" rtl="0" eaLnBrk="1" fontAlgn="auto" latinLnBrk="0" hangingPunct="1">
              <a:lnSpc>
                <a:spcPct val="200000"/>
              </a:lnSpc>
              <a:spcBef>
                <a:spcPts val="0"/>
              </a:spcBef>
              <a:spcAft>
                <a:spcPts val="0"/>
              </a:spcAft>
              <a:buClrTx/>
              <a:buSzPts val="1522"/>
              <a:buFontTx/>
              <a:buNone/>
              <a:tabLst/>
              <a:defRPr/>
            </a:pPr>
            <a:r>
              <a:rPr kumimoji="0" lang="en-US" altLang="ja-JP" sz="1871" b="1" i="0" u="none" strike="noStrike" kern="1200" cap="none" spc="0" normalizeH="0" baseline="0" noProof="1">
                <a:ln>
                  <a:noFill/>
                </a:ln>
                <a:solidFill>
                  <a:prstClr val="black">
                    <a:lumMod val="75000"/>
                    <a:lumOff val="25000"/>
                  </a:prstClr>
                </a:solidFill>
                <a:effectLst/>
                <a:uLnTx/>
                <a:uFillTx/>
                <a:latin typeface="Yu Gothic"/>
                <a:ea typeface="Yu Gothic"/>
                <a:cs typeface="+mn-cs"/>
              </a:rPr>
              <a:t>体調の変化にいち早く気づける</a:t>
            </a:r>
            <a:br>
              <a:rPr kumimoji="0" lang="en-US" altLang="ja-JP" sz="1871" b="1" i="0" u="none" strike="noStrike" kern="1200" cap="none" spc="0" normalizeH="0" baseline="0" noProof="1">
                <a:ln>
                  <a:noFill/>
                </a:ln>
                <a:solidFill>
                  <a:prstClr val="black">
                    <a:lumMod val="75000"/>
                    <a:lumOff val="25000"/>
                  </a:prstClr>
                </a:solidFill>
                <a:effectLst/>
                <a:uLnTx/>
                <a:uFillTx/>
                <a:latin typeface="Yu Gothic"/>
                <a:ea typeface="Yu Gothic"/>
                <a:cs typeface="+mn-cs"/>
              </a:rPr>
            </a:br>
            <a:r>
              <a:rPr kumimoji="0" lang="en-US" altLang="ja-JP" sz="1871" b="1" i="0" u="none" strike="noStrike" kern="1200" cap="none" spc="0" normalizeH="0" baseline="0" noProof="1">
                <a:ln>
                  <a:noFill/>
                </a:ln>
                <a:solidFill>
                  <a:prstClr val="black">
                    <a:lumMod val="75000"/>
                    <a:lumOff val="25000"/>
                  </a:prstClr>
                </a:solidFill>
                <a:effectLst/>
                <a:uLnTx/>
                <a:uFillTx/>
                <a:latin typeface="Yu Gothic"/>
                <a:ea typeface="Yu Gothic"/>
                <a:cs typeface="+mn-cs"/>
              </a:rPr>
              <a:t>ワクチンや健診の時期を管理</a:t>
            </a:r>
            <a:br>
              <a:rPr kumimoji="0" lang="en-US" altLang="ja-JP" sz="1871" b="1" i="0" u="none" strike="noStrike" kern="1200" cap="none" spc="0" normalizeH="0" baseline="0" noProof="1">
                <a:ln>
                  <a:noFill/>
                </a:ln>
                <a:solidFill>
                  <a:prstClr val="black">
                    <a:lumMod val="75000"/>
                    <a:lumOff val="25000"/>
                  </a:prstClr>
                </a:solidFill>
                <a:effectLst/>
                <a:uLnTx/>
                <a:uFillTx/>
                <a:latin typeface="Yu Gothic"/>
                <a:ea typeface="Yu Gothic"/>
                <a:cs typeface="+mn-cs"/>
              </a:rPr>
            </a:br>
            <a:r>
              <a:rPr kumimoji="0" lang="en-US" altLang="ja-JP" sz="1871" b="1" i="0" u="none" strike="noStrike" kern="1200" cap="none" spc="0" normalizeH="0" baseline="0" noProof="1">
                <a:ln>
                  <a:noFill/>
                </a:ln>
                <a:solidFill>
                  <a:prstClr val="black">
                    <a:lumMod val="75000"/>
                    <a:lumOff val="25000"/>
                  </a:prstClr>
                </a:solidFill>
                <a:effectLst/>
                <a:uLnTx/>
                <a:uFillTx/>
                <a:latin typeface="Yu Gothic"/>
                <a:ea typeface="Yu Gothic"/>
                <a:cs typeface="+mn-cs"/>
              </a:rPr>
              <a:t>妊娠・出産前から相談できる</a:t>
            </a:r>
          </a:p>
        </p:txBody>
      </p:sp>
      <p:sp>
        <p:nvSpPr>
          <p:cNvPr id="10" name="テキスト ボックス 9">
            <a:extLst>
              <a:ext uri="{FF2B5EF4-FFF2-40B4-BE49-F238E27FC236}">
                <a16:creationId xmlns:a16="http://schemas.microsoft.com/office/drawing/2014/main" id="{7009455C-FA32-828B-56CF-F2925050C0D3}"/>
              </a:ext>
            </a:extLst>
          </p:cNvPr>
          <p:cNvSpPr txBox="1"/>
          <p:nvPr/>
        </p:nvSpPr>
        <p:spPr>
          <a:xfrm>
            <a:off x="5826967" y="1704837"/>
            <a:ext cx="5345906" cy="1166794"/>
          </a:xfrm>
          <a:prstGeom prst="rect">
            <a:avLst/>
          </a:prstGeom>
          <a:noFill/>
        </p:spPr>
        <p:txBody>
          <a:bodyPr wrap="square">
            <a:spAutoFit/>
          </a:bodyPr>
          <a:lstStyle/>
          <a:p>
            <a:pPr marL="0" marR="0" lvl="0" indent="0" algn="l" defTabSz="457200" rtl="0" eaLnBrk="1" fontAlgn="auto" latinLnBrk="0" hangingPunct="1">
              <a:lnSpc>
                <a:spcPct val="200000"/>
              </a:lnSpc>
              <a:spcBef>
                <a:spcPts val="0"/>
              </a:spcBef>
              <a:spcAft>
                <a:spcPts val="0"/>
              </a:spcAft>
              <a:buClrTx/>
              <a:buSzPts val="1522"/>
              <a:buFontTx/>
              <a:buNone/>
              <a:tabLst/>
              <a:defRPr/>
            </a:pPr>
            <a:r>
              <a:rPr kumimoji="0" lang="en-US" altLang="ja-JP" sz="1871" b="1" i="0" u="none" strike="noStrike" kern="1200" cap="none" spc="0" normalizeH="0" baseline="0" noProof="1">
                <a:ln>
                  <a:noFill/>
                </a:ln>
                <a:solidFill>
                  <a:prstClr val="black">
                    <a:lumMod val="75000"/>
                    <a:lumOff val="25000"/>
                  </a:prstClr>
                </a:solidFill>
                <a:effectLst/>
                <a:uLnTx/>
                <a:uFillTx/>
                <a:latin typeface="Yu Gothic"/>
                <a:ea typeface="Yu Gothic"/>
                <a:cs typeface="+mn-cs"/>
              </a:rPr>
              <a:t>持病や薬もトータルで把握</a:t>
            </a:r>
            <a:br>
              <a:rPr kumimoji="0" lang="en-US" altLang="ja-JP" sz="1871" b="1" i="0" u="none" strike="noStrike" kern="1200" cap="none" spc="0" normalizeH="0" baseline="0" noProof="1">
                <a:ln>
                  <a:noFill/>
                </a:ln>
                <a:solidFill>
                  <a:prstClr val="black">
                    <a:lumMod val="75000"/>
                    <a:lumOff val="25000"/>
                  </a:prstClr>
                </a:solidFill>
                <a:effectLst/>
                <a:uLnTx/>
                <a:uFillTx/>
                <a:latin typeface="Yu Gothic"/>
                <a:ea typeface="Yu Gothic"/>
                <a:cs typeface="+mn-cs"/>
              </a:rPr>
            </a:br>
            <a:r>
              <a:rPr kumimoji="0" lang="en-US" altLang="ja-JP" sz="1871" b="1" i="0" u="none" strike="noStrike" kern="1200" cap="none" spc="0" normalizeH="0" baseline="0" noProof="1">
                <a:ln>
                  <a:noFill/>
                </a:ln>
                <a:solidFill>
                  <a:prstClr val="black">
                    <a:lumMod val="75000"/>
                    <a:lumOff val="25000"/>
                  </a:prstClr>
                </a:solidFill>
                <a:effectLst/>
                <a:uLnTx/>
                <a:uFillTx/>
                <a:latin typeface="Yu Gothic"/>
                <a:ea typeface="Yu Gothic"/>
                <a:cs typeface="+mn-cs"/>
              </a:rPr>
              <a:t>必要な時は専門医へつないでくれる</a:t>
            </a:r>
          </a:p>
        </p:txBody>
      </p:sp>
      <p:pic>
        <p:nvPicPr>
          <p:cNvPr id="13" name="図 12" descr="アイコン&#10;&#10;AI 生成コンテンツは誤りを含む可能性があります。">
            <a:extLst>
              <a:ext uri="{FF2B5EF4-FFF2-40B4-BE49-F238E27FC236}">
                <a16:creationId xmlns:a16="http://schemas.microsoft.com/office/drawing/2014/main" id="{03AA6BA7-7F49-EF00-B017-DC0B46795F01}"/>
              </a:ext>
            </a:extLst>
          </p:cNvPr>
          <p:cNvPicPr>
            <a:picLocks noChangeAspect="1"/>
          </p:cNvPicPr>
          <p:nvPr/>
        </p:nvPicPr>
        <p:blipFill>
          <a:blip r:embed="rId5"/>
          <a:stretch>
            <a:fillRect/>
          </a:stretch>
        </p:blipFill>
        <p:spPr>
          <a:xfrm>
            <a:off x="937358" y="1866974"/>
            <a:ext cx="453441" cy="453441"/>
          </a:xfrm>
          <a:prstGeom prst="rect">
            <a:avLst/>
          </a:prstGeom>
        </p:spPr>
      </p:pic>
      <p:pic>
        <p:nvPicPr>
          <p:cNvPr id="14" name="図 13" descr="アイコン&#10;&#10;AI 生成コンテンツは誤りを含む可能性があります。">
            <a:extLst>
              <a:ext uri="{FF2B5EF4-FFF2-40B4-BE49-F238E27FC236}">
                <a16:creationId xmlns:a16="http://schemas.microsoft.com/office/drawing/2014/main" id="{09F49492-AD3F-0423-6812-CA71ABC7D502}"/>
              </a:ext>
            </a:extLst>
          </p:cNvPr>
          <p:cNvPicPr>
            <a:picLocks noChangeAspect="1"/>
          </p:cNvPicPr>
          <p:nvPr/>
        </p:nvPicPr>
        <p:blipFill>
          <a:blip r:embed="rId5"/>
          <a:stretch>
            <a:fillRect/>
          </a:stretch>
        </p:blipFill>
        <p:spPr>
          <a:xfrm>
            <a:off x="942048" y="2422664"/>
            <a:ext cx="453441" cy="453441"/>
          </a:xfrm>
          <a:prstGeom prst="rect">
            <a:avLst/>
          </a:prstGeom>
        </p:spPr>
      </p:pic>
      <p:pic>
        <p:nvPicPr>
          <p:cNvPr id="15" name="図 14" descr="アイコン&#10;&#10;AI 生成コンテンツは誤りを含む可能性があります。">
            <a:extLst>
              <a:ext uri="{FF2B5EF4-FFF2-40B4-BE49-F238E27FC236}">
                <a16:creationId xmlns:a16="http://schemas.microsoft.com/office/drawing/2014/main" id="{D3D00FEE-9D15-FD3E-EAC3-15F57C501A78}"/>
              </a:ext>
            </a:extLst>
          </p:cNvPr>
          <p:cNvPicPr>
            <a:picLocks noChangeAspect="1"/>
          </p:cNvPicPr>
          <p:nvPr/>
        </p:nvPicPr>
        <p:blipFill>
          <a:blip r:embed="rId5"/>
          <a:stretch>
            <a:fillRect/>
          </a:stretch>
        </p:blipFill>
        <p:spPr>
          <a:xfrm>
            <a:off x="946738" y="3001802"/>
            <a:ext cx="453441" cy="453441"/>
          </a:xfrm>
          <a:prstGeom prst="rect">
            <a:avLst/>
          </a:prstGeom>
        </p:spPr>
      </p:pic>
      <p:pic>
        <p:nvPicPr>
          <p:cNvPr id="16" name="図 15" descr="アイコン&#10;&#10;AI 生成コンテンツは誤りを含む可能性があります。">
            <a:extLst>
              <a:ext uri="{FF2B5EF4-FFF2-40B4-BE49-F238E27FC236}">
                <a16:creationId xmlns:a16="http://schemas.microsoft.com/office/drawing/2014/main" id="{BB0B63BD-348E-FCF4-C640-DA15B5554EE7}"/>
              </a:ext>
            </a:extLst>
          </p:cNvPr>
          <p:cNvPicPr>
            <a:picLocks noChangeAspect="1"/>
          </p:cNvPicPr>
          <p:nvPr/>
        </p:nvPicPr>
        <p:blipFill>
          <a:blip r:embed="rId5"/>
          <a:stretch>
            <a:fillRect/>
          </a:stretch>
        </p:blipFill>
        <p:spPr>
          <a:xfrm>
            <a:off x="5359457" y="1857595"/>
            <a:ext cx="453441" cy="453441"/>
          </a:xfrm>
          <a:prstGeom prst="rect">
            <a:avLst/>
          </a:prstGeom>
        </p:spPr>
      </p:pic>
      <p:pic>
        <p:nvPicPr>
          <p:cNvPr id="17" name="図 16" descr="アイコン&#10;&#10;AI 生成コンテンツは誤りを含む可能性があります。">
            <a:extLst>
              <a:ext uri="{FF2B5EF4-FFF2-40B4-BE49-F238E27FC236}">
                <a16:creationId xmlns:a16="http://schemas.microsoft.com/office/drawing/2014/main" id="{2F195953-37F8-45FA-A317-A7149EA83212}"/>
              </a:ext>
            </a:extLst>
          </p:cNvPr>
          <p:cNvPicPr>
            <a:picLocks noChangeAspect="1"/>
          </p:cNvPicPr>
          <p:nvPr/>
        </p:nvPicPr>
        <p:blipFill>
          <a:blip r:embed="rId5"/>
          <a:stretch>
            <a:fillRect/>
          </a:stretch>
        </p:blipFill>
        <p:spPr>
          <a:xfrm>
            <a:off x="5364147" y="2422664"/>
            <a:ext cx="453441" cy="453441"/>
          </a:xfrm>
          <a:prstGeom prst="rect">
            <a:avLst/>
          </a:prstGeom>
        </p:spPr>
      </p:pic>
      <p:pic>
        <p:nvPicPr>
          <p:cNvPr id="5" name="図 4">
            <a:extLst>
              <a:ext uri="{FF2B5EF4-FFF2-40B4-BE49-F238E27FC236}">
                <a16:creationId xmlns:a16="http://schemas.microsoft.com/office/drawing/2014/main" id="{58FDB52E-59F4-52C2-C615-DF81DFB373B0}"/>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587919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2E041-9426-F68F-6C0D-61128FE6D16B}"/>
            </a:ext>
          </a:extLst>
        </p:cNvPr>
        <p:cNvGrpSpPr/>
        <p:nvPr/>
      </p:nvGrpSpPr>
      <p:grpSpPr>
        <a:xfrm>
          <a:off x="0" y="0"/>
          <a:ext cx="0" cy="0"/>
          <a:chOff x="0" y="0"/>
          <a:chExt cx="0" cy="0"/>
        </a:xfrm>
      </p:grpSpPr>
      <p:pic>
        <p:nvPicPr>
          <p:cNvPr id="4" name="図 3" descr="文字の書かれた紙&#10;&#10;AI 生成コンテンツは誤りを含む可能性があります。">
            <a:extLst>
              <a:ext uri="{FF2B5EF4-FFF2-40B4-BE49-F238E27FC236}">
                <a16:creationId xmlns:a16="http://schemas.microsoft.com/office/drawing/2014/main" id="{FAC56319-932D-8EC7-8E9E-B33399C8A610}"/>
              </a:ext>
            </a:extLst>
          </p:cNvPr>
          <p:cNvPicPr>
            <a:picLocks noGrp="1" noRot="1" noChangeAspect="1" noMove="1" noResize="1" noEditPoints="1" noAdjustHandles="1" noChangeArrowheads="1" noChangeShapeType="1" noCrop="1"/>
          </p:cNvPicPr>
          <p:nvPr/>
        </p:nvPicPr>
        <p:blipFill>
          <a:blip r:embed="rId3"/>
          <a:stretch>
            <a:fillRect/>
          </a:stretch>
        </p:blipFill>
        <p:spPr>
          <a:xfrm>
            <a:off x="5933" y="0"/>
            <a:ext cx="10679945" cy="7559675"/>
          </a:xfrm>
          <a:prstGeom prst="rect">
            <a:avLst/>
          </a:prstGeom>
        </p:spPr>
      </p:pic>
      <p:sp>
        <p:nvSpPr>
          <p:cNvPr id="5" name="テキスト ボックス 4">
            <a:extLst>
              <a:ext uri="{FF2B5EF4-FFF2-40B4-BE49-F238E27FC236}">
                <a16:creationId xmlns:a16="http://schemas.microsoft.com/office/drawing/2014/main" id="{60B70302-3E85-91E8-4F08-D49ECF12EC43}"/>
              </a:ext>
            </a:extLst>
          </p:cNvPr>
          <p:cNvSpPr txBox="1"/>
          <p:nvPr/>
        </p:nvSpPr>
        <p:spPr>
          <a:xfrm>
            <a:off x="1403357" y="3131618"/>
            <a:ext cx="7885087" cy="830997"/>
          </a:xfrm>
          <a:prstGeom prst="rect">
            <a:avLst/>
          </a:prstGeom>
          <a:noFill/>
        </p:spPr>
        <p:txBody>
          <a:bodyPr wrap="square">
            <a:spAutoFit/>
          </a:bodyPr>
          <a:lstStyle/>
          <a:p>
            <a:pPr algn="ctr"/>
            <a:r>
              <a:rPr lang="ja-JP" altLang="en-US" sz="4800" b="1">
                <a:solidFill>
                  <a:schemeClr val="bg1"/>
                </a:solidFill>
                <a:latin typeface="+mn-ea"/>
                <a:cs typeface="Rounded Mplus 1c" panose="020B0502020203020207" pitchFamily="34" charset="-128"/>
              </a:rPr>
              <a:t>参考資料</a:t>
            </a:r>
          </a:p>
        </p:txBody>
      </p:sp>
      <p:pic>
        <p:nvPicPr>
          <p:cNvPr id="3" name="図 2">
            <a:extLst>
              <a:ext uri="{FF2B5EF4-FFF2-40B4-BE49-F238E27FC236}">
                <a16:creationId xmlns:a16="http://schemas.microsoft.com/office/drawing/2014/main" id="{ED31BDF8-13C8-EBEE-F7C1-1C7BDB1AF7ED}"/>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8797112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AI 生成コンテンツは誤りを含む可能性があります。">
            <a:extLst>
              <a:ext uri="{FF2B5EF4-FFF2-40B4-BE49-F238E27FC236}">
                <a16:creationId xmlns:a16="http://schemas.microsoft.com/office/drawing/2014/main" id="{C83961B0-4A22-B320-9782-9EA9C180DDBC}"/>
              </a:ext>
            </a:extLst>
          </p:cNvPr>
          <p:cNvPicPr>
            <a:picLocks noGrp="1" noRot="1" noChangeAspect="1" noMove="1" noResize="1" noEditPoints="1" noAdjustHandles="1" noChangeArrowheads="1" noChangeShapeType="1" noCrop="1"/>
          </p:cNvPicPr>
          <p:nvPr/>
        </p:nvPicPr>
        <p:blipFill>
          <a:blip r:embed="rId3"/>
          <a:stretch>
            <a:fillRect/>
          </a:stretch>
        </p:blipFill>
        <p:spPr>
          <a:xfrm>
            <a:off x="5933" y="0"/>
            <a:ext cx="10679945" cy="7559675"/>
          </a:xfrm>
          <a:prstGeom prst="rect">
            <a:avLst/>
          </a:prstGeom>
        </p:spPr>
      </p:pic>
      <p:sp>
        <p:nvSpPr>
          <p:cNvPr id="5" name="テキスト ボックス 4">
            <a:extLst>
              <a:ext uri="{FF2B5EF4-FFF2-40B4-BE49-F238E27FC236}">
                <a16:creationId xmlns:a16="http://schemas.microsoft.com/office/drawing/2014/main" id="{59DFB488-0F1B-57D0-511C-F14B3F1FC577}"/>
              </a:ext>
            </a:extLst>
          </p:cNvPr>
          <p:cNvSpPr txBox="1"/>
          <p:nvPr/>
        </p:nvSpPr>
        <p:spPr>
          <a:xfrm>
            <a:off x="1403357" y="3131618"/>
            <a:ext cx="7885087" cy="923330"/>
          </a:xfrm>
          <a:prstGeom prst="rect">
            <a:avLst/>
          </a:prstGeom>
          <a:noFill/>
        </p:spPr>
        <p:txBody>
          <a:bodyPr wrap="square">
            <a:spAutoFit/>
          </a:bodyPr>
          <a:lstStyle/>
          <a:p>
            <a:pPr algn="ctr"/>
            <a:r>
              <a:rPr lang="ja-JP" altLang="en-US" sz="5400" b="1">
                <a:solidFill>
                  <a:schemeClr val="bg1"/>
                </a:solidFill>
                <a:latin typeface="+mn-ea"/>
                <a:cs typeface="Rounded Mplus 1c" panose="020B0502020203020207" pitchFamily="34" charset="-128"/>
              </a:rPr>
              <a:t>生活を整えよう</a:t>
            </a:r>
          </a:p>
        </p:txBody>
      </p:sp>
      <p:pic>
        <p:nvPicPr>
          <p:cNvPr id="4" name="図 3">
            <a:extLst>
              <a:ext uri="{FF2B5EF4-FFF2-40B4-BE49-F238E27FC236}">
                <a16:creationId xmlns:a16="http://schemas.microsoft.com/office/drawing/2014/main" id="{F5563DCB-984B-0070-3EAA-15F9C40A6B9E}"/>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0758287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C75CA92-D5F9-0FD5-A67B-5B2C256D0262}"/>
              </a:ext>
            </a:extLst>
          </p:cNvPr>
          <p:cNvPicPr>
            <a:picLocks noChangeAspect="1"/>
          </p:cNvPicPr>
          <p:nvPr/>
        </p:nvPicPr>
        <p:blipFill>
          <a:blip r:embed="rId2">
            <a:clrChange>
              <a:clrFrom>
                <a:srgbClr val="FFFFFF"/>
              </a:clrFrom>
              <a:clrTo>
                <a:srgbClr val="FFFFFF">
                  <a:alpha val="0"/>
                </a:srgbClr>
              </a:clrTo>
            </a:clrChange>
          </a:blip>
          <a:srcRect l="18354" t="34483" r="17612" b="51794"/>
          <a:stretch>
            <a:fillRect/>
          </a:stretch>
        </p:blipFill>
        <p:spPr>
          <a:xfrm>
            <a:off x="1394423" y="659021"/>
            <a:ext cx="8221715" cy="1209409"/>
          </a:xfrm>
          <a:prstGeom prst="rect">
            <a:avLst/>
          </a:prstGeom>
        </p:spPr>
      </p:pic>
      <p:sp>
        <p:nvSpPr>
          <p:cNvPr id="3" name="テキスト ボックス 2">
            <a:extLst>
              <a:ext uri="{FF2B5EF4-FFF2-40B4-BE49-F238E27FC236}">
                <a16:creationId xmlns:a16="http://schemas.microsoft.com/office/drawing/2014/main" id="{03A0B838-D78E-EDF9-5673-58E6797CF998}"/>
              </a:ext>
            </a:extLst>
          </p:cNvPr>
          <p:cNvSpPr txBox="1"/>
          <p:nvPr/>
        </p:nvSpPr>
        <p:spPr>
          <a:xfrm>
            <a:off x="2537174" y="985260"/>
            <a:ext cx="561746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a:ln>
                  <a:noFill/>
                </a:ln>
                <a:solidFill>
                  <a:srgbClr val="027DB3"/>
                </a:solidFill>
                <a:effectLst/>
                <a:uLnTx/>
                <a:uFillTx/>
                <a:latin typeface="+mn-ea"/>
                <a:cs typeface="Rounded Mplus 1c" panose="020B0502020203020207" pitchFamily="34" charset="-128"/>
              </a:rPr>
              <a:t>生活を整えよう</a:t>
            </a:r>
          </a:p>
        </p:txBody>
      </p:sp>
      <p:sp>
        <p:nvSpPr>
          <p:cNvPr id="4" name="テキスト ボックス 3">
            <a:extLst>
              <a:ext uri="{FF2B5EF4-FFF2-40B4-BE49-F238E27FC236}">
                <a16:creationId xmlns:a16="http://schemas.microsoft.com/office/drawing/2014/main" id="{1419781C-2CB1-7734-A9DE-1F706CA47304}"/>
              </a:ext>
            </a:extLst>
          </p:cNvPr>
          <p:cNvSpPr txBox="1"/>
          <p:nvPr/>
        </p:nvSpPr>
        <p:spPr>
          <a:xfrm>
            <a:off x="870438" y="2266225"/>
            <a:ext cx="9126415" cy="3908762"/>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a:t>
            </a:r>
            <a:r>
              <a:rPr lang="ja-JP" altLang="en-US" sz="2800" b="1">
                <a:solidFill>
                  <a:srgbClr val="008CB9"/>
                </a:solidFill>
                <a:latin typeface="+mn-ea"/>
                <a:cs typeface="Rounded Mplus 1c" panose="020B0502020203020207" pitchFamily="34" charset="-128"/>
              </a:rPr>
              <a:t> バランスのよい食事をとります</a:t>
            </a:r>
            <a:endPar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a:t>
            </a:r>
            <a:r>
              <a:rPr lang="ja-JP" altLang="en-US" sz="2800" b="1">
                <a:solidFill>
                  <a:srgbClr val="008CB9"/>
                </a:solidFill>
                <a:latin typeface="+mn-ea"/>
                <a:cs typeface="Rounded Mplus 1c" panose="020B0502020203020207" pitchFamily="34" charset="-128"/>
              </a:rPr>
              <a:t>妊娠を望む女性は、サプリメントなどの葉酸　</a:t>
            </a:r>
            <a:endParaRPr lang="en-US" altLang="ja-JP" sz="2800" b="1">
              <a:solidFill>
                <a:srgbClr val="008CB9"/>
              </a:solidFill>
              <a:latin typeface="+mn-ea"/>
              <a:cs typeface="Rounded Mplus 1c" panose="020B0502020203020207"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ja-JP" altLang="en-US" sz="2800" b="1">
                <a:solidFill>
                  <a:srgbClr val="008CB9"/>
                </a:solidFill>
                <a:latin typeface="+mn-ea"/>
                <a:cs typeface="Rounded Mplus 1c" panose="020B0502020203020207" pitchFamily="34" charset="-128"/>
              </a:rPr>
              <a:t>　 をとります（　）</a:t>
            </a:r>
            <a:endPar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１日</a:t>
            </a:r>
            <a:r>
              <a:rPr kumimoji="0" lang="en-US" altLang="ja-JP"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60</a:t>
            </a: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分以上からだを動かします</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a:t>
            </a:r>
            <a:r>
              <a:rPr lang="ja-JP" altLang="en-US" sz="2800" b="1">
                <a:solidFill>
                  <a:srgbClr val="008CB9"/>
                </a:solidFill>
                <a:latin typeface="+mn-ea"/>
                <a:cs typeface="Rounded Mplus 1c" panose="020B0502020203020207" pitchFamily="34" charset="-128"/>
              </a:rPr>
              <a:t>禁煙しよう！受動喫煙を避けます</a:t>
            </a:r>
            <a:endParaRPr kumimoji="0" lang="en-US" altLang="ja-JP" sz="2800" b="1" i="0" u="none" strike="noStrike" kern="1200" cap="none" spc="0" normalizeH="0" baseline="0" noProof="0">
              <a:ln>
                <a:noFill/>
              </a:ln>
              <a:solidFill>
                <a:srgbClr val="008CB9"/>
              </a:solidFill>
              <a:effectLst/>
              <a:uLnTx/>
              <a:uFillTx/>
              <a:latin typeface="+mn-ea"/>
              <a:cs typeface="Rounded Mplus 1c" panose="020B0502020203020207"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a:t>
            </a:r>
            <a:r>
              <a:rPr lang="ja-JP" altLang="en-US" sz="2800" b="1">
                <a:solidFill>
                  <a:srgbClr val="008CB9"/>
                </a:solidFill>
                <a:latin typeface="+mn-ea"/>
                <a:cs typeface="Rounded Mplus 1c" panose="020B0502020203020207" pitchFamily="34" charset="-128"/>
              </a:rPr>
              <a:t>アルコール控えるようにします</a:t>
            </a:r>
            <a:endPar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endParaRPr>
          </a:p>
        </p:txBody>
      </p:sp>
      <p:sp>
        <p:nvSpPr>
          <p:cNvPr id="5" name="楕円 4">
            <a:extLst>
              <a:ext uri="{FF2B5EF4-FFF2-40B4-BE49-F238E27FC236}">
                <a16:creationId xmlns:a16="http://schemas.microsoft.com/office/drawing/2014/main" id="{8B18E07C-8488-DE46-6EE6-F3139D3070BB}"/>
              </a:ext>
            </a:extLst>
          </p:cNvPr>
          <p:cNvSpPr/>
          <p:nvPr/>
        </p:nvSpPr>
        <p:spPr>
          <a:xfrm>
            <a:off x="3590386" y="3677668"/>
            <a:ext cx="227033" cy="204338"/>
          </a:xfrm>
          <a:prstGeom prst="ellipse">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sp>
        <p:nvSpPr>
          <p:cNvPr id="6" name="フローチャート: 論理積ゲート 5">
            <a:extLst>
              <a:ext uri="{FF2B5EF4-FFF2-40B4-BE49-F238E27FC236}">
                <a16:creationId xmlns:a16="http://schemas.microsoft.com/office/drawing/2014/main" id="{E7BBDC69-B693-BFA0-02C6-BC92C48A5C2C}"/>
              </a:ext>
            </a:extLst>
          </p:cNvPr>
          <p:cNvSpPr/>
          <p:nvPr/>
        </p:nvSpPr>
        <p:spPr>
          <a:xfrm rot="16200000">
            <a:off x="3590896" y="3867300"/>
            <a:ext cx="226012" cy="227034"/>
          </a:xfrm>
          <a:prstGeom prst="flowChartDelay">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pic>
        <p:nvPicPr>
          <p:cNvPr id="8" name="図 7">
            <a:extLst>
              <a:ext uri="{FF2B5EF4-FFF2-40B4-BE49-F238E27FC236}">
                <a16:creationId xmlns:a16="http://schemas.microsoft.com/office/drawing/2014/main" id="{0D959197-DD57-5081-6BC7-B7E4B2B595F8}"/>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5826712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37D49-F408-C805-BD8F-F265713A6779}"/>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9438076-A691-6746-A5E6-6C7BCAF95D20}"/>
              </a:ext>
            </a:extLst>
          </p:cNvPr>
          <p:cNvPicPr>
            <a:picLocks noChangeAspect="1"/>
          </p:cNvPicPr>
          <p:nvPr/>
        </p:nvPicPr>
        <p:blipFill>
          <a:blip r:embed="rId3">
            <a:clrChange>
              <a:clrFrom>
                <a:srgbClr val="FFFFFF"/>
              </a:clrFrom>
              <a:clrTo>
                <a:srgbClr val="FFFFFF">
                  <a:alpha val="0"/>
                </a:srgbClr>
              </a:clrTo>
            </a:clrChange>
          </a:blip>
          <a:srcRect l="18354" t="34483" r="17612" b="51794"/>
          <a:stretch>
            <a:fillRect/>
          </a:stretch>
        </p:blipFill>
        <p:spPr>
          <a:xfrm>
            <a:off x="1394423" y="659021"/>
            <a:ext cx="8221715" cy="1209409"/>
          </a:xfrm>
          <a:prstGeom prst="rect">
            <a:avLst/>
          </a:prstGeom>
        </p:spPr>
      </p:pic>
      <p:sp>
        <p:nvSpPr>
          <p:cNvPr id="3" name="テキスト ボックス 2">
            <a:extLst>
              <a:ext uri="{FF2B5EF4-FFF2-40B4-BE49-F238E27FC236}">
                <a16:creationId xmlns:a16="http://schemas.microsoft.com/office/drawing/2014/main" id="{39BB2072-704C-BFBC-25A0-575586A73046}"/>
              </a:ext>
            </a:extLst>
          </p:cNvPr>
          <p:cNvSpPr txBox="1"/>
          <p:nvPr/>
        </p:nvSpPr>
        <p:spPr>
          <a:xfrm>
            <a:off x="2537174" y="985260"/>
            <a:ext cx="561746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a:ln>
                  <a:noFill/>
                </a:ln>
                <a:solidFill>
                  <a:srgbClr val="027DB3"/>
                </a:solidFill>
                <a:effectLst/>
                <a:uLnTx/>
                <a:uFillTx/>
                <a:latin typeface="+mn-ea"/>
                <a:cs typeface="Rounded Mplus 1c" panose="020B0502020203020207" pitchFamily="34" charset="-128"/>
              </a:rPr>
              <a:t>生活を整えよう</a:t>
            </a:r>
          </a:p>
        </p:txBody>
      </p:sp>
      <p:sp>
        <p:nvSpPr>
          <p:cNvPr id="4" name="テキスト ボックス 3">
            <a:extLst>
              <a:ext uri="{FF2B5EF4-FFF2-40B4-BE49-F238E27FC236}">
                <a16:creationId xmlns:a16="http://schemas.microsoft.com/office/drawing/2014/main" id="{9C382C46-BE11-655F-71B3-5C36157C3F94}"/>
              </a:ext>
            </a:extLst>
          </p:cNvPr>
          <p:cNvSpPr txBox="1"/>
          <p:nvPr/>
        </p:nvSpPr>
        <p:spPr>
          <a:xfrm>
            <a:off x="870438" y="2266225"/>
            <a:ext cx="9126415" cy="3908762"/>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バランスのよい食事をとります</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妊娠を望む女性は、サプリメントなどの葉酸　</a:t>
            </a:r>
            <a:endParaRPr kumimoji="0" lang="en-US" altLang="ja-JP" sz="2800" b="1" i="0" u="none" strike="noStrike" kern="1200" cap="none" spc="0" normalizeH="0" baseline="0" noProof="0">
              <a:ln>
                <a:noFill/>
              </a:ln>
              <a:solidFill>
                <a:srgbClr val="008CB9"/>
              </a:solidFill>
              <a:effectLst/>
              <a:uLnTx/>
              <a:uFillTx/>
              <a:latin typeface="+mn-ea"/>
              <a:cs typeface="Rounded Mplus 1c" panose="020B0502020203020207"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をとります（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１日</a:t>
            </a:r>
            <a:r>
              <a:rPr kumimoji="0" lang="en-US" altLang="ja-JP"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60</a:t>
            </a: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分以上からだを動かします</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禁煙しよう！受動喫煙を避けます</a:t>
            </a:r>
            <a:endParaRPr kumimoji="0" lang="en-US" altLang="ja-JP" sz="2800" b="1" i="0" u="none" strike="noStrike" kern="1200" cap="none" spc="0" normalizeH="0" baseline="0" noProof="0">
              <a:ln>
                <a:noFill/>
              </a:ln>
              <a:solidFill>
                <a:srgbClr val="008CB9"/>
              </a:solidFill>
              <a:effectLst/>
              <a:uLnTx/>
              <a:uFillTx/>
              <a:latin typeface="+mn-ea"/>
              <a:cs typeface="Rounded Mplus 1c" panose="020B0502020203020207"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アルコール控えるようにします</a:t>
            </a:r>
          </a:p>
        </p:txBody>
      </p:sp>
      <p:sp>
        <p:nvSpPr>
          <p:cNvPr id="5" name="楕円 4">
            <a:extLst>
              <a:ext uri="{FF2B5EF4-FFF2-40B4-BE49-F238E27FC236}">
                <a16:creationId xmlns:a16="http://schemas.microsoft.com/office/drawing/2014/main" id="{612185F6-7E9C-F2CE-CA3F-29EF17F3BB81}"/>
              </a:ext>
            </a:extLst>
          </p:cNvPr>
          <p:cNvSpPr/>
          <p:nvPr/>
        </p:nvSpPr>
        <p:spPr>
          <a:xfrm>
            <a:off x="3581594" y="3677668"/>
            <a:ext cx="227033" cy="204338"/>
          </a:xfrm>
          <a:prstGeom prst="ellipse">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sp>
        <p:nvSpPr>
          <p:cNvPr id="6" name="フローチャート: 論理積ゲート 5">
            <a:extLst>
              <a:ext uri="{FF2B5EF4-FFF2-40B4-BE49-F238E27FC236}">
                <a16:creationId xmlns:a16="http://schemas.microsoft.com/office/drawing/2014/main" id="{6565059C-BF36-5F51-5E99-A208008C2B79}"/>
              </a:ext>
            </a:extLst>
          </p:cNvPr>
          <p:cNvSpPr/>
          <p:nvPr/>
        </p:nvSpPr>
        <p:spPr>
          <a:xfrm rot="16200000">
            <a:off x="3582105" y="3873001"/>
            <a:ext cx="226012" cy="227034"/>
          </a:xfrm>
          <a:prstGeom prst="flowChartDelay">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pic>
        <p:nvPicPr>
          <p:cNvPr id="8" name="図 7">
            <a:extLst>
              <a:ext uri="{FF2B5EF4-FFF2-40B4-BE49-F238E27FC236}">
                <a16:creationId xmlns:a16="http://schemas.microsoft.com/office/drawing/2014/main" id="{3F60B1A7-57FD-1598-CF29-3F4AD57202E2}"/>
              </a:ext>
            </a:extLst>
          </p:cNvPr>
          <p:cNvPicPr>
            <a:picLocks noChangeAspect="1"/>
          </p:cNvPicPr>
          <p:nvPr/>
        </p:nvPicPr>
        <p:blipFill>
          <a:blip r:embed="rId4"/>
          <a:stretch>
            <a:fillRect/>
          </a:stretch>
        </p:blipFill>
        <p:spPr>
          <a:xfrm>
            <a:off x="977278" y="2465932"/>
            <a:ext cx="393700" cy="330200"/>
          </a:xfrm>
          <a:prstGeom prst="rect">
            <a:avLst/>
          </a:prstGeom>
        </p:spPr>
      </p:pic>
      <p:pic>
        <p:nvPicPr>
          <p:cNvPr id="9" name="図 8">
            <a:extLst>
              <a:ext uri="{FF2B5EF4-FFF2-40B4-BE49-F238E27FC236}">
                <a16:creationId xmlns:a16="http://schemas.microsoft.com/office/drawing/2014/main" id="{1B8A4EF3-ED07-D22B-46A9-9D6A51D4CA61}"/>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9499790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パソコンの画面&#10;&#10;AI 生成コンテンツは誤りを含む可能性があります。">
            <a:extLst>
              <a:ext uri="{FF2B5EF4-FFF2-40B4-BE49-F238E27FC236}">
                <a16:creationId xmlns:a16="http://schemas.microsoft.com/office/drawing/2014/main" id="{C5C6D3CB-BD77-125E-D8A1-A21475BDA98E}"/>
              </a:ext>
            </a:extLst>
          </p:cNvPr>
          <p:cNvPicPr>
            <a:picLocks noChangeAspect="1"/>
          </p:cNvPicPr>
          <p:nvPr/>
        </p:nvPicPr>
        <p:blipFill>
          <a:blip r:embed="rId3"/>
          <a:stretch>
            <a:fillRect/>
          </a:stretch>
        </p:blipFill>
        <p:spPr>
          <a:xfrm>
            <a:off x="-408" y="0"/>
            <a:ext cx="10692221" cy="7559387"/>
          </a:xfrm>
          <a:prstGeom prst="rect">
            <a:avLst/>
          </a:prstGeom>
        </p:spPr>
      </p:pic>
      <p:sp>
        <p:nvSpPr>
          <p:cNvPr id="10" name="テキスト ボックス 9">
            <a:extLst>
              <a:ext uri="{FF2B5EF4-FFF2-40B4-BE49-F238E27FC236}">
                <a16:creationId xmlns:a16="http://schemas.microsoft.com/office/drawing/2014/main" id="{C0A70373-50F2-8F68-115C-45979DB5035E}"/>
              </a:ext>
            </a:extLst>
          </p:cNvPr>
          <p:cNvSpPr txBox="1"/>
          <p:nvPr/>
        </p:nvSpPr>
        <p:spPr>
          <a:xfrm>
            <a:off x="368690" y="621167"/>
            <a:ext cx="9954023" cy="58477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b="1">
                <a:solidFill>
                  <a:srgbClr val="02B7E7"/>
                </a:solidFill>
                <a:latin typeface="+mn-ea"/>
                <a:ea typeface="+mn-ea"/>
              </a:rPr>
              <a:t>バランスのよい食事をとります</a:t>
            </a:r>
          </a:p>
        </p:txBody>
      </p:sp>
      <p:pic>
        <p:nvPicPr>
          <p:cNvPr id="4" name="図 3">
            <a:extLst>
              <a:ext uri="{FF2B5EF4-FFF2-40B4-BE49-F238E27FC236}">
                <a16:creationId xmlns:a16="http://schemas.microsoft.com/office/drawing/2014/main" id="{57609C82-2118-19D8-2533-D3C7B587CBDE}"/>
              </a:ext>
            </a:extLst>
          </p:cNvPr>
          <p:cNvPicPr>
            <a:picLocks noChangeAspect="1"/>
          </p:cNvPicPr>
          <p:nvPr/>
        </p:nvPicPr>
        <p:blipFill>
          <a:blip r:embed="rId4"/>
          <a:srcRect l="1747" t="15745"/>
          <a:stretch>
            <a:fillRect/>
          </a:stretch>
        </p:blipFill>
        <p:spPr>
          <a:xfrm>
            <a:off x="986065" y="2255001"/>
            <a:ext cx="8719272" cy="4420813"/>
          </a:xfrm>
          <a:prstGeom prst="rect">
            <a:avLst/>
          </a:prstGeom>
        </p:spPr>
      </p:pic>
      <p:sp>
        <p:nvSpPr>
          <p:cNvPr id="18" name="テキスト ボックス 17">
            <a:extLst>
              <a:ext uri="{FF2B5EF4-FFF2-40B4-BE49-F238E27FC236}">
                <a16:creationId xmlns:a16="http://schemas.microsoft.com/office/drawing/2014/main" id="{8517DCD2-2DFD-B37D-D176-DACD8A281BDC}"/>
              </a:ext>
            </a:extLst>
          </p:cNvPr>
          <p:cNvSpPr txBox="1"/>
          <p:nvPr/>
        </p:nvSpPr>
        <p:spPr>
          <a:xfrm>
            <a:off x="7616446" y="6655935"/>
            <a:ext cx="3211844" cy="215444"/>
          </a:xfrm>
          <a:prstGeom prst="rect">
            <a:avLst/>
          </a:prstGeom>
          <a:noFill/>
        </p:spPr>
        <p:txBody>
          <a:bodyPr wrap="square">
            <a:spAutoFit/>
          </a:bodyPr>
          <a:lstStyle/>
          <a:p>
            <a:r>
              <a:rPr lang="ja-JP" altLang="en-US" sz="800">
                <a:latin typeface="+mn-ea"/>
                <a:cs typeface="Rounded Mplus 1c" panose="020B0502020203020207" pitchFamily="34" charset="-128"/>
              </a:rPr>
              <a:t>（資料）厚生労働省、農林水産省</a:t>
            </a:r>
          </a:p>
        </p:txBody>
      </p:sp>
      <p:sp>
        <p:nvSpPr>
          <p:cNvPr id="6" name="テキスト ボックス 5">
            <a:extLst>
              <a:ext uri="{FF2B5EF4-FFF2-40B4-BE49-F238E27FC236}">
                <a16:creationId xmlns:a16="http://schemas.microsoft.com/office/drawing/2014/main" id="{0840C199-3D4F-CAA7-F55C-AD6D836D98D8}"/>
              </a:ext>
            </a:extLst>
          </p:cNvPr>
          <p:cNvSpPr txBox="1"/>
          <p:nvPr/>
        </p:nvSpPr>
        <p:spPr>
          <a:xfrm>
            <a:off x="1055989" y="1223930"/>
            <a:ext cx="8298115" cy="972510"/>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nSpc>
                <a:spcPct val="150000"/>
              </a:lnSpc>
            </a:pPr>
            <a:r>
              <a:rPr lang="ja-JP" altLang="en-US" sz="2000" b="1">
                <a:solidFill>
                  <a:schemeClr val="tx1"/>
                </a:solidFill>
                <a:latin typeface="+mn-ea"/>
                <a:ea typeface="+mn-ea"/>
              </a:rPr>
              <a:t>食事バランスガイドを参考にして、</a:t>
            </a:r>
            <a:endParaRPr lang="en-US" altLang="ja-JP" sz="2000" b="1">
              <a:solidFill>
                <a:schemeClr val="tx1"/>
              </a:solidFill>
              <a:latin typeface="+mn-ea"/>
              <a:ea typeface="+mn-ea"/>
            </a:endParaRPr>
          </a:p>
          <a:p>
            <a:pPr>
              <a:lnSpc>
                <a:spcPct val="150000"/>
              </a:lnSpc>
            </a:pPr>
            <a:r>
              <a:rPr lang="ja-JP" altLang="en-US" sz="2000" b="1">
                <a:solidFill>
                  <a:schemeClr val="tx1"/>
                </a:solidFill>
                <a:latin typeface="+mn-ea"/>
                <a:ea typeface="+mn-ea"/>
              </a:rPr>
              <a:t>１食の中で、「主食」「主菜」「副菜」の組合せを意識する</a:t>
            </a:r>
          </a:p>
        </p:txBody>
      </p:sp>
      <p:sp>
        <p:nvSpPr>
          <p:cNvPr id="16" name="テキスト ボックス 15">
            <a:extLst>
              <a:ext uri="{FF2B5EF4-FFF2-40B4-BE49-F238E27FC236}">
                <a16:creationId xmlns:a16="http://schemas.microsoft.com/office/drawing/2014/main" id="{14279707-0F4C-C0E5-8FC4-0D7362CC56F1}"/>
              </a:ext>
            </a:extLst>
          </p:cNvPr>
          <p:cNvSpPr txBox="1"/>
          <p:nvPr/>
        </p:nvSpPr>
        <p:spPr>
          <a:xfrm>
            <a:off x="516464" y="6655935"/>
            <a:ext cx="468858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mn-ea"/>
                <a:cs typeface="+mn-cs"/>
              </a:rPr>
              <a:t>コマのイラストでは、</a:t>
            </a:r>
            <a:r>
              <a:rPr kumimoji="0" lang="en-US" altLang="ja-JP" sz="1200" b="1" i="0" u="none" strike="noStrike" kern="1200" cap="none" spc="0" normalizeH="0" baseline="0" noProof="0">
                <a:ln>
                  <a:noFill/>
                </a:ln>
                <a:solidFill>
                  <a:prstClr val="black"/>
                </a:solidFill>
                <a:effectLst/>
                <a:uLnTx/>
                <a:uFillTx/>
                <a:latin typeface="+mn-ea"/>
                <a:cs typeface="+mn-cs"/>
              </a:rPr>
              <a:t>1</a:t>
            </a:r>
            <a:r>
              <a:rPr kumimoji="0" lang="ja-JP" altLang="en-US" sz="1200" b="1" i="0" u="none" strike="noStrike" kern="1200" cap="none" spc="0" normalizeH="0" baseline="0" noProof="0">
                <a:ln>
                  <a:noFill/>
                </a:ln>
                <a:solidFill>
                  <a:prstClr val="black"/>
                </a:solidFill>
                <a:effectLst/>
                <a:uLnTx/>
                <a:uFillTx/>
                <a:latin typeface="+mn-ea"/>
                <a:cs typeface="+mn-cs"/>
              </a:rPr>
              <a:t>日にとる量の目安の数値（つ（</a:t>
            </a:r>
            <a:r>
              <a:rPr kumimoji="0" lang="en-US" altLang="ja-JP" sz="1200" b="1" i="0" u="none" strike="noStrike" kern="1200" cap="none" spc="0" normalizeH="0" baseline="0" noProof="0">
                <a:ln>
                  <a:noFill/>
                </a:ln>
                <a:solidFill>
                  <a:prstClr val="black"/>
                </a:solidFill>
                <a:effectLst/>
                <a:uLnTx/>
                <a:uFillTx/>
                <a:latin typeface="+mn-ea"/>
                <a:cs typeface="+mn-cs"/>
              </a:rPr>
              <a:t>SV</a:t>
            </a:r>
            <a:r>
              <a:rPr kumimoji="0" lang="ja-JP" altLang="en-US" sz="1200" b="1" i="0" u="none" strike="noStrike" kern="1200" cap="none" spc="0" normalizeH="0" baseline="0" noProof="0">
                <a:ln>
                  <a:noFill/>
                </a:ln>
                <a:solidFill>
                  <a:prstClr val="black"/>
                </a:solidFill>
                <a:effectLst/>
                <a:uLnTx/>
                <a:uFillTx/>
                <a:latin typeface="+mn-ea"/>
                <a:cs typeface="+mn-cs"/>
              </a:rPr>
              <a:t>））と対応させて、ほぼ同じ数の料理・食品を示しています</a:t>
            </a:r>
            <a:endParaRPr kumimoji="0" lang="en-US" altLang="ja-JP" sz="1200" b="1" i="0" u="none" strike="noStrike" kern="1200" cap="none" spc="0" normalizeH="0" baseline="0" noProof="0">
              <a:ln>
                <a:noFill/>
              </a:ln>
              <a:solidFill>
                <a:prstClr val="black"/>
              </a:solidFill>
              <a:effectLst/>
              <a:uLnTx/>
              <a:uFillTx/>
              <a:latin typeface="+mn-ea"/>
              <a:cs typeface="+mn-cs"/>
            </a:endParaRPr>
          </a:p>
        </p:txBody>
      </p:sp>
      <p:pic>
        <p:nvPicPr>
          <p:cNvPr id="3" name="図 2">
            <a:extLst>
              <a:ext uri="{FF2B5EF4-FFF2-40B4-BE49-F238E27FC236}">
                <a16:creationId xmlns:a16="http://schemas.microsoft.com/office/drawing/2014/main" id="{04951B57-291B-1AC0-0936-52E84658E27F}"/>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5981418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7499A-7043-DB73-2E21-647CB5B40FB5}"/>
            </a:ext>
          </a:extLst>
        </p:cNvPr>
        <p:cNvGrpSpPr/>
        <p:nvPr/>
      </p:nvGrpSpPr>
      <p:grpSpPr>
        <a:xfrm>
          <a:off x="0" y="0"/>
          <a:ext cx="0" cy="0"/>
          <a:chOff x="0" y="0"/>
          <a:chExt cx="0" cy="0"/>
        </a:xfrm>
      </p:grpSpPr>
      <p:pic>
        <p:nvPicPr>
          <p:cNvPr id="4" name="図 3" descr="パソコンの画面&#10;&#10;AI 生成コンテンツは誤りを含む可能性があります。">
            <a:extLst>
              <a:ext uri="{FF2B5EF4-FFF2-40B4-BE49-F238E27FC236}">
                <a16:creationId xmlns:a16="http://schemas.microsoft.com/office/drawing/2014/main" id="{6170E66E-2009-7423-64E6-F831EE68B5DF}"/>
              </a:ext>
            </a:extLst>
          </p:cNvPr>
          <p:cNvPicPr>
            <a:picLocks noGrp="1" noRot="1" noChangeAspect="1" noMove="1" noResize="1" noEditPoints="1" noAdjustHandles="1" noChangeArrowheads="1" noChangeShapeType="1" noCrop="1"/>
          </p:cNvPicPr>
          <p:nvPr/>
        </p:nvPicPr>
        <p:blipFill>
          <a:blip r:embed="rId3"/>
          <a:stretch>
            <a:fillRect/>
          </a:stretch>
        </p:blipFill>
        <p:spPr>
          <a:xfrm>
            <a:off x="0" y="288"/>
            <a:ext cx="10692221" cy="7559387"/>
          </a:xfrm>
          <a:prstGeom prst="rect">
            <a:avLst/>
          </a:prstGeom>
        </p:spPr>
      </p:pic>
      <p:pic>
        <p:nvPicPr>
          <p:cNvPr id="12" name="図 11" descr="ミラー, 手鏡 が含まれている画像&#10;&#10;AI 生成コンテンツは誤りを含む可能性があります。">
            <a:extLst>
              <a:ext uri="{FF2B5EF4-FFF2-40B4-BE49-F238E27FC236}">
                <a16:creationId xmlns:a16="http://schemas.microsoft.com/office/drawing/2014/main" id="{9DD6AB37-B823-2FB3-56E4-03528B1FA96F}"/>
              </a:ext>
            </a:extLst>
          </p:cNvPr>
          <p:cNvPicPr>
            <a:picLocks noChangeAspect="1"/>
          </p:cNvPicPr>
          <p:nvPr/>
        </p:nvPicPr>
        <p:blipFill>
          <a:blip r:embed="rId4"/>
          <a:stretch>
            <a:fillRect/>
          </a:stretch>
        </p:blipFill>
        <p:spPr>
          <a:xfrm>
            <a:off x="485974" y="2583743"/>
            <a:ext cx="3628103" cy="3686857"/>
          </a:xfrm>
          <a:prstGeom prst="rect">
            <a:avLst/>
          </a:prstGeom>
        </p:spPr>
      </p:pic>
      <p:sp>
        <p:nvSpPr>
          <p:cNvPr id="13" name="テキスト ボックス 12">
            <a:extLst>
              <a:ext uri="{FF2B5EF4-FFF2-40B4-BE49-F238E27FC236}">
                <a16:creationId xmlns:a16="http://schemas.microsoft.com/office/drawing/2014/main" id="{EFBC06B2-4F27-CFAE-EDC3-F5BC9B0E14EC}"/>
              </a:ext>
            </a:extLst>
          </p:cNvPr>
          <p:cNvSpPr txBox="1"/>
          <p:nvPr/>
        </p:nvSpPr>
        <p:spPr>
          <a:xfrm>
            <a:off x="485974" y="1413710"/>
            <a:ext cx="9719863" cy="400110"/>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a:ln>
                  <a:noFill/>
                </a:ln>
                <a:effectLst/>
                <a:uLnTx/>
                <a:uFillTx/>
                <a:latin typeface="+mn-ea"/>
                <a:cs typeface="Rounded Mplus 1c" panose="020B0502020203020207" pitchFamily="34" charset="-128"/>
              </a:rPr>
              <a:t>20</a:t>
            </a:r>
            <a:r>
              <a:rPr kumimoji="0" lang="ja-JP" altLang="en-US" sz="2000" b="1" i="0" u="none" strike="noStrike" kern="1200" cap="none" spc="0" normalizeH="0" baseline="0" noProof="0">
                <a:ln>
                  <a:noFill/>
                </a:ln>
                <a:effectLst/>
                <a:uLnTx/>
                <a:uFillTx/>
                <a:latin typeface="+mn-ea"/>
                <a:cs typeface="Rounded Mplus 1c" panose="020B0502020203020207" pitchFamily="34" charset="-128"/>
              </a:rPr>
              <a:t>代女性の約</a:t>
            </a:r>
            <a:r>
              <a:rPr kumimoji="0" lang="en-US" altLang="ja-JP" sz="2000" b="1" i="0" u="none" strike="noStrike" kern="1200" cap="none" spc="0" normalizeH="0" baseline="0" noProof="0">
                <a:ln>
                  <a:noFill/>
                </a:ln>
                <a:effectLst/>
                <a:uLnTx/>
                <a:uFillTx/>
                <a:latin typeface="+mn-ea"/>
                <a:cs typeface="Rounded Mplus 1c" panose="020B0502020203020207" pitchFamily="34" charset="-128"/>
              </a:rPr>
              <a:t>20</a:t>
            </a:r>
            <a:r>
              <a:rPr kumimoji="0" lang="ja-JP" altLang="en-US" sz="2000" b="1" i="0" u="none" strike="noStrike" kern="1200" cap="none" spc="0" normalizeH="0" baseline="0" noProof="0">
                <a:ln>
                  <a:noFill/>
                </a:ln>
                <a:effectLst/>
                <a:uLnTx/>
                <a:uFillTx/>
                <a:latin typeface="+mn-ea"/>
                <a:cs typeface="Rounded Mplus 1c" panose="020B0502020203020207" pitchFamily="34" charset="-128"/>
              </a:rPr>
              <a:t>％は、血色素量（ヘモグロビン量）が</a:t>
            </a:r>
            <a:r>
              <a:rPr kumimoji="0" lang="en-US" altLang="ja-JP" sz="2000" b="1" i="0" u="none" strike="noStrike" kern="1200" cap="none" spc="0" normalizeH="0" baseline="0" noProof="0">
                <a:ln>
                  <a:noFill/>
                </a:ln>
                <a:effectLst/>
                <a:uLnTx/>
                <a:uFillTx/>
                <a:latin typeface="+mn-ea"/>
                <a:cs typeface="Rounded Mplus 1c" panose="020B0502020203020207" pitchFamily="34" charset="-128"/>
              </a:rPr>
              <a:t>12</a:t>
            </a:r>
            <a:r>
              <a:rPr kumimoji="0" lang="en" altLang="ja-JP" sz="2000" b="1" i="0" u="none" strike="noStrike" kern="1200" cap="none" spc="0" normalizeH="0" baseline="0" noProof="0">
                <a:ln>
                  <a:noFill/>
                </a:ln>
                <a:effectLst/>
                <a:uLnTx/>
                <a:uFillTx/>
                <a:latin typeface="+mn-ea"/>
                <a:cs typeface="Rounded Mplus 1c" panose="020B0502020203020207" pitchFamily="34" charset="-128"/>
              </a:rPr>
              <a:t>g/dL</a:t>
            </a:r>
            <a:r>
              <a:rPr kumimoji="0" lang="ja-JP" altLang="en-US" sz="2000" b="1" i="0" u="none" strike="noStrike" kern="1200" cap="none" spc="0" normalizeH="0" baseline="0" noProof="0">
                <a:ln>
                  <a:noFill/>
                </a:ln>
                <a:effectLst/>
                <a:uLnTx/>
                <a:uFillTx/>
                <a:latin typeface="+mn-ea"/>
                <a:cs typeface="Rounded Mplus 1c" panose="020B0502020203020207" pitchFamily="34" charset="-128"/>
              </a:rPr>
              <a:t>未満</a:t>
            </a:r>
            <a:r>
              <a:rPr kumimoji="0" lang="en-US" altLang="ja-JP" sz="2000" b="1" i="0" u="none" strike="noStrike" kern="1200" cap="none" spc="0" normalizeH="0" baseline="30000" noProof="0">
                <a:ln>
                  <a:noFill/>
                </a:ln>
                <a:effectLst/>
                <a:uLnTx/>
                <a:uFillTx/>
                <a:latin typeface="+mn-ea"/>
                <a:cs typeface="Rounded Mplus 1c" panose="020B0502020203020207" pitchFamily="34" charset="-128"/>
              </a:rPr>
              <a:t>※</a:t>
            </a:r>
            <a:r>
              <a:rPr kumimoji="0" lang="ja-JP" altLang="en-US" sz="2000" b="1" i="0" u="none" strike="noStrike" kern="1200" cap="none" spc="0" normalizeH="0" baseline="30000" noProof="0">
                <a:ln>
                  <a:noFill/>
                </a:ln>
                <a:effectLst/>
                <a:uLnTx/>
                <a:uFillTx/>
                <a:latin typeface="+mn-ea"/>
                <a:cs typeface="Rounded Mplus 1c" panose="020B0502020203020207" pitchFamily="34" charset="-128"/>
              </a:rPr>
              <a:t>１</a:t>
            </a:r>
            <a:endParaRPr lang="en-US" altLang="ja-JP" sz="2000" b="1" baseline="30000">
              <a:latin typeface="+mn-ea"/>
              <a:cs typeface="Rounded Mplus 1c" panose="020B0502020203020207" pitchFamily="34" charset="-128"/>
            </a:endParaRPr>
          </a:p>
        </p:txBody>
      </p:sp>
      <p:sp>
        <p:nvSpPr>
          <p:cNvPr id="14" name="テキスト ボックス 13">
            <a:extLst>
              <a:ext uri="{FF2B5EF4-FFF2-40B4-BE49-F238E27FC236}">
                <a16:creationId xmlns:a16="http://schemas.microsoft.com/office/drawing/2014/main" id="{A65A41B5-1D48-D59A-B5D7-88B355960551}"/>
              </a:ext>
            </a:extLst>
          </p:cNvPr>
          <p:cNvSpPr txBox="1"/>
          <p:nvPr/>
        </p:nvSpPr>
        <p:spPr>
          <a:xfrm>
            <a:off x="813789" y="2936802"/>
            <a:ext cx="2821129" cy="2315634"/>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n-ea"/>
                <a:cs typeface="Rounded Mplus 1c" panose="020B0502020203020207" pitchFamily="34" charset="-128"/>
              </a:rPr>
              <a:t>鉄欠乏性貧血のまま</a:t>
            </a:r>
            <a:endParaRPr kumimoji="0" lang="en-US" altLang="ja-JP" sz="1600" b="1" i="0" u="none" strike="noStrike" kern="1200" cap="none" spc="0" normalizeH="0" baseline="0" noProof="0">
              <a:ln>
                <a:noFill/>
              </a:ln>
              <a:solidFill>
                <a:prstClr val="black"/>
              </a:solidFill>
              <a:effectLst/>
              <a:uLnTx/>
              <a:uFillTx/>
              <a:latin typeface="+mn-ea"/>
              <a:cs typeface="Rounded Mplus 1c" panose="020B0502020203020207" pitchFamily="34" charset="-128"/>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n-ea"/>
                <a:cs typeface="Rounded Mplus 1c" panose="020B0502020203020207" pitchFamily="34" charset="-128"/>
              </a:rPr>
              <a:t>妊娠すると赤ちゃんが</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n-ea"/>
                <a:cs typeface="Rounded Mplus 1c" panose="020B0502020203020207" pitchFamily="34" charset="-128"/>
              </a:rPr>
              <a:t>小さくなったり</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n-ea"/>
                <a:cs typeface="Rounded Mplus 1c" panose="020B0502020203020207" pitchFamily="34" charset="-128"/>
              </a:rPr>
              <a:t>早産が増えることと</a:t>
            </a:r>
            <a:endParaRPr kumimoji="0" lang="en-US" altLang="ja-JP" sz="1600" b="1" i="0" u="none" strike="noStrike" kern="1200" cap="none" spc="0" normalizeH="0" baseline="0" noProof="0">
              <a:ln>
                <a:noFill/>
              </a:ln>
              <a:solidFill>
                <a:prstClr val="black"/>
              </a:solidFill>
              <a:effectLst/>
              <a:uLnTx/>
              <a:uFillTx/>
              <a:latin typeface="+mn-ea"/>
              <a:cs typeface="Rounded Mplus 1c" panose="020B0502020203020207" pitchFamily="34" charset="-128"/>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n-ea"/>
                <a:cs typeface="Rounded Mplus 1c" panose="020B0502020203020207" pitchFamily="34" charset="-128"/>
              </a:rPr>
              <a:t>関連している</a:t>
            </a:r>
            <a:endParaRPr kumimoji="0" lang="en-US" altLang="ja-JP" sz="1600" b="1" i="0" u="none" strike="noStrike" kern="1200" cap="none" spc="0" normalizeH="0" baseline="0" noProof="0">
              <a:ln>
                <a:noFill/>
              </a:ln>
              <a:solidFill>
                <a:prstClr val="black"/>
              </a:solidFill>
              <a:effectLst/>
              <a:uLnTx/>
              <a:uFillTx/>
              <a:latin typeface="+mn-ea"/>
              <a:cs typeface="Rounded Mplus 1c" panose="020B0502020203020207" pitchFamily="34" charset="-128"/>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n-ea"/>
                <a:cs typeface="Rounded Mplus 1c" panose="020B0502020203020207" pitchFamily="34" charset="-128"/>
              </a:rPr>
              <a:t>可能性があります</a:t>
            </a:r>
            <a:r>
              <a:rPr kumimoji="0" lang="en-US" altLang="ja-JP" sz="1800" b="1" i="0" u="none" strike="noStrike" kern="1200" cap="none" spc="0" normalizeH="0" baseline="30000" noProof="0">
                <a:ln>
                  <a:noFill/>
                </a:ln>
                <a:solidFill>
                  <a:prstClr val="black"/>
                </a:solidFill>
                <a:effectLst/>
                <a:uLnTx/>
                <a:uFillTx/>
                <a:latin typeface="+mn-ea"/>
                <a:cs typeface="Rounded Mplus 1c" panose="020B0502020203020207" pitchFamily="34" charset="-128"/>
              </a:rPr>
              <a:t>※</a:t>
            </a:r>
            <a:r>
              <a:rPr kumimoji="0" lang="ja-JP" altLang="en-US" sz="1800" b="1" i="0" u="none" strike="noStrike" kern="1200" cap="none" spc="0" normalizeH="0" baseline="30000" noProof="0">
                <a:ln>
                  <a:noFill/>
                </a:ln>
                <a:solidFill>
                  <a:prstClr val="black"/>
                </a:solidFill>
                <a:effectLst/>
                <a:uLnTx/>
                <a:uFillTx/>
                <a:latin typeface="+mn-ea"/>
                <a:cs typeface="Rounded Mplus 1c" panose="020B0502020203020207" pitchFamily="34" charset="-128"/>
              </a:rPr>
              <a:t>２</a:t>
            </a:r>
            <a:endParaRPr kumimoji="0" lang="ja-JP" altLang="en-US" sz="1800" b="1" i="0" u="none" strike="noStrike" kern="1200" cap="none" spc="0" normalizeH="0" baseline="0" noProof="0">
              <a:ln>
                <a:noFill/>
              </a:ln>
              <a:solidFill>
                <a:srgbClr val="008CB9"/>
              </a:solidFill>
              <a:effectLst/>
              <a:uLnTx/>
              <a:uFillTx/>
              <a:latin typeface="+mn-ea"/>
              <a:cs typeface="Rounded Mplus 1c" panose="020B0502020203020207" pitchFamily="34" charset="-128"/>
            </a:endParaRPr>
          </a:p>
        </p:txBody>
      </p:sp>
      <p:sp>
        <p:nvSpPr>
          <p:cNvPr id="15" name="テキスト ボックス 14">
            <a:extLst>
              <a:ext uri="{FF2B5EF4-FFF2-40B4-BE49-F238E27FC236}">
                <a16:creationId xmlns:a16="http://schemas.microsoft.com/office/drawing/2014/main" id="{BB99B614-2026-6292-A945-80974E3DB6B3}"/>
              </a:ext>
            </a:extLst>
          </p:cNvPr>
          <p:cNvSpPr txBox="1"/>
          <p:nvPr/>
        </p:nvSpPr>
        <p:spPr>
          <a:xfrm>
            <a:off x="2391410" y="6614691"/>
            <a:ext cx="7048480" cy="46166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rPr>
              <a:t>※１　厚生労働省 国民健康・栄養調査（</a:t>
            </a:r>
            <a:r>
              <a:rPr kumimoji="0" lang="en-US" altLang="ja-JP" sz="800" b="0" i="0" u="none" strike="noStrike" kern="1200" cap="none" spc="0" normalizeH="0" baseline="0" noProof="0">
                <a:ln>
                  <a:noFill/>
                </a:ln>
                <a:solidFill>
                  <a:prstClr val="black"/>
                </a:solidFill>
                <a:effectLst/>
                <a:uLnTx/>
                <a:uFillTx/>
                <a:latin typeface="+mn-ea"/>
                <a:cs typeface="Rounded Mplus 1c" panose="020B0502020203020207" pitchFamily="34" charset="-128"/>
              </a:rPr>
              <a:t>2023</a:t>
            </a:r>
            <a:r>
              <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rPr>
              <a:t>）より</a:t>
            </a:r>
            <a:endParaRPr kumimoji="0" lang="en-US" altLang="ja-JP" sz="800" b="0" i="0" u="none" strike="noStrike" kern="1200" cap="none" spc="0" normalizeH="0" baseline="0" noProof="0">
              <a:ln>
                <a:noFill/>
              </a:ln>
              <a:solidFill>
                <a:prstClr val="black"/>
              </a:solidFill>
              <a:effectLst/>
              <a:uLnTx/>
              <a:uFillTx/>
              <a:latin typeface="+mn-ea"/>
              <a:cs typeface="Rounded Mplus 1c" panose="020B0502020203020207"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a:ln>
                  <a:noFill/>
                </a:ln>
                <a:solidFill>
                  <a:prstClr val="black"/>
                </a:solidFill>
                <a:effectLst/>
                <a:uLnTx/>
                <a:uFillTx/>
                <a:latin typeface="+mn-ea"/>
                <a:cs typeface="Rounded Mplus 1c" panose="020B0502020203020207" pitchFamily="34" charset="-128"/>
              </a:rPr>
              <a:t>※</a:t>
            </a:r>
            <a:r>
              <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rPr>
              <a:t>２　</a:t>
            </a:r>
            <a:r>
              <a:rPr kumimoji="0" lang="en-US" altLang="ja-JP" sz="800" b="0" i="0" u="none" strike="noStrike" kern="1200" cap="none" spc="0" normalizeH="0" baseline="0" noProof="0">
                <a:ln>
                  <a:noFill/>
                </a:ln>
                <a:solidFill>
                  <a:prstClr val="black"/>
                </a:solidFill>
                <a:effectLst/>
                <a:uLnTx/>
                <a:uFillTx/>
                <a:latin typeface="+mn-ea"/>
                <a:cs typeface="Rounded Mplus 1c" panose="020B0502020203020207" pitchFamily="34" charset="-128"/>
              </a:rPr>
              <a:t> Georgieff MK. Iron deficiency in pregnancy. Am J </a:t>
            </a:r>
            <a:r>
              <a:rPr kumimoji="0" lang="en-US" altLang="ja-JP" sz="800" b="0" i="0" u="none" strike="noStrike" kern="1200" cap="none" spc="0" normalizeH="0" baseline="0" noProof="0" err="1">
                <a:ln>
                  <a:noFill/>
                </a:ln>
                <a:solidFill>
                  <a:prstClr val="black"/>
                </a:solidFill>
                <a:effectLst/>
                <a:uLnTx/>
                <a:uFillTx/>
                <a:latin typeface="+mn-ea"/>
                <a:cs typeface="Rounded Mplus 1c" panose="020B0502020203020207" pitchFamily="34" charset="-128"/>
              </a:rPr>
              <a:t>Obstet</a:t>
            </a:r>
            <a:r>
              <a:rPr kumimoji="0" lang="en-US" altLang="ja-JP" sz="800" b="0" i="0" u="none" strike="noStrike" kern="1200" cap="none" spc="0" normalizeH="0" baseline="0" noProof="0">
                <a:ln>
                  <a:noFill/>
                </a:ln>
                <a:solidFill>
                  <a:prstClr val="black"/>
                </a:solidFill>
                <a:effectLst/>
                <a:uLnTx/>
                <a:uFillTx/>
                <a:latin typeface="+mn-ea"/>
                <a:cs typeface="Rounded Mplus 1c" panose="020B0502020203020207" pitchFamily="34" charset="-128"/>
              </a:rPr>
              <a:t> Gynecol.2020 10; 223(4): 516-524.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rPr>
              <a:t>また、中原衣里菜，思春期の貧血の診かた，小児科，</a:t>
            </a:r>
            <a:r>
              <a:rPr kumimoji="0" lang="en-US" altLang="ja-JP" sz="800" b="0" i="0" u="none" strike="noStrike" kern="1200" cap="none" spc="0" normalizeH="0" baseline="0" noProof="0">
                <a:ln>
                  <a:noFill/>
                </a:ln>
                <a:solidFill>
                  <a:prstClr val="black"/>
                </a:solidFill>
                <a:effectLst/>
                <a:uLnTx/>
                <a:uFillTx/>
                <a:latin typeface="+mn-ea"/>
                <a:cs typeface="Rounded Mplus 1c" panose="020B0502020203020207" pitchFamily="34" charset="-128"/>
              </a:rPr>
              <a:t>2020 </a:t>
            </a:r>
            <a:r>
              <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rPr>
              <a:t>年，第</a:t>
            </a:r>
            <a:r>
              <a:rPr kumimoji="0" lang="en-US" altLang="ja-JP" sz="800" b="0" i="0" u="none" strike="noStrike" kern="1200" cap="none" spc="0" normalizeH="0" baseline="0" noProof="0">
                <a:ln>
                  <a:noFill/>
                </a:ln>
                <a:solidFill>
                  <a:prstClr val="black"/>
                </a:solidFill>
                <a:effectLst/>
                <a:uLnTx/>
                <a:uFillTx/>
                <a:latin typeface="+mn-ea"/>
                <a:cs typeface="Rounded Mplus 1c" panose="020B0502020203020207" pitchFamily="34" charset="-128"/>
              </a:rPr>
              <a:t>61 </a:t>
            </a:r>
            <a:r>
              <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rPr>
              <a:t>巻，</a:t>
            </a:r>
            <a:r>
              <a:rPr kumimoji="0" lang="en-US" altLang="ja-JP" sz="800" b="0" i="0" u="none" strike="noStrike" kern="1200" cap="none" spc="0" normalizeH="0" baseline="0" noProof="0">
                <a:ln>
                  <a:noFill/>
                </a:ln>
                <a:solidFill>
                  <a:prstClr val="black"/>
                </a:solidFill>
                <a:effectLst/>
                <a:uLnTx/>
                <a:uFillTx/>
                <a:latin typeface="+mn-ea"/>
                <a:cs typeface="Rounded Mplus 1c" panose="020B0502020203020207" pitchFamily="34" charset="-128"/>
              </a:rPr>
              <a:t>1489 </a:t>
            </a:r>
            <a:r>
              <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rPr>
              <a:t>～ </a:t>
            </a:r>
            <a:r>
              <a:rPr kumimoji="0" lang="en-US" altLang="ja-JP" sz="800" b="0" i="0" u="none" strike="noStrike" kern="1200" cap="none" spc="0" normalizeH="0" baseline="0" noProof="0">
                <a:ln>
                  <a:noFill/>
                </a:ln>
                <a:solidFill>
                  <a:prstClr val="black"/>
                </a:solidFill>
                <a:effectLst/>
                <a:uLnTx/>
                <a:uFillTx/>
                <a:latin typeface="+mn-ea"/>
                <a:cs typeface="Rounded Mplus 1c" panose="020B0502020203020207" pitchFamily="34" charset="-128"/>
              </a:rPr>
              <a:t>1496</a:t>
            </a:r>
            <a:r>
              <a:rPr kumimoji="0" lang="ja-JP" altLang="en-US" sz="800" b="0" i="0" u="none" strike="noStrike" kern="1200" cap="none" spc="0" normalizeH="0" baseline="0" noProof="0">
                <a:ln>
                  <a:noFill/>
                </a:ln>
                <a:solidFill>
                  <a:prstClr val="black"/>
                </a:solidFill>
                <a:effectLst/>
                <a:uLnTx/>
                <a:uFillTx/>
                <a:latin typeface="+mn-ea"/>
                <a:cs typeface="Rounded Mplus 1c" panose="020B0502020203020207" pitchFamily="34" charset="-128"/>
              </a:rPr>
              <a:t>を参考に症状を記載</a:t>
            </a:r>
          </a:p>
        </p:txBody>
      </p:sp>
      <p:pic>
        <p:nvPicPr>
          <p:cNvPr id="16" name="図 15" descr="ダイアグラム が含まれている画像&#10;&#10;AI 生成コンテンツは誤りを含む可能性があります。">
            <a:extLst>
              <a:ext uri="{FF2B5EF4-FFF2-40B4-BE49-F238E27FC236}">
                <a16:creationId xmlns:a16="http://schemas.microsoft.com/office/drawing/2014/main" id="{FDC67A02-F478-5E0C-091F-B40D8B8D13AB}"/>
              </a:ext>
            </a:extLst>
          </p:cNvPr>
          <p:cNvPicPr>
            <a:picLocks noChangeAspect="1"/>
          </p:cNvPicPr>
          <p:nvPr/>
        </p:nvPicPr>
        <p:blipFill>
          <a:blip r:embed="rId5"/>
          <a:stretch>
            <a:fillRect/>
          </a:stretch>
        </p:blipFill>
        <p:spPr>
          <a:xfrm>
            <a:off x="4141489" y="2431874"/>
            <a:ext cx="5489923" cy="4114528"/>
          </a:xfrm>
          <a:prstGeom prst="rect">
            <a:avLst/>
          </a:prstGeom>
        </p:spPr>
      </p:pic>
      <p:sp>
        <p:nvSpPr>
          <p:cNvPr id="17" name="テキスト ボックス 16">
            <a:extLst>
              <a:ext uri="{FF2B5EF4-FFF2-40B4-BE49-F238E27FC236}">
                <a16:creationId xmlns:a16="http://schemas.microsoft.com/office/drawing/2014/main" id="{0BB3A8E3-C606-AEB1-903E-06A07CCFDB40}"/>
              </a:ext>
            </a:extLst>
          </p:cNvPr>
          <p:cNvSpPr txBox="1"/>
          <p:nvPr/>
        </p:nvSpPr>
        <p:spPr>
          <a:xfrm>
            <a:off x="1213180" y="698269"/>
            <a:ext cx="8418232"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2800" b="1">
                <a:solidFill>
                  <a:srgbClr val="02B7E7"/>
                </a:solidFill>
                <a:latin typeface="Rounded Mplus 1c" panose="020B0502020203020207" pitchFamily="34" charset="-128"/>
                <a:ea typeface="Rounded Mplus 1c" panose="020B0502020203020207" pitchFamily="34" charset="-128"/>
                <a:cs typeface="Rounded Mplus 1c" panose="020B0502020203020207" pitchFamily="34" charset="-128"/>
              </a:rPr>
              <a:t>若い女性の貧血</a:t>
            </a:r>
            <a:endParaRPr kumimoji="0" lang="ja-JP" altLang="en-US" sz="2800" b="1" i="0" u="none" strike="noStrike" kern="1200" cap="none" spc="0" normalizeH="0" baseline="0" noProof="0">
              <a:ln>
                <a:noFill/>
              </a:ln>
              <a:solidFill>
                <a:srgbClr val="02B7E7"/>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18" name="テキスト ボックス 17">
            <a:extLst>
              <a:ext uri="{FF2B5EF4-FFF2-40B4-BE49-F238E27FC236}">
                <a16:creationId xmlns:a16="http://schemas.microsoft.com/office/drawing/2014/main" id="{D1766C59-2864-6DE6-BB44-09DDB637D9AE}"/>
              </a:ext>
            </a:extLst>
          </p:cNvPr>
          <p:cNvSpPr txBox="1"/>
          <p:nvPr/>
        </p:nvSpPr>
        <p:spPr>
          <a:xfrm>
            <a:off x="1560828" y="1962654"/>
            <a:ext cx="8376397" cy="276999"/>
          </a:xfrm>
          <a:prstGeom prst="rect">
            <a:avLst/>
          </a:prstGeom>
          <a:noFill/>
        </p:spPr>
        <p:txBody>
          <a:bodyPr wrap="square">
            <a:spAutoFit/>
          </a:bodyPr>
          <a:lstStyle/>
          <a:p>
            <a:r>
              <a:rPr lang="ja-JP" altLang="en-US" sz="1200" b="1">
                <a:latin typeface="+mn-ea"/>
              </a:rPr>
              <a:t>（参考）</a:t>
            </a:r>
            <a:r>
              <a:rPr lang="en-US" altLang="ja-JP" sz="1200" b="1">
                <a:latin typeface="+mn-ea"/>
              </a:rPr>
              <a:t>WHO</a:t>
            </a:r>
            <a:r>
              <a:rPr lang="ja-JP" altLang="en-US" sz="1200" b="1">
                <a:latin typeface="+mn-ea"/>
              </a:rPr>
              <a:t>による貧血の基準では、ヘモグロビン濃度が成人女子は</a:t>
            </a:r>
            <a:r>
              <a:rPr lang="en-US" altLang="ja-JP" sz="1200" b="1">
                <a:latin typeface="+mn-ea"/>
              </a:rPr>
              <a:t>12g/dL</a:t>
            </a:r>
            <a:r>
              <a:rPr lang="ja-JP" altLang="en-US" sz="1200" b="1">
                <a:latin typeface="+mn-ea"/>
              </a:rPr>
              <a:t>未満とされている</a:t>
            </a:r>
            <a:endParaRPr lang="en-US" altLang="ja-JP" sz="1200" b="1">
              <a:latin typeface="+mn-ea"/>
            </a:endParaRPr>
          </a:p>
        </p:txBody>
      </p:sp>
      <p:pic>
        <p:nvPicPr>
          <p:cNvPr id="3" name="図 2">
            <a:extLst>
              <a:ext uri="{FF2B5EF4-FFF2-40B4-BE49-F238E27FC236}">
                <a16:creationId xmlns:a16="http://schemas.microsoft.com/office/drawing/2014/main" id="{AEDBFD1D-BB78-7563-957D-120D995CE21F}"/>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3883892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A917B-3922-5F17-D689-B461E622136F}"/>
            </a:ext>
          </a:extLst>
        </p:cNvPr>
        <p:cNvGrpSpPr/>
        <p:nvPr/>
      </p:nvGrpSpPr>
      <p:grpSpPr>
        <a:xfrm>
          <a:off x="0" y="0"/>
          <a:ext cx="0" cy="0"/>
          <a:chOff x="0" y="0"/>
          <a:chExt cx="0" cy="0"/>
        </a:xfrm>
      </p:grpSpPr>
      <p:pic>
        <p:nvPicPr>
          <p:cNvPr id="4" name="図 3" descr="パソコンの画面&#10;&#10;AI 生成コンテンツは誤りを含む可能性があります。">
            <a:extLst>
              <a:ext uri="{FF2B5EF4-FFF2-40B4-BE49-F238E27FC236}">
                <a16:creationId xmlns:a16="http://schemas.microsoft.com/office/drawing/2014/main" id="{A5ADB8D0-4BC7-E5E4-36A4-F6F028A00591}"/>
              </a:ext>
            </a:extLst>
          </p:cNvPr>
          <p:cNvPicPr>
            <a:picLocks noGrp="1" noRot="1" noChangeAspect="1" noMove="1" noResize="1" noEditPoints="1" noAdjustHandles="1" noChangeArrowheads="1" noChangeShapeType="1" noCrop="1"/>
          </p:cNvPicPr>
          <p:nvPr/>
        </p:nvPicPr>
        <p:blipFill>
          <a:blip r:embed="rId3"/>
          <a:stretch>
            <a:fillRect/>
          </a:stretch>
        </p:blipFill>
        <p:spPr>
          <a:xfrm>
            <a:off x="0" y="288"/>
            <a:ext cx="10692221" cy="7559387"/>
          </a:xfrm>
          <a:prstGeom prst="rect">
            <a:avLst/>
          </a:prstGeom>
        </p:spPr>
      </p:pic>
      <p:sp>
        <p:nvSpPr>
          <p:cNvPr id="2" name="テキスト ボックス 1">
            <a:extLst>
              <a:ext uri="{FF2B5EF4-FFF2-40B4-BE49-F238E27FC236}">
                <a16:creationId xmlns:a16="http://schemas.microsoft.com/office/drawing/2014/main" id="{E8CB4300-20E6-DB8D-3549-2227B0FB493E}"/>
              </a:ext>
            </a:extLst>
          </p:cNvPr>
          <p:cNvSpPr txBox="1"/>
          <p:nvPr/>
        </p:nvSpPr>
        <p:spPr>
          <a:xfrm>
            <a:off x="378942" y="804729"/>
            <a:ext cx="9954023" cy="58477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b="1">
                <a:solidFill>
                  <a:srgbClr val="02B7E7"/>
                </a:solidFill>
              </a:rPr>
              <a:t>バランスの良い食事は不調の予防や解消に</a:t>
            </a:r>
          </a:p>
        </p:txBody>
      </p:sp>
      <p:sp>
        <p:nvSpPr>
          <p:cNvPr id="10" name="テキスト ボックス 9">
            <a:extLst>
              <a:ext uri="{FF2B5EF4-FFF2-40B4-BE49-F238E27FC236}">
                <a16:creationId xmlns:a16="http://schemas.microsoft.com/office/drawing/2014/main" id="{ADB7B119-6747-8F61-425D-6DA1D83CED6B}"/>
              </a:ext>
            </a:extLst>
          </p:cNvPr>
          <p:cNvSpPr txBox="1"/>
          <p:nvPr/>
        </p:nvSpPr>
        <p:spPr>
          <a:xfrm>
            <a:off x="737195" y="1332053"/>
            <a:ext cx="1637706" cy="369332"/>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sz="1800">
                <a:solidFill>
                  <a:schemeClr val="bg1"/>
                </a:solidFill>
              </a:rPr>
              <a:t>カルシウム</a:t>
            </a:r>
          </a:p>
        </p:txBody>
      </p:sp>
      <p:pic>
        <p:nvPicPr>
          <p:cNvPr id="19" name="図 18" descr="ダイアグラム が含まれている画像&#10;&#10;AI 生成コンテンツは誤りを含む可能性があります。">
            <a:extLst>
              <a:ext uri="{FF2B5EF4-FFF2-40B4-BE49-F238E27FC236}">
                <a16:creationId xmlns:a16="http://schemas.microsoft.com/office/drawing/2014/main" id="{C0CE88F8-829B-2940-0C7F-54AF89F04576}"/>
              </a:ext>
            </a:extLst>
          </p:cNvPr>
          <p:cNvPicPr>
            <a:picLocks noChangeAspect="1"/>
          </p:cNvPicPr>
          <p:nvPr/>
        </p:nvPicPr>
        <p:blipFill>
          <a:blip r:embed="rId4"/>
          <a:stretch>
            <a:fillRect/>
          </a:stretch>
        </p:blipFill>
        <p:spPr>
          <a:xfrm>
            <a:off x="737195" y="1753335"/>
            <a:ext cx="9219753" cy="4688009"/>
          </a:xfrm>
          <a:prstGeom prst="rect">
            <a:avLst/>
          </a:prstGeom>
        </p:spPr>
      </p:pic>
      <p:sp>
        <p:nvSpPr>
          <p:cNvPr id="21" name="テキスト ボックス 20">
            <a:extLst>
              <a:ext uri="{FF2B5EF4-FFF2-40B4-BE49-F238E27FC236}">
                <a16:creationId xmlns:a16="http://schemas.microsoft.com/office/drawing/2014/main" id="{5265803B-63A6-E4A1-0D2C-603A2C3B1206}"/>
              </a:ext>
            </a:extLst>
          </p:cNvPr>
          <p:cNvSpPr txBox="1"/>
          <p:nvPr/>
        </p:nvSpPr>
        <p:spPr>
          <a:xfrm>
            <a:off x="911671" y="1733239"/>
            <a:ext cx="3238998" cy="425822"/>
          </a:xfrm>
          <a:prstGeom prst="rect">
            <a:avLst/>
          </a:prstGeom>
          <a:noFill/>
        </p:spPr>
        <p:txBody>
          <a:bodyPr wrap="square" anchor="ctr">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nSpc>
                <a:spcPct val="150000"/>
              </a:lnSpc>
            </a:pPr>
            <a:r>
              <a:rPr lang="ja-JP" altLang="en-US" sz="1600" b="1">
                <a:solidFill>
                  <a:schemeClr val="tx1"/>
                </a:solidFill>
              </a:rPr>
              <a:t>不足しやすい栄養素</a:t>
            </a:r>
          </a:p>
        </p:txBody>
      </p:sp>
      <p:sp>
        <p:nvSpPr>
          <p:cNvPr id="22" name="テキスト ボックス 21">
            <a:extLst>
              <a:ext uri="{FF2B5EF4-FFF2-40B4-BE49-F238E27FC236}">
                <a16:creationId xmlns:a16="http://schemas.microsoft.com/office/drawing/2014/main" id="{4F434AA8-1755-BB57-7C13-75FB044C0950}"/>
              </a:ext>
            </a:extLst>
          </p:cNvPr>
          <p:cNvSpPr txBox="1"/>
          <p:nvPr/>
        </p:nvSpPr>
        <p:spPr>
          <a:xfrm>
            <a:off x="6550471" y="1733239"/>
            <a:ext cx="3238998" cy="425822"/>
          </a:xfrm>
          <a:prstGeom prst="rect">
            <a:avLst/>
          </a:prstGeom>
          <a:noFill/>
        </p:spPr>
        <p:txBody>
          <a:bodyPr wrap="square" anchor="ctr">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nSpc>
                <a:spcPct val="150000"/>
              </a:lnSpc>
            </a:pPr>
            <a:r>
              <a:rPr lang="ja-JP" altLang="en-US" sz="1600" b="1">
                <a:solidFill>
                  <a:schemeClr val="bg1"/>
                </a:solidFill>
              </a:rPr>
              <a:t>取り入れたい食材</a:t>
            </a:r>
          </a:p>
        </p:txBody>
      </p:sp>
      <p:sp>
        <p:nvSpPr>
          <p:cNvPr id="24" name="テキスト ボックス 23">
            <a:extLst>
              <a:ext uri="{FF2B5EF4-FFF2-40B4-BE49-F238E27FC236}">
                <a16:creationId xmlns:a16="http://schemas.microsoft.com/office/drawing/2014/main" id="{6FC43F16-CD1F-2FC4-5B1A-8350FFD99733}"/>
              </a:ext>
            </a:extLst>
          </p:cNvPr>
          <p:cNvSpPr txBox="1"/>
          <p:nvPr/>
        </p:nvSpPr>
        <p:spPr>
          <a:xfrm>
            <a:off x="4574637" y="2687841"/>
            <a:ext cx="1538177" cy="523220"/>
          </a:xfrm>
          <a:prstGeom prst="rect">
            <a:avLst/>
          </a:prstGeom>
          <a:noFill/>
        </p:spPr>
        <p:txBody>
          <a:bodyPr wrap="square" rtlCol="0" anchor="ctr">
            <a:spAutoFit/>
          </a:bodyPr>
          <a:lstStyle/>
          <a:p>
            <a:pPr algn="ctr"/>
            <a:r>
              <a:rPr kumimoji="1" lang="ja-JP" altLang="en-US" sz="2800" b="1">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貧血</a:t>
            </a:r>
          </a:p>
        </p:txBody>
      </p:sp>
      <p:sp>
        <p:nvSpPr>
          <p:cNvPr id="25" name="テキスト ボックス 24">
            <a:extLst>
              <a:ext uri="{FF2B5EF4-FFF2-40B4-BE49-F238E27FC236}">
                <a16:creationId xmlns:a16="http://schemas.microsoft.com/office/drawing/2014/main" id="{5A461293-5761-640C-4583-ACFD3980A927}"/>
              </a:ext>
            </a:extLst>
          </p:cNvPr>
          <p:cNvSpPr txBox="1"/>
          <p:nvPr/>
        </p:nvSpPr>
        <p:spPr>
          <a:xfrm>
            <a:off x="4574637" y="3716541"/>
            <a:ext cx="1538177" cy="523220"/>
          </a:xfrm>
          <a:prstGeom prst="rect">
            <a:avLst/>
          </a:prstGeom>
          <a:noFill/>
        </p:spPr>
        <p:txBody>
          <a:bodyPr wrap="square" rtlCol="0" anchor="ctr">
            <a:spAutoFit/>
          </a:bodyPr>
          <a:lstStyle/>
          <a:p>
            <a:pPr algn="ctr"/>
            <a:r>
              <a:rPr kumimoji="1" lang="ja-JP" altLang="en-US" sz="2800" b="1">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肌荒れ</a:t>
            </a:r>
          </a:p>
        </p:txBody>
      </p:sp>
      <p:sp>
        <p:nvSpPr>
          <p:cNvPr id="26" name="テキスト ボックス 25">
            <a:extLst>
              <a:ext uri="{FF2B5EF4-FFF2-40B4-BE49-F238E27FC236}">
                <a16:creationId xmlns:a16="http://schemas.microsoft.com/office/drawing/2014/main" id="{7B1B1B85-DF65-7862-50EE-3F724F308813}"/>
              </a:ext>
            </a:extLst>
          </p:cNvPr>
          <p:cNvSpPr txBox="1"/>
          <p:nvPr/>
        </p:nvSpPr>
        <p:spPr>
          <a:xfrm>
            <a:off x="4574637" y="4707141"/>
            <a:ext cx="1538177" cy="523220"/>
          </a:xfrm>
          <a:prstGeom prst="rect">
            <a:avLst/>
          </a:prstGeom>
          <a:noFill/>
        </p:spPr>
        <p:txBody>
          <a:bodyPr wrap="square" rtlCol="0" anchor="ctr">
            <a:spAutoFit/>
          </a:bodyPr>
          <a:lstStyle/>
          <a:p>
            <a:pPr algn="ctr"/>
            <a:r>
              <a:rPr kumimoji="1" lang="ja-JP" altLang="en-US" sz="2800" b="1">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便秘</a:t>
            </a:r>
            <a:endParaRPr kumimoji="1" lang="en-US" altLang="ja-JP" sz="2800" b="1">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27" name="テキスト ボックス 26">
            <a:extLst>
              <a:ext uri="{FF2B5EF4-FFF2-40B4-BE49-F238E27FC236}">
                <a16:creationId xmlns:a16="http://schemas.microsoft.com/office/drawing/2014/main" id="{D1336C7C-FAF0-1E31-9FDA-0A1AF27FBC43}"/>
              </a:ext>
            </a:extLst>
          </p:cNvPr>
          <p:cNvSpPr txBox="1"/>
          <p:nvPr/>
        </p:nvSpPr>
        <p:spPr>
          <a:xfrm>
            <a:off x="4574637" y="5735841"/>
            <a:ext cx="1538177" cy="523220"/>
          </a:xfrm>
          <a:prstGeom prst="rect">
            <a:avLst/>
          </a:prstGeom>
          <a:noFill/>
        </p:spPr>
        <p:txBody>
          <a:bodyPr wrap="square" rtlCol="0" anchor="ctr">
            <a:spAutoFit/>
          </a:bodyPr>
          <a:lstStyle/>
          <a:p>
            <a:pPr algn="ctr"/>
            <a:r>
              <a:rPr kumimoji="1" lang="ja-JP" altLang="en-US" sz="2800" b="1">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疲労感</a:t>
            </a:r>
            <a:endParaRPr kumimoji="1" lang="en-US" altLang="ja-JP" sz="2800" b="1">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28" name="テキスト ボックス 27">
            <a:extLst>
              <a:ext uri="{FF2B5EF4-FFF2-40B4-BE49-F238E27FC236}">
                <a16:creationId xmlns:a16="http://schemas.microsoft.com/office/drawing/2014/main" id="{58A4D7D2-9BEE-AA2E-ADE3-474914FB9EA9}"/>
              </a:ext>
            </a:extLst>
          </p:cNvPr>
          <p:cNvSpPr txBox="1"/>
          <p:nvPr/>
        </p:nvSpPr>
        <p:spPr>
          <a:xfrm>
            <a:off x="746571" y="2799986"/>
            <a:ext cx="3415810" cy="307777"/>
          </a:xfrm>
          <a:prstGeom prst="rect">
            <a:avLst/>
          </a:prstGeom>
          <a:noFill/>
        </p:spPr>
        <p:txBody>
          <a:bodyPr wrap="square" rtlCol="0" anchor="ctr">
            <a:spAutoFit/>
          </a:bodyPr>
          <a:lstStyle/>
          <a:p>
            <a:r>
              <a:rPr kumimoji="1" lang="ja-JP" altLang="en-US" sz="1400" b="1">
                <a:latin typeface="Rounded Mplus 1c" panose="020B0502020203020207" pitchFamily="34" charset="-128"/>
                <a:ea typeface="Rounded Mplus 1c" panose="020B0502020203020207" pitchFamily="34" charset="-128"/>
                <a:cs typeface="Rounded Mplus 1c" panose="020B0502020203020207" pitchFamily="34" charset="-128"/>
              </a:rPr>
              <a:t>鉄、葉酸、ビタミン</a:t>
            </a:r>
            <a:r>
              <a:rPr kumimoji="1" lang="en" altLang="ja-JP" sz="1400" b="1">
                <a:latin typeface="Rounded Mplus 1c" panose="020B0502020203020207" pitchFamily="34" charset="-128"/>
                <a:ea typeface="Rounded Mplus 1c" panose="020B0502020203020207" pitchFamily="34" charset="-128"/>
                <a:cs typeface="Rounded Mplus 1c" panose="020B0502020203020207" pitchFamily="34" charset="-128"/>
              </a:rPr>
              <a:t>B</a:t>
            </a:r>
            <a:r>
              <a:rPr kumimoji="1" lang="en" altLang="ja-JP" sz="1400" b="1" baseline="-25000">
                <a:latin typeface="Rounded Mplus 1c" panose="020B0502020203020207" pitchFamily="34" charset="-128"/>
                <a:ea typeface="Rounded Mplus 1c" panose="020B0502020203020207" pitchFamily="34" charset="-128"/>
                <a:cs typeface="Rounded Mplus 1c" panose="020B0502020203020207" pitchFamily="34" charset="-128"/>
              </a:rPr>
              <a:t>12</a:t>
            </a:r>
            <a:r>
              <a:rPr kumimoji="1" lang="en" altLang="ja-JP" sz="1400" b="1">
                <a:latin typeface="Rounded Mplus 1c" panose="020B0502020203020207" pitchFamily="34" charset="-128"/>
                <a:ea typeface="Rounded Mplus 1c" panose="020B0502020203020207" pitchFamily="34" charset="-128"/>
                <a:cs typeface="Rounded Mplus 1c" panose="020B0502020203020207" pitchFamily="34" charset="-128"/>
              </a:rPr>
              <a:t> </a:t>
            </a:r>
            <a:r>
              <a:rPr kumimoji="1" lang="ja-JP" altLang="en" sz="1400" b="1">
                <a:latin typeface="Rounded Mplus 1c" panose="020B0502020203020207" pitchFamily="34" charset="-128"/>
                <a:ea typeface="Rounded Mplus 1c" panose="020B0502020203020207" pitchFamily="34" charset="-128"/>
                <a:cs typeface="Rounded Mplus 1c" panose="020B0502020203020207" pitchFamily="34" charset="-128"/>
              </a:rPr>
              <a:t>、</a:t>
            </a:r>
            <a:r>
              <a:rPr kumimoji="1" lang="ja-JP" altLang="en-US" sz="1400" b="1">
                <a:latin typeface="Rounded Mplus 1c" panose="020B0502020203020207" pitchFamily="34" charset="-128"/>
                <a:ea typeface="Rounded Mplus 1c" panose="020B0502020203020207" pitchFamily="34" charset="-128"/>
                <a:cs typeface="Rounded Mplus 1c" panose="020B0502020203020207" pitchFamily="34" charset="-128"/>
              </a:rPr>
              <a:t>たんぱく質​</a:t>
            </a:r>
          </a:p>
        </p:txBody>
      </p:sp>
      <p:sp>
        <p:nvSpPr>
          <p:cNvPr id="29" name="テキスト ボックス 28">
            <a:extLst>
              <a:ext uri="{FF2B5EF4-FFF2-40B4-BE49-F238E27FC236}">
                <a16:creationId xmlns:a16="http://schemas.microsoft.com/office/drawing/2014/main" id="{242EB92E-C988-6F01-CEBC-7F7AC919C9B4}"/>
              </a:ext>
            </a:extLst>
          </p:cNvPr>
          <p:cNvSpPr txBox="1"/>
          <p:nvPr/>
        </p:nvSpPr>
        <p:spPr>
          <a:xfrm>
            <a:off x="796811" y="3716541"/>
            <a:ext cx="3415810" cy="523220"/>
          </a:xfrm>
          <a:prstGeom prst="rect">
            <a:avLst/>
          </a:prstGeom>
          <a:noFill/>
        </p:spPr>
        <p:txBody>
          <a:bodyPr wrap="square" rtlCol="0" anchor="ctr">
            <a:spAutoFit/>
          </a:bodyPr>
          <a:lstStyle/>
          <a:p>
            <a:r>
              <a:rPr kumimoji="1" lang="ja-JP" altLang="en-US" sz="1400" b="1">
                <a:latin typeface="Rounded Mplus 1c" panose="020B0502020203020207" pitchFamily="34" charset="-128"/>
                <a:ea typeface="Rounded Mplus 1c" panose="020B0502020203020207" pitchFamily="34" charset="-128"/>
                <a:cs typeface="Rounded Mplus 1c" panose="020B0502020203020207" pitchFamily="34" charset="-128"/>
              </a:rPr>
              <a:t>ビタミン</a:t>
            </a:r>
            <a:r>
              <a:rPr kumimoji="1" lang="en" altLang="ja-JP" sz="1400" b="1">
                <a:latin typeface="Rounded Mplus 1c" panose="020B0502020203020207" pitchFamily="34" charset="-128"/>
                <a:ea typeface="Rounded Mplus 1c" panose="020B0502020203020207" pitchFamily="34" charset="-128"/>
                <a:cs typeface="Rounded Mplus 1c" panose="020B0502020203020207" pitchFamily="34" charset="-128"/>
              </a:rPr>
              <a:t>B</a:t>
            </a:r>
            <a:r>
              <a:rPr kumimoji="1" lang="ja-JP" altLang="en-US" sz="1400" b="1" baseline="-25000">
                <a:latin typeface="Rounded Mplus 1c" panose="020B0502020203020207" pitchFamily="34" charset="-128"/>
                <a:ea typeface="Rounded Mplus 1c" panose="020B0502020203020207" pitchFamily="34" charset="-128"/>
                <a:cs typeface="Rounded Mplus 1c" panose="020B0502020203020207" pitchFamily="34" charset="-128"/>
              </a:rPr>
              <a:t>２</a:t>
            </a:r>
            <a:r>
              <a:rPr kumimoji="1" lang="ja-JP" altLang="en" sz="1400" b="1">
                <a:latin typeface="Rounded Mplus 1c" panose="020B0502020203020207" pitchFamily="34" charset="-128"/>
                <a:ea typeface="Rounded Mplus 1c" panose="020B0502020203020207" pitchFamily="34" charset="-128"/>
                <a:cs typeface="Rounded Mplus 1c" panose="020B0502020203020207" pitchFamily="34" charset="-128"/>
              </a:rPr>
              <a:t>、</a:t>
            </a:r>
            <a:r>
              <a:rPr kumimoji="1" lang="ja-JP" altLang="en-US" sz="1400" b="1">
                <a:latin typeface="Rounded Mplus 1c" panose="020B0502020203020207" pitchFamily="34" charset="-128"/>
                <a:ea typeface="Rounded Mplus 1c" panose="020B0502020203020207" pitchFamily="34" charset="-128"/>
                <a:cs typeface="Rounded Mplus 1c" panose="020B0502020203020207" pitchFamily="34" charset="-128"/>
              </a:rPr>
              <a:t>ビタミン</a:t>
            </a:r>
            <a:r>
              <a:rPr kumimoji="1" lang="en" altLang="ja-JP" sz="1400" b="1">
                <a:latin typeface="Rounded Mplus 1c" panose="020B0502020203020207" pitchFamily="34" charset="-128"/>
                <a:ea typeface="Rounded Mplus 1c" panose="020B0502020203020207" pitchFamily="34" charset="-128"/>
                <a:cs typeface="Rounded Mplus 1c" panose="020B0502020203020207" pitchFamily="34" charset="-128"/>
              </a:rPr>
              <a:t>B</a:t>
            </a:r>
            <a:r>
              <a:rPr kumimoji="1" lang="en" altLang="ja-JP" sz="1400" b="1" baseline="-25000">
                <a:latin typeface="Rounded Mplus 1c" panose="020B0502020203020207" pitchFamily="34" charset="-128"/>
                <a:ea typeface="Rounded Mplus 1c" panose="020B0502020203020207" pitchFamily="34" charset="-128"/>
                <a:cs typeface="Rounded Mplus 1c" panose="020B0502020203020207" pitchFamily="34" charset="-128"/>
              </a:rPr>
              <a:t>6</a:t>
            </a:r>
            <a:r>
              <a:rPr kumimoji="1" lang="ja-JP" altLang="en" sz="1400" b="1">
                <a:latin typeface="Rounded Mplus 1c" panose="020B0502020203020207" pitchFamily="34" charset="-128"/>
                <a:ea typeface="Rounded Mplus 1c" panose="020B0502020203020207" pitchFamily="34" charset="-128"/>
                <a:cs typeface="Rounded Mplus 1c" panose="020B0502020203020207" pitchFamily="34" charset="-128"/>
              </a:rPr>
              <a:t>、</a:t>
            </a:r>
            <a:r>
              <a:rPr kumimoji="1" lang="ja-JP" altLang="en-US" sz="1400" b="1">
                <a:latin typeface="Rounded Mplus 1c" panose="020B0502020203020207" pitchFamily="34" charset="-128"/>
                <a:ea typeface="Rounded Mplus 1c" panose="020B0502020203020207" pitchFamily="34" charset="-128"/>
                <a:cs typeface="Rounded Mplus 1c" panose="020B0502020203020207" pitchFamily="34" charset="-128"/>
              </a:rPr>
              <a:t>ビタミン</a:t>
            </a:r>
            <a:r>
              <a:rPr kumimoji="1" lang="en" altLang="ja-JP" sz="1400" b="1">
                <a:latin typeface="Rounded Mplus 1c" panose="020B0502020203020207" pitchFamily="34" charset="-128"/>
                <a:ea typeface="Rounded Mplus 1c" panose="020B0502020203020207" pitchFamily="34" charset="-128"/>
                <a:cs typeface="Rounded Mplus 1c" panose="020B0502020203020207" pitchFamily="34" charset="-128"/>
              </a:rPr>
              <a:t>C</a:t>
            </a:r>
            <a:r>
              <a:rPr kumimoji="1" lang="ja-JP" altLang="en" sz="1400" b="1">
                <a:latin typeface="Rounded Mplus 1c" panose="020B0502020203020207" pitchFamily="34" charset="-128"/>
                <a:ea typeface="Rounded Mplus 1c" panose="020B0502020203020207" pitchFamily="34" charset="-128"/>
                <a:cs typeface="Rounded Mplus 1c" panose="020B0502020203020207" pitchFamily="34" charset="-128"/>
              </a:rPr>
              <a:t>、</a:t>
            </a:r>
          </a:p>
          <a:p>
            <a:r>
              <a:rPr kumimoji="1" lang="ja-JP" altLang="en-US" sz="1400" b="1">
                <a:latin typeface="Rounded Mplus 1c" panose="020B0502020203020207" pitchFamily="34" charset="-128"/>
                <a:ea typeface="Rounded Mplus 1c" panose="020B0502020203020207" pitchFamily="34" charset="-128"/>
                <a:cs typeface="Rounded Mplus 1c" panose="020B0502020203020207" pitchFamily="34" charset="-128"/>
              </a:rPr>
              <a:t>たんぱく質、必須脂肪酸​</a:t>
            </a:r>
          </a:p>
        </p:txBody>
      </p:sp>
      <p:sp>
        <p:nvSpPr>
          <p:cNvPr id="30" name="テキスト ボックス 29">
            <a:extLst>
              <a:ext uri="{FF2B5EF4-FFF2-40B4-BE49-F238E27FC236}">
                <a16:creationId xmlns:a16="http://schemas.microsoft.com/office/drawing/2014/main" id="{F0371C41-C9F6-B2B6-13A8-6CB165E072D7}"/>
              </a:ext>
            </a:extLst>
          </p:cNvPr>
          <p:cNvSpPr txBox="1"/>
          <p:nvPr/>
        </p:nvSpPr>
        <p:spPr>
          <a:xfrm>
            <a:off x="746571" y="4819286"/>
            <a:ext cx="3415810" cy="307777"/>
          </a:xfrm>
          <a:prstGeom prst="rect">
            <a:avLst/>
          </a:prstGeom>
          <a:noFill/>
        </p:spPr>
        <p:txBody>
          <a:bodyPr wrap="square" rtlCol="0" anchor="ctr">
            <a:spAutoFit/>
          </a:bodyPr>
          <a:lstStyle/>
          <a:p>
            <a:r>
              <a:rPr kumimoji="1" lang="ja-JP" altLang="en-US" sz="1400" b="1">
                <a:latin typeface="Rounded Mplus 1c" panose="020B0502020203020207" pitchFamily="34" charset="-128"/>
                <a:ea typeface="Rounded Mplus 1c" panose="020B0502020203020207" pitchFamily="34" charset="-128"/>
                <a:cs typeface="Rounded Mplus 1c" panose="020B0502020203020207" pitchFamily="34" charset="-128"/>
              </a:rPr>
              <a:t>食物繊維、マグネシウム、水分​</a:t>
            </a:r>
          </a:p>
        </p:txBody>
      </p:sp>
      <p:sp>
        <p:nvSpPr>
          <p:cNvPr id="31" name="テキスト ボックス 30">
            <a:extLst>
              <a:ext uri="{FF2B5EF4-FFF2-40B4-BE49-F238E27FC236}">
                <a16:creationId xmlns:a16="http://schemas.microsoft.com/office/drawing/2014/main" id="{C9AF3158-FEDF-0C1D-9914-C2678E1E04FE}"/>
              </a:ext>
            </a:extLst>
          </p:cNvPr>
          <p:cNvSpPr txBox="1"/>
          <p:nvPr/>
        </p:nvSpPr>
        <p:spPr>
          <a:xfrm>
            <a:off x="796811" y="5735841"/>
            <a:ext cx="3302916" cy="523220"/>
          </a:xfrm>
          <a:prstGeom prst="rect">
            <a:avLst/>
          </a:prstGeom>
          <a:noFill/>
        </p:spPr>
        <p:txBody>
          <a:bodyPr wrap="square" rtlCol="0" anchor="ctr">
            <a:spAutoFit/>
          </a:bodyPr>
          <a:lstStyle/>
          <a:p>
            <a:r>
              <a:rPr kumimoji="1" lang="ja-JP" altLang="en-US" sz="1400" b="1">
                <a:latin typeface="Rounded Mplus 1c" panose="020B0502020203020207" pitchFamily="34" charset="-128"/>
                <a:ea typeface="Rounded Mplus 1c" panose="020B0502020203020207" pitchFamily="34" charset="-128"/>
                <a:cs typeface="Rounded Mplus 1c" panose="020B0502020203020207" pitchFamily="34" charset="-128"/>
              </a:rPr>
              <a:t>ビタミン</a:t>
            </a:r>
            <a:r>
              <a:rPr kumimoji="1" lang="en" altLang="ja-JP" sz="1400" b="1">
                <a:latin typeface="Rounded Mplus 1c" panose="020B0502020203020207" pitchFamily="34" charset="-128"/>
                <a:ea typeface="Rounded Mplus 1c" panose="020B0502020203020207" pitchFamily="34" charset="-128"/>
                <a:cs typeface="Rounded Mplus 1c" panose="020B0502020203020207" pitchFamily="34" charset="-128"/>
              </a:rPr>
              <a:t>B</a:t>
            </a:r>
            <a:r>
              <a:rPr kumimoji="1" lang="en" altLang="ja-JP" sz="1400" b="1" baseline="-25000">
                <a:latin typeface="Rounded Mplus 1c" panose="020B0502020203020207" pitchFamily="34" charset="-128"/>
                <a:ea typeface="Rounded Mplus 1c" panose="020B0502020203020207" pitchFamily="34" charset="-128"/>
                <a:cs typeface="Rounded Mplus 1c" panose="020B0502020203020207" pitchFamily="34" charset="-128"/>
              </a:rPr>
              <a:t>1</a:t>
            </a:r>
            <a:r>
              <a:rPr kumimoji="1" lang="ja-JP" altLang="en" sz="1400" b="1">
                <a:latin typeface="Rounded Mplus 1c" panose="020B0502020203020207" pitchFamily="34" charset="-128"/>
                <a:ea typeface="Rounded Mplus 1c" panose="020B0502020203020207" pitchFamily="34" charset="-128"/>
                <a:cs typeface="Rounded Mplus 1c" panose="020B0502020203020207" pitchFamily="34" charset="-128"/>
              </a:rPr>
              <a:t>、</a:t>
            </a:r>
            <a:r>
              <a:rPr kumimoji="1" lang="ja-JP" altLang="en-US" sz="1400" b="1">
                <a:latin typeface="Rounded Mplus 1c" panose="020B0502020203020207" pitchFamily="34" charset="-128"/>
                <a:ea typeface="Rounded Mplus 1c" panose="020B0502020203020207" pitchFamily="34" charset="-128"/>
                <a:cs typeface="Rounded Mplus 1c" panose="020B0502020203020207" pitchFamily="34" charset="-128"/>
              </a:rPr>
              <a:t>ビタミン</a:t>
            </a:r>
            <a:r>
              <a:rPr kumimoji="1" lang="en" altLang="ja-JP" sz="1400" b="1">
                <a:latin typeface="Rounded Mplus 1c" panose="020B0502020203020207" pitchFamily="34" charset="-128"/>
                <a:ea typeface="Rounded Mplus 1c" panose="020B0502020203020207" pitchFamily="34" charset="-128"/>
                <a:cs typeface="Rounded Mplus 1c" panose="020B0502020203020207" pitchFamily="34" charset="-128"/>
              </a:rPr>
              <a:t>B</a:t>
            </a:r>
            <a:r>
              <a:rPr kumimoji="1" lang="en" altLang="ja-JP" sz="1400" b="1" baseline="-25000">
                <a:latin typeface="Rounded Mplus 1c" panose="020B0502020203020207" pitchFamily="34" charset="-128"/>
                <a:ea typeface="Rounded Mplus 1c" panose="020B0502020203020207" pitchFamily="34" charset="-128"/>
                <a:cs typeface="Rounded Mplus 1c" panose="020B0502020203020207" pitchFamily="34" charset="-128"/>
              </a:rPr>
              <a:t>2</a:t>
            </a:r>
            <a:r>
              <a:rPr kumimoji="1" lang="ja-JP" altLang="en" sz="1400" b="1">
                <a:latin typeface="Rounded Mplus 1c" panose="020B0502020203020207" pitchFamily="34" charset="-128"/>
                <a:ea typeface="Rounded Mplus 1c" panose="020B0502020203020207" pitchFamily="34" charset="-128"/>
                <a:cs typeface="Rounded Mplus 1c" panose="020B0502020203020207" pitchFamily="34" charset="-128"/>
              </a:rPr>
              <a:t>、</a:t>
            </a:r>
            <a:r>
              <a:rPr kumimoji="1" lang="ja-JP" altLang="en-US" sz="1400" b="1">
                <a:latin typeface="Rounded Mplus 1c" panose="020B0502020203020207" pitchFamily="34" charset="-128"/>
                <a:ea typeface="Rounded Mplus 1c" panose="020B0502020203020207" pitchFamily="34" charset="-128"/>
                <a:cs typeface="Rounded Mplus 1c" panose="020B0502020203020207" pitchFamily="34" charset="-128"/>
              </a:rPr>
              <a:t>ビタミン</a:t>
            </a:r>
            <a:r>
              <a:rPr kumimoji="1" lang="en" altLang="ja-JP" sz="1400" b="1">
                <a:latin typeface="Rounded Mplus 1c" panose="020B0502020203020207" pitchFamily="34" charset="-128"/>
                <a:ea typeface="Rounded Mplus 1c" panose="020B0502020203020207" pitchFamily="34" charset="-128"/>
                <a:cs typeface="Rounded Mplus 1c" panose="020B0502020203020207" pitchFamily="34" charset="-128"/>
              </a:rPr>
              <a:t>B</a:t>
            </a:r>
            <a:r>
              <a:rPr kumimoji="1" lang="en" altLang="ja-JP" sz="1400" b="1" baseline="-25000">
                <a:latin typeface="Rounded Mplus 1c" panose="020B0502020203020207" pitchFamily="34" charset="-128"/>
                <a:ea typeface="Rounded Mplus 1c" panose="020B0502020203020207" pitchFamily="34" charset="-128"/>
                <a:cs typeface="Rounded Mplus 1c" panose="020B0502020203020207" pitchFamily="34" charset="-128"/>
              </a:rPr>
              <a:t>6</a:t>
            </a:r>
            <a:r>
              <a:rPr kumimoji="1" lang="ja-JP" altLang="en-US" sz="1400" b="1">
                <a:latin typeface="Rounded Mplus 1c" panose="020B0502020203020207" pitchFamily="34" charset="-128"/>
                <a:ea typeface="Rounded Mplus 1c" panose="020B0502020203020207" pitchFamily="34" charset="-128"/>
                <a:cs typeface="Rounded Mplus 1c" panose="020B0502020203020207" pitchFamily="34" charset="-128"/>
              </a:rPr>
              <a:t>、鉄、マグネシウム、たんぱく質​</a:t>
            </a:r>
          </a:p>
        </p:txBody>
      </p:sp>
      <p:sp>
        <p:nvSpPr>
          <p:cNvPr id="32" name="テキスト ボックス 31">
            <a:extLst>
              <a:ext uri="{FF2B5EF4-FFF2-40B4-BE49-F238E27FC236}">
                <a16:creationId xmlns:a16="http://schemas.microsoft.com/office/drawing/2014/main" id="{75DE31C7-64F1-47DB-7CA7-1E84D74A8375}"/>
              </a:ext>
            </a:extLst>
          </p:cNvPr>
          <p:cNvSpPr txBox="1"/>
          <p:nvPr/>
        </p:nvSpPr>
        <p:spPr>
          <a:xfrm>
            <a:off x="6525071" y="2799986"/>
            <a:ext cx="3415810" cy="307777"/>
          </a:xfrm>
          <a:prstGeom prst="rect">
            <a:avLst/>
          </a:prstGeom>
          <a:noFill/>
        </p:spPr>
        <p:txBody>
          <a:bodyPr wrap="square" rtlCol="0" anchor="ctr">
            <a:spAutoFit/>
          </a:bodyPr>
          <a:lstStyle/>
          <a:p>
            <a:r>
              <a:rPr kumimoji="1" lang="ja-JP" altLang="en-US" sz="1400" b="1">
                <a:solidFill>
                  <a:srgbClr val="E96F8F"/>
                </a:solidFill>
                <a:latin typeface="Rounded Mplus 1c" panose="020B0502020203020207" pitchFamily="34" charset="-128"/>
                <a:ea typeface="Rounded Mplus 1c" panose="020B0502020203020207" pitchFamily="34" charset="-128"/>
                <a:cs typeface="Rounded Mplus 1c" panose="020B0502020203020207" pitchFamily="34" charset="-128"/>
              </a:rPr>
              <a:t>レバーや赤身肉、大豆製品等​</a:t>
            </a:r>
          </a:p>
        </p:txBody>
      </p:sp>
      <p:sp>
        <p:nvSpPr>
          <p:cNvPr id="33" name="テキスト ボックス 32">
            <a:extLst>
              <a:ext uri="{FF2B5EF4-FFF2-40B4-BE49-F238E27FC236}">
                <a16:creationId xmlns:a16="http://schemas.microsoft.com/office/drawing/2014/main" id="{7E0307E1-C875-8CD7-54AF-5E60519D884F}"/>
              </a:ext>
            </a:extLst>
          </p:cNvPr>
          <p:cNvSpPr txBox="1"/>
          <p:nvPr/>
        </p:nvSpPr>
        <p:spPr>
          <a:xfrm>
            <a:off x="6525071" y="3828686"/>
            <a:ext cx="3415810" cy="307777"/>
          </a:xfrm>
          <a:prstGeom prst="rect">
            <a:avLst/>
          </a:prstGeom>
          <a:noFill/>
        </p:spPr>
        <p:txBody>
          <a:bodyPr wrap="square" rtlCol="0" anchor="ctr">
            <a:spAutoFit/>
          </a:bodyPr>
          <a:lstStyle/>
          <a:p>
            <a:r>
              <a:rPr kumimoji="1" lang="ja-JP" altLang="en-US" sz="1400" b="1">
                <a:solidFill>
                  <a:srgbClr val="E96F8F"/>
                </a:solidFill>
                <a:latin typeface="Rounded Mplus 1c" panose="020B0502020203020207" pitchFamily="34" charset="-128"/>
                <a:ea typeface="Rounded Mplus 1c" panose="020B0502020203020207" pitchFamily="34" charset="-128"/>
                <a:cs typeface="Rounded Mplus 1c" panose="020B0502020203020207" pitchFamily="34" charset="-128"/>
              </a:rPr>
              <a:t>緑黄色野菜、青魚、種実類、納豆等​</a:t>
            </a:r>
          </a:p>
        </p:txBody>
      </p:sp>
      <p:sp>
        <p:nvSpPr>
          <p:cNvPr id="34" name="テキスト ボックス 33">
            <a:extLst>
              <a:ext uri="{FF2B5EF4-FFF2-40B4-BE49-F238E27FC236}">
                <a16:creationId xmlns:a16="http://schemas.microsoft.com/office/drawing/2014/main" id="{80E18744-EFC3-D9F7-1928-587FA4920D6E}"/>
              </a:ext>
            </a:extLst>
          </p:cNvPr>
          <p:cNvSpPr txBox="1"/>
          <p:nvPr/>
        </p:nvSpPr>
        <p:spPr>
          <a:xfrm>
            <a:off x="6525071" y="4819286"/>
            <a:ext cx="3415810" cy="307777"/>
          </a:xfrm>
          <a:prstGeom prst="rect">
            <a:avLst/>
          </a:prstGeom>
          <a:noFill/>
        </p:spPr>
        <p:txBody>
          <a:bodyPr wrap="square" rtlCol="0" anchor="ctr">
            <a:spAutoFit/>
          </a:bodyPr>
          <a:lstStyle/>
          <a:p>
            <a:r>
              <a:rPr kumimoji="1" lang="ja-JP" altLang="en-US" sz="1400" b="1">
                <a:solidFill>
                  <a:srgbClr val="E96F8F"/>
                </a:solidFill>
                <a:latin typeface="Rounded Mplus 1c" panose="020B0502020203020207" pitchFamily="34" charset="-128"/>
                <a:ea typeface="Rounded Mplus 1c" panose="020B0502020203020207" pitchFamily="34" charset="-128"/>
                <a:cs typeface="Rounded Mplus 1c" panose="020B0502020203020207" pitchFamily="34" charset="-128"/>
              </a:rPr>
              <a:t>根菜類、全粒穀物、海藻、発酵食品等​</a:t>
            </a:r>
          </a:p>
        </p:txBody>
      </p:sp>
      <p:sp>
        <p:nvSpPr>
          <p:cNvPr id="35" name="テキスト ボックス 34">
            <a:extLst>
              <a:ext uri="{FF2B5EF4-FFF2-40B4-BE49-F238E27FC236}">
                <a16:creationId xmlns:a16="http://schemas.microsoft.com/office/drawing/2014/main" id="{0E7AB9B4-4D5B-9057-5D39-2A4F5A3BF952}"/>
              </a:ext>
            </a:extLst>
          </p:cNvPr>
          <p:cNvSpPr txBox="1"/>
          <p:nvPr/>
        </p:nvSpPr>
        <p:spPr>
          <a:xfrm>
            <a:off x="6525071" y="5835286"/>
            <a:ext cx="3415810" cy="307777"/>
          </a:xfrm>
          <a:prstGeom prst="rect">
            <a:avLst/>
          </a:prstGeom>
          <a:noFill/>
        </p:spPr>
        <p:txBody>
          <a:bodyPr wrap="square" rtlCol="0" anchor="ctr">
            <a:spAutoFit/>
          </a:bodyPr>
          <a:lstStyle/>
          <a:p>
            <a:r>
              <a:rPr kumimoji="1" lang="ja-JP" altLang="en-US" sz="1400" b="1">
                <a:solidFill>
                  <a:srgbClr val="E96F8F"/>
                </a:solidFill>
                <a:latin typeface="Rounded Mplus 1c" panose="020B0502020203020207" pitchFamily="34" charset="-128"/>
                <a:ea typeface="Rounded Mplus 1c" panose="020B0502020203020207" pitchFamily="34" charset="-128"/>
                <a:cs typeface="Rounded Mplus 1c" panose="020B0502020203020207" pitchFamily="34" charset="-128"/>
              </a:rPr>
              <a:t>卵、赤身魚、豚肉、納豆等​</a:t>
            </a:r>
          </a:p>
        </p:txBody>
      </p:sp>
      <p:sp>
        <p:nvSpPr>
          <p:cNvPr id="5" name="テキスト ボックス 4">
            <a:extLst>
              <a:ext uri="{FF2B5EF4-FFF2-40B4-BE49-F238E27FC236}">
                <a16:creationId xmlns:a16="http://schemas.microsoft.com/office/drawing/2014/main" id="{90B2FED8-8740-2A56-AA1C-F73E1805BAF3}"/>
              </a:ext>
            </a:extLst>
          </p:cNvPr>
          <p:cNvSpPr txBox="1"/>
          <p:nvPr/>
        </p:nvSpPr>
        <p:spPr>
          <a:xfrm>
            <a:off x="3917654" y="6567126"/>
            <a:ext cx="5950924" cy="2539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050" noProof="0">
                <a:solidFill>
                  <a:prstClr val="black"/>
                </a:solidFill>
                <a:latin typeface="Rounded Mplus 1c" panose="020B0502020203020207" pitchFamily="34" charset="-128"/>
                <a:ea typeface="Rounded Mplus 1c" panose="020B0502020203020207" pitchFamily="34" charset="-128"/>
                <a:cs typeface="Rounded Mplus 1c" panose="020B0502020203020207" pitchFamily="34" charset="-128"/>
              </a:rPr>
              <a:t>「健康食品」の安全性・有効性情報（医薬基盤・健康・栄養研究所）を参考に作成</a:t>
            </a:r>
            <a:endParaRPr kumimoji="0" lang="ja-JP" altLang="en-US" sz="1050" b="0" i="0" u="none" strike="noStrike" kern="1200" cap="none" spc="0" normalizeH="0" baseline="0" noProof="0">
              <a:ln>
                <a:noFill/>
              </a:ln>
              <a:solidFill>
                <a:prstClr val="black"/>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p:txBody>
      </p:sp>
      <p:sp>
        <p:nvSpPr>
          <p:cNvPr id="6" name="テキスト ボックス 5">
            <a:extLst>
              <a:ext uri="{FF2B5EF4-FFF2-40B4-BE49-F238E27FC236}">
                <a16:creationId xmlns:a16="http://schemas.microsoft.com/office/drawing/2014/main" id="{0F16FCB7-0B56-47DE-2B31-8EEA00B72C42}"/>
              </a:ext>
            </a:extLst>
          </p:cNvPr>
          <p:cNvSpPr txBox="1"/>
          <p:nvPr/>
        </p:nvSpPr>
        <p:spPr>
          <a:xfrm>
            <a:off x="4491510" y="1807666"/>
            <a:ext cx="1637706" cy="476071"/>
          </a:xfrm>
          <a:prstGeom prst="flowChartTerminator">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kumimoji="1" lang="ja-JP" altLang="en-US" sz="1600" b="1">
                <a:solidFill>
                  <a:schemeClr val="tx1"/>
                </a:solidFill>
              </a:rPr>
              <a:t>症状</a:t>
            </a:r>
          </a:p>
        </p:txBody>
      </p:sp>
      <p:pic>
        <p:nvPicPr>
          <p:cNvPr id="7" name="図 6">
            <a:extLst>
              <a:ext uri="{FF2B5EF4-FFF2-40B4-BE49-F238E27FC236}">
                <a16:creationId xmlns:a16="http://schemas.microsoft.com/office/drawing/2014/main" id="{4880AFF9-62D9-8A51-E589-51DD09ECECC0}"/>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0448175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1CA62-CE16-15A5-56EB-B441C1FEBFB6}"/>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03397BAF-539A-3F51-B6F0-5E45E9A12145}"/>
              </a:ext>
            </a:extLst>
          </p:cNvPr>
          <p:cNvPicPr>
            <a:picLocks noChangeAspect="1"/>
          </p:cNvPicPr>
          <p:nvPr/>
        </p:nvPicPr>
        <p:blipFill>
          <a:blip r:embed="rId2">
            <a:clrChange>
              <a:clrFrom>
                <a:srgbClr val="FFFFFF"/>
              </a:clrFrom>
              <a:clrTo>
                <a:srgbClr val="FFFFFF">
                  <a:alpha val="0"/>
                </a:srgbClr>
              </a:clrTo>
            </a:clrChange>
          </a:blip>
          <a:srcRect l="18354" t="34483" r="17612" b="51794"/>
          <a:stretch>
            <a:fillRect/>
          </a:stretch>
        </p:blipFill>
        <p:spPr>
          <a:xfrm>
            <a:off x="1394423" y="659021"/>
            <a:ext cx="8221715" cy="1209409"/>
          </a:xfrm>
          <a:prstGeom prst="rect">
            <a:avLst/>
          </a:prstGeom>
        </p:spPr>
      </p:pic>
      <p:sp>
        <p:nvSpPr>
          <p:cNvPr id="3" name="テキスト ボックス 2">
            <a:extLst>
              <a:ext uri="{FF2B5EF4-FFF2-40B4-BE49-F238E27FC236}">
                <a16:creationId xmlns:a16="http://schemas.microsoft.com/office/drawing/2014/main" id="{621C19D0-4DA9-0F86-2671-D43A49C23BDC}"/>
              </a:ext>
            </a:extLst>
          </p:cNvPr>
          <p:cNvSpPr txBox="1"/>
          <p:nvPr/>
        </p:nvSpPr>
        <p:spPr>
          <a:xfrm>
            <a:off x="2537174" y="985260"/>
            <a:ext cx="561746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a:ln>
                  <a:noFill/>
                </a:ln>
                <a:solidFill>
                  <a:srgbClr val="027DB3"/>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生活を整えよう</a:t>
            </a:r>
          </a:p>
        </p:txBody>
      </p:sp>
      <p:sp>
        <p:nvSpPr>
          <p:cNvPr id="4" name="テキスト ボックス 3">
            <a:extLst>
              <a:ext uri="{FF2B5EF4-FFF2-40B4-BE49-F238E27FC236}">
                <a16:creationId xmlns:a16="http://schemas.microsoft.com/office/drawing/2014/main" id="{E32BFFD1-2A0F-E42D-DC16-92C678BB74DD}"/>
              </a:ext>
            </a:extLst>
          </p:cNvPr>
          <p:cNvSpPr txBox="1"/>
          <p:nvPr/>
        </p:nvSpPr>
        <p:spPr>
          <a:xfrm>
            <a:off x="870438" y="2266225"/>
            <a:ext cx="9126415" cy="4453976"/>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バランスのよい食事をとります</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妊娠を望む女性は、サプリメントなどの葉酸　</a:t>
            </a:r>
            <a:endParaRPr kumimoji="0" lang="en-US" altLang="ja-JP"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をとります（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１日</a:t>
            </a:r>
            <a:r>
              <a:rPr kumimoji="0" lang="en-US" altLang="ja-JP"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60</a:t>
            </a: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分以上からだを動かします</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禁煙しよう！受動喫煙を避けます</a:t>
            </a:r>
            <a:endParaRPr kumimoji="0" lang="en-US" altLang="ja-JP"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アルコール控えるようにします</a:t>
            </a:r>
          </a:p>
        </p:txBody>
      </p:sp>
      <p:sp>
        <p:nvSpPr>
          <p:cNvPr id="5" name="楕円 4">
            <a:extLst>
              <a:ext uri="{FF2B5EF4-FFF2-40B4-BE49-F238E27FC236}">
                <a16:creationId xmlns:a16="http://schemas.microsoft.com/office/drawing/2014/main" id="{D184D8F1-DE57-C392-5F94-45BDABA76807}"/>
              </a:ext>
            </a:extLst>
          </p:cNvPr>
          <p:cNvSpPr/>
          <p:nvPr/>
        </p:nvSpPr>
        <p:spPr>
          <a:xfrm>
            <a:off x="4012417" y="3923938"/>
            <a:ext cx="227033" cy="204338"/>
          </a:xfrm>
          <a:prstGeom prst="ellipse">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sp>
        <p:nvSpPr>
          <p:cNvPr id="6" name="フローチャート: 論理積ゲート 5">
            <a:extLst>
              <a:ext uri="{FF2B5EF4-FFF2-40B4-BE49-F238E27FC236}">
                <a16:creationId xmlns:a16="http://schemas.microsoft.com/office/drawing/2014/main" id="{5DC36F93-DCD8-F218-E011-B1BD14C4DCB0}"/>
              </a:ext>
            </a:extLst>
          </p:cNvPr>
          <p:cNvSpPr/>
          <p:nvPr/>
        </p:nvSpPr>
        <p:spPr>
          <a:xfrm rot="16200000">
            <a:off x="4012927" y="4127765"/>
            <a:ext cx="226012" cy="227034"/>
          </a:xfrm>
          <a:prstGeom prst="flowChartDelay">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pic>
        <p:nvPicPr>
          <p:cNvPr id="7" name="図 6">
            <a:extLst>
              <a:ext uri="{FF2B5EF4-FFF2-40B4-BE49-F238E27FC236}">
                <a16:creationId xmlns:a16="http://schemas.microsoft.com/office/drawing/2014/main" id="{D94D4F7A-D59D-B95E-AB78-1C9C9C4D6BEC}"/>
              </a:ext>
            </a:extLst>
          </p:cNvPr>
          <p:cNvPicPr>
            <a:picLocks noChangeAspect="1"/>
          </p:cNvPicPr>
          <p:nvPr/>
        </p:nvPicPr>
        <p:blipFill>
          <a:blip r:embed="rId3"/>
          <a:stretch>
            <a:fillRect/>
          </a:stretch>
        </p:blipFill>
        <p:spPr>
          <a:xfrm>
            <a:off x="1000723" y="3272080"/>
            <a:ext cx="393700" cy="330200"/>
          </a:xfrm>
          <a:prstGeom prst="rect">
            <a:avLst/>
          </a:prstGeom>
        </p:spPr>
      </p:pic>
      <p:pic>
        <p:nvPicPr>
          <p:cNvPr id="9" name="図 8">
            <a:extLst>
              <a:ext uri="{FF2B5EF4-FFF2-40B4-BE49-F238E27FC236}">
                <a16:creationId xmlns:a16="http://schemas.microsoft.com/office/drawing/2014/main" id="{84251C2E-067E-115A-274E-32BDB2AACC9F}"/>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7696766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92791-B805-2604-F029-73E394CE0007}"/>
            </a:ext>
          </a:extLst>
        </p:cNvPr>
        <p:cNvGrpSpPr/>
        <p:nvPr/>
      </p:nvGrpSpPr>
      <p:grpSpPr>
        <a:xfrm>
          <a:off x="0" y="0"/>
          <a:ext cx="0" cy="0"/>
          <a:chOff x="0" y="0"/>
          <a:chExt cx="0" cy="0"/>
        </a:xfrm>
      </p:grpSpPr>
      <p:pic>
        <p:nvPicPr>
          <p:cNvPr id="4" name="図 3" descr="パソコンの画面&#10;&#10;AI 生成コンテンツは誤りを含む可能性があります。">
            <a:extLst>
              <a:ext uri="{FF2B5EF4-FFF2-40B4-BE49-F238E27FC236}">
                <a16:creationId xmlns:a16="http://schemas.microsoft.com/office/drawing/2014/main" id="{3DF9DE2E-E789-065D-2E35-A68EAB8B1E04}"/>
              </a:ext>
            </a:extLst>
          </p:cNvPr>
          <p:cNvPicPr>
            <a:picLocks noGrp="1" noRot="1" noChangeAspect="1" noMove="1" noResize="1" noEditPoints="1" noAdjustHandles="1" noChangeArrowheads="1" noChangeShapeType="1" noCrop="1"/>
          </p:cNvPicPr>
          <p:nvPr/>
        </p:nvPicPr>
        <p:blipFill>
          <a:blip r:embed="rId3"/>
          <a:stretch>
            <a:fillRect/>
          </a:stretch>
        </p:blipFill>
        <p:spPr>
          <a:xfrm>
            <a:off x="-1" y="288"/>
            <a:ext cx="10692221" cy="7559387"/>
          </a:xfrm>
          <a:prstGeom prst="rect">
            <a:avLst/>
          </a:prstGeom>
        </p:spPr>
      </p:pic>
      <p:pic>
        <p:nvPicPr>
          <p:cNvPr id="3" name="図 2" descr="ダイアグラム&#10;&#10;AI 生成コンテンツは誤りを含む可能性があります。">
            <a:extLst>
              <a:ext uri="{FF2B5EF4-FFF2-40B4-BE49-F238E27FC236}">
                <a16:creationId xmlns:a16="http://schemas.microsoft.com/office/drawing/2014/main" id="{64704D2D-72AD-AD8D-E540-EA9C59947EE7}"/>
              </a:ext>
            </a:extLst>
          </p:cNvPr>
          <p:cNvPicPr>
            <a:picLocks noChangeAspect="1"/>
          </p:cNvPicPr>
          <p:nvPr/>
        </p:nvPicPr>
        <p:blipFill>
          <a:blip r:embed="rId4"/>
          <a:stretch>
            <a:fillRect/>
          </a:stretch>
        </p:blipFill>
        <p:spPr>
          <a:xfrm>
            <a:off x="802937" y="1640994"/>
            <a:ext cx="9113317" cy="4961552"/>
          </a:xfrm>
          <a:prstGeom prst="rect">
            <a:avLst/>
          </a:prstGeom>
        </p:spPr>
      </p:pic>
      <p:sp>
        <p:nvSpPr>
          <p:cNvPr id="5" name="テキスト ボックス 4">
            <a:extLst>
              <a:ext uri="{FF2B5EF4-FFF2-40B4-BE49-F238E27FC236}">
                <a16:creationId xmlns:a16="http://schemas.microsoft.com/office/drawing/2014/main" id="{D438520D-467E-8BFA-2F1A-FAEF2CF681CF}"/>
              </a:ext>
            </a:extLst>
          </p:cNvPr>
          <p:cNvSpPr txBox="1"/>
          <p:nvPr/>
        </p:nvSpPr>
        <p:spPr>
          <a:xfrm>
            <a:off x="399040" y="804729"/>
            <a:ext cx="9954023" cy="507831"/>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sz="2700" b="1">
                <a:solidFill>
                  <a:srgbClr val="02B7E7"/>
                </a:solidFill>
              </a:rPr>
              <a:t>葉酸不足は赤ちゃんの神経管閉鎖障害などのリスクになります</a:t>
            </a:r>
          </a:p>
        </p:txBody>
      </p:sp>
      <p:pic>
        <p:nvPicPr>
          <p:cNvPr id="6" name="図 5" descr="ミラー が含まれている画像&#10;&#10;AI 生成コンテンツは誤りを含む可能性があります。">
            <a:extLst>
              <a:ext uri="{FF2B5EF4-FFF2-40B4-BE49-F238E27FC236}">
                <a16:creationId xmlns:a16="http://schemas.microsoft.com/office/drawing/2014/main" id="{1F8FAA9B-1045-7AE3-E117-838CD45C72D4}"/>
              </a:ext>
            </a:extLst>
          </p:cNvPr>
          <p:cNvPicPr>
            <a:picLocks noChangeAspect="1"/>
          </p:cNvPicPr>
          <p:nvPr/>
        </p:nvPicPr>
        <p:blipFill>
          <a:blip r:embed="rId5"/>
          <a:stretch>
            <a:fillRect/>
          </a:stretch>
        </p:blipFill>
        <p:spPr>
          <a:xfrm>
            <a:off x="7632699" y="2568921"/>
            <a:ext cx="3059113" cy="3105698"/>
          </a:xfrm>
          <a:prstGeom prst="rect">
            <a:avLst/>
          </a:prstGeom>
        </p:spPr>
      </p:pic>
      <p:sp>
        <p:nvSpPr>
          <p:cNvPr id="7" name="テキスト ボックス 6">
            <a:extLst>
              <a:ext uri="{FF2B5EF4-FFF2-40B4-BE49-F238E27FC236}">
                <a16:creationId xmlns:a16="http://schemas.microsoft.com/office/drawing/2014/main" id="{384164A7-BB3E-7AA9-F25A-435E1C26EEE2}"/>
              </a:ext>
            </a:extLst>
          </p:cNvPr>
          <p:cNvSpPr txBox="1"/>
          <p:nvPr/>
        </p:nvSpPr>
        <p:spPr>
          <a:xfrm>
            <a:off x="7778252" y="3180328"/>
            <a:ext cx="2768005" cy="1432508"/>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nSpc>
                <a:spcPct val="150000"/>
              </a:lnSpc>
            </a:pPr>
            <a:r>
              <a:rPr lang="ja-JP" altLang="en-US" sz="2000" b="1">
                <a:solidFill>
                  <a:schemeClr val="tx1"/>
                </a:solidFill>
              </a:rPr>
              <a:t>神経管の閉鎖は</a:t>
            </a:r>
          </a:p>
          <a:p>
            <a:pPr>
              <a:lnSpc>
                <a:spcPct val="150000"/>
              </a:lnSpc>
            </a:pPr>
            <a:r>
              <a:rPr lang="ja-JP" altLang="en-US" sz="2000" b="1">
                <a:solidFill>
                  <a:srgbClr val="E96F8F"/>
                </a:solidFill>
              </a:rPr>
              <a:t>受胎後およそ</a:t>
            </a:r>
            <a:r>
              <a:rPr lang="en-US" altLang="ja-JP" sz="2000" b="1">
                <a:solidFill>
                  <a:srgbClr val="E96F8F"/>
                </a:solidFill>
              </a:rPr>
              <a:t>28</a:t>
            </a:r>
            <a:r>
              <a:rPr lang="ja-JP" altLang="en-US" sz="2000" b="1">
                <a:solidFill>
                  <a:srgbClr val="E96F8F"/>
                </a:solidFill>
              </a:rPr>
              <a:t>日</a:t>
            </a:r>
            <a:r>
              <a:rPr lang="ja-JP" altLang="en-US" sz="2000" b="1">
                <a:solidFill>
                  <a:schemeClr val="tx1"/>
                </a:solidFill>
              </a:rPr>
              <a:t>で</a:t>
            </a:r>
          </a:p>
          <a:p>
            <a:pPr>
              <a:lnSpc>
                <a:spcPct val="150000"/>
              </a:lnSpc>
            </a:pPr>
            <a:r>
              <a:rPr lang="ja-JP" altLang="en-US" sz="2000" b="1">
                <a:solidFill>
                  <a:schemeClr val="tx1"/>
                </a:solidFill>
              </a:rPr>
              <a:t>完成します！</a:t>
            </a:r>
          </a:p>
        </p:txBody>
      </p:sp>
      <p:pic>
        <p:nvPicPr>
          <p:cNvPr id="8" name="図 7">
            <a:extLst>
              <a:ext uri="{FF2B5EF4-FFF2-40B4-BE49-F238E27FC236}">
                <a16:creationId xmlns:a16="http://schemas.microsoft.com/office/drawing/2014/main" id="{11C6352A-E5AE-FFA4-5BF3-E4A6C74EEBF4}"/>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3465576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842BD-7809-62B5-821E-5F00C45A436C}"/>
            </a:ext>
          </a:extLst>
        </p:cNvPr>
        <p:cNvGrpSpPr/>
        <p:nvPr/>
      </p:nvGrpSpPr>
      <p:grpSpPr>
        <a:xfrm>
          <a:off x="0" y="0"/>
          <a:ext cx="0" cy="0"/>
          <a:chOff x="0" y="0"/>
          <a:chExt cx="0" cy="0"/>
        </a:xfrm>
      </p:grpSpPr>
      <p:pic>
        <p:nvPicPr>
          <p:cNvPr id="4" name="図 3" descr="パソコンの画面&#10;&#10;AI 生成コンテンツは誤りを含む可能性があります。">
            <a:extLst>
              <a:ext uri="{FF2B5EF4-FFF2-40B4-BE49-F238E27FC236}">
                <a16:creationId xmlns:a16="http://schemas.microsoft.com/office/drawing/2014/main" id="{2052DC88-F3F1-FF4B-AAA3-438232761987}"/>
              </a:ext>
            </a:extLst>
          </p:cNvPr>
          <p:cNvPicPr>
            <a:picLocks noGrp="1" noRot="1" noChangeAspect="1" noMove="1" noResize="1" noEditPoints="1" noAdjustHandles="1" noChangeArrowheads="1" noChangeShapeType="1" noCrop="1"/>
          </p:cNvPicPr>
          <p:nvPr/>
        </p:nvPicPr>
        <p:blipFill>
          <a:blip r:embed="rId3"/>
          <a:stretch>
            <a:fillRect/>
          </a:stretch>
        </p:blipFill>
        <p:spPr>
          <a:xfrm>
            <a:off x="-408" y="288"/>
            <a:ext cx="10692221" cy="7559387"/>
          </a:xfrm>
          <a:prstGeom prst="rect">
            <a:avLst/>
          </a:prstGeom>
        </p:spPr>
      </p:pic>
      <p:sp>
        <p:nvSpPr>
          <p:cNvPr id="2" name="テキスト ボックス 1">
            <a:extLst>
              <a:ext uri="{FF2B5EF4-FFF2-40B4-BE49-F238E27FC236}">
                <a16:creationId xmlns:a16="http://schemas.microsoft.com/office/drawing/2014/main" id="{0D832A87-D825-8C09-0464-81D9E93B3742}"/>
              </a:ext>
            </a:extLst>
          </p:cNvPr>
          <p:cNvSpPr txBox="1"/>
          <p:nvPr/>
        </p:nvSpPr>
        <p:spPr>
          <a:xfrm>
            <a:off x="368689" y="656457"/>
            <a:ext cx="9954023" cy="954107"/>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sz="2800" b="1">
                <a:solidFill>
                  <a:srgbClr val="02B7E7"/>
                </a:solidFill>
              </a:rPr>
              <a:t>妊娠を望む女性、妊娠の可能性がある女性や</a:t>
            </a:r>
          </a:p>
          <a:p>
            <a:r>
              <a:rPr lang="ja-JP" altLang="en-US" sz="2800" b="1">
                <a:solidFill>
                  <a:srgbClr val="02B7E7"/>
                </a:solidFill>
              </a:rPr>
              <a:t>妊娠初期の女性は、サプリメントなどの葉酸もとります</a:t>
            </a:r>
          </a:p>
        </p:txBody>
      </p:sp>
      <p:sp>
        <p:nvSpPr>
          <p:cNvPr id="5" name="テキスト ボックス 4">
            <a:extLst>
              <a:ext uri="{FF2B5EF4-FFF2-40B4-BE49-F238E27FC236}">
                <a16:creationId xmlns:a16="http://schemas.microsoft.com/office/drawing/2014/main" id="{8A3087A9-726B-A33F-B3FA-9A6595D173A1}"/>
              </a:ext>
            </a:extLst>
          </p:cNvPr>
          <p:cNvSpPr txBox="1"/>
          <p:nvPr/>
        </p:nvSpPr>
        <p:spPr>
          <a:xfrm>
            <a:off x="696375" y="1891213"/>
            <a:ext cx="4281438" cy="143417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lnSpc>
                <a:spcPct val="150000"/>
              </a:lnSpc>
            </a:pPr>
            <a:r>
              <a:rPr lang="ja-JP" altLang="en-US" sz="2000" b="1">
                <a:solidFill>
                  <a:schemeClr val="tx1"/>
                </a:solidFill>
              </a:rPr>
              <a:t>妊娠前からの積極的な葉酸摂取は、</a:t>
            </a:r>
            <a:r>
              <a:rPr lang="ja-JP" altLang="en-US" sz="2000" b="1">
                <a:solidFill>
                  <a:srgbClr val="E96F8F"/>
                </a:solidFill>
              </a:rPr>
              <a:t>二分脊椎</a:t>
            </a:r>
            <a:r>
              <a:rPr lang="ja-JP" altLang="en-US" sz="2000" b="1">
                <a:solidFill>
                  <a:schemeClr val="tx1"/>
                </a:solidFill>
              </a:rPr>
              <a:t>など</a:t>
            </a:r>
            <a:r>
              <a:rPr lang="ja-JP" altLang="en-US" sz="2000" b="1">
                <a:solidFill>
                  <a:srgbClr val="E96F8F"/>
                </a:solidFill>
              </a:rPr>
              <a:t>胎児の神経管閉鎖障害</a:t>
            </a:r>
            <a:r>
              <a:rPr lang="ja-JP" altLang="en-US" sz="2000" b="1">
                <a:solidFill>
                  <a:schemeClr val="tx1"/>
                </a:solidFill>
              </a:rPr>
              <a:t>の発症リスクを低減します</a:t>
            </a:r>
          </a:p>
        </p:txBody>
      </p:sp>
      <p:sp>
        <p:nvSpPr>
          <p:cNvPr id="6" name="テキスト ボックス 5">
            <a:extLst>
              <a:ext uri="{FF2B5EF4-FFF2-40B4-BE49-F238E27FC236}">
                <a16:creationId xmlns:a16="http://schemas.microsoft.com/office/drawing/2014/main" id="{3F614EA1-9FB6-6F79-AE22-5FE1D355BF99}"/>
              </a:ext>
            </a:extLst>
          </p:cNvPr>
          <p:cNvSpPr txBox="1"/>
          <p:nvPr/>
        </p:nvSpPr>
        <p:spPr>
          <a:xfrm>
            <a:off x="5274976" y="1891213"/>
            <a:ext cx="4565707" cy="143417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lnSpc>
                <a:spcPct val="150000"/>
              </a:lnSpc>
            </a:pPr>
            <a:r>
              <a:rPr lang="ja-JP" altLang="en-US" sz="2000" b="1">
                <a:solidFill>
                  <a:schemeClr val="tx1"/>
                </a:solidFill>
              </a:rPr>
              <a:t>食事に加えて、サプリメント等による葉酸</a:t>
            </a:r>
            <a:r>
              <a:rPr lang="ja-JP" altLang="en-US" sz="2000" b="1">
                <a:solidFill>
                  <a:srgbClr val="E96F8F"/>
                </a:solidFill>
              </a:rPr>
              <a:t>（</a:t>
            </a:r>
            <a:r>
              <a:rPr lang="en-US" altLang="ja-JP" sz="2000" b="1">
                <a:solidFill>
                  <a:srgbClr val="E96F8F"/>
                </a:solidFill>
              </a:rPr>
              <a:t>400</a:t>
            </a:r>
            <a:r>
              <a:rPr lang="el-GR" altLang="ja-JP" sz="2000" b="1">
                <a:solidFill>
                  <a:srgbClr val="E96F8F"/>
                </a:solidFill>
              </a:rPr>
              <a:t>μ</a:t>
            </a:r>
            <a:r>
              <a:rPr lang="en" altLang="ja-JP" sz="2000" b="1">
                <a:solidFill>
                  <a:srgbClr val="E96F8F"/>
                </a:solidFill>
              </a:rPr>
              <a:t>g/</a:t>
            </a:r>
            <a:r>
              <a:rPr lang="ja-JP" altLang="en-US" sz="2000" b="1">
                <a:solidFill>
                  <a:srgbClr val="E96F8F"/>
                </a:solidFill>
              </a:rPr>
              <a:t>日）</a:t>
            </a:r>
            <a:r>
              <a:rPr lang="ja-JP" altLang="en-US" sz="2000" b="1">
                <a:solidFill>
                  <a:schemeClr val="tx1"/>
                </a:solidFill>
              </a:rPr>
              <a:t>の摂取が推奨されます</a:t>
            </a:r>
          </a:p>
        </p:txBody>
      </p:sp>
      <p:pic>
        <p:nvPicPr>
          <p:cNvPr id="7" name="図 6" descr="ミラー が含まれている画像&#10;&#10;AI 生成コンテンツは誤りを含む可能性があります。">
            <a:extLst>
              <a:ext uri="{FF2B5EF4-FFF2-40B4-BE49-F238E27FC236}">
                <a16:creationId xmlns:a16="http://schemas.microsoft.com/office/drawing/2014/main" id="{4A9B1F7E-66F3-1441-7944-DE5F0820CA2A}"/>
              </a:ext>
            </a:extLst>
          </p:cNvPr>
          <p:cNvPicPr>
            <a:picLocks noChangeAspect="1"/>
          </p:cNvPicPr>
          <p:nvPr/>
        </p:nvPicPr>
        <p:blipFill>
          <a:blip r:embed="rId4"/>
          <a:stretch>
            <a:fillRect/>
          </a:stretch>
        </p:blipFill>
        <p:spPr>
          <a:xfrm>
            <a:off x="7069655" y="2867621"/>
            <a:ext cx="3059113" cy="3105698"/>
          </a:xfrm>
          <a:prstGeom prst="rect">
            <a:avLst/>
          </a:prstGeom>
        </p:spPr>
      </p:pic>
      <p:sp>
        <p:nvSpPr>
          <p:cNvPr id="8" name="テキスト ボックス 7">
            <a:extLst>
              <a:ext uri="{FF2B5EF4-FFF2-40B4-BE49-F238E27FC236}">
                <a16:creationId xmlns:a16="http://schemas.microsoft.com/office/drawing/2014/main" id="{B62867E0-AF55-FCE6-E7F2-4D88EF39C4FD}"/>
              </a:ext>
            </a:extLst>
          </p:cNvPr>
          <p:cNvSpPr txBox="1"/>
          <p:nvPr/>
        </p:nvSpPr>
        <p:spPr>
          <a:xfrm>
            <a:off x="7182661" y="3497840"/>
            <a:ext cx="2768005" cy="1569660"/>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sz="1600" b="1">
                <a:solidFill>
                  <a:schemeClr val="tx1"/>
                </a:solidFill>
              </a:rPr>
              <a:t>神経管閉鎖障害の</a:t>
            </a:r>
          </a:p>
          <a:p>
            <a:r>
              <a:rPr lang="ja-JP" altLang="en-US" sz="1600" b="1">
                <a:solidFill>
                  <a:schemeClr val="tx1"/>
                </a:solidFill>
              </a:rPr>
              <a:t>発症リスクの低減のため、</a:t>
            </a:r>
          </a:p>
          <a:p>
            <a:r>
              <a:rPr lang="ja-JP" altLang="en-US" sz="1600" b="1">
                <a:solidFill>
                  <a:srgbClr val="E96F8F"/>
                </a:solidFill>
              </a:rPr>
              <a:t>妊娠の１か月以上前</a:t>
            </a:r>
            <a:r>
              <a:rPr lang="ja-JP" altLang="en-US" sz="1600" b="1">
                <a:solidFill>
                  <a:schemeClr val="tx1"/>
                </a:solidFill>
              </a:rPr>
              <a:t>から</a:t>
            </a:r>
            <a:endParaRPr lang="en-US" altLang="ja-JP" sz="1600" b="1">
              <a:solidFill>
                <a:schemeClr val="tx1"/>
              </a:solidFill>
            </a:endParaRPr>
          </a:p>
          <a:p>
            <a:r>
              <a:rPr lang="ja-JP" altLang="en-US" sz="1600" b="1">
                <a:solidFill>
                  <a:srgbClr val="E96F8F"/>
                </a:solidFill>
              </a:rPr>
              <a:t>妊娠</a:t>
            </a:r>
            <a:r>
              <a:rPr lang="en-US" altLang="ja-JP" sz="1600" b="1">
                <a:solidFill>
                  <a:srgbClr val="E96F8F"/>
                </a:solidFill>
              </a:rPr>
              <a:t>3</a:t>
            </a:r>
            <a:r>
              <a:rPr lang="ja-JP" altLang="en-US" sz="1600" b="1">
                <a:solidFill>
                  <a:srgbClr val="E96F8F"/>
                </a:solidFill>
              </a:rPr>
              <a:t>か月の間</a:t>
            </a:r>
            <a:r>
              <a:rPr lang="ja-JP" altLang="en-US" sz="1600" b="1">
                <a:solidFill>
                  <a:schemeClr val="tx1"/>
                </a:solidFill>
              </a:rPr>
              <a:t>は、</a:t>
            </a:r>
            <a:endParaRPr lang="en-US" altLang="ja-JP" sz="1600" b="1">
              <a:solidFill>
                <a:schemeClr val="tx1"/>
              </a:solidFill>
            </a:endParaRPr>
          </a:p>
          <a:p>
            <a:r>
              <a:rPr lang="ja-JP" altLang="en-US" sz="1600" b="1">
                <a:solidFill>
                  <a:schemeClr val="tx1"/>
                </a:solidFill>
              </a:rPr>
              <a:t>葉酸を意識して</a:t>
            </a:r>
            <a:endParaRPr lang="en-US" altLang="ja-JP" sz="1600" b="1">
              <a:solidFill>
                <a:schemeClr val="tx1"/>
              </a:solidFill>
            </a:endParaRPr>
          </a:p>
          <a:p>
            <a:r>
              <a:rPr lang="ja-JP" altLang="en-US" sz="1600" b="1">
                <a:solidFill>
                  <a:schemeClr val="tx1"/>
                </a:solidFill>
              </a:rPr>
              <a:t>摂取することが重要！</a:t>
            </a:r>
          </a:p>
        </p:txBody>
      </p:sp>
      <p:cxnSp>
        <p:nvCxnSpPr>
          <p:cNvPr id="17" name="直線コネクタ 16">
            <a:extLst>
              <a:ext uri="{FF2B5EF4-FFF2-40B4-BE49-F238E27FC236}">
                <a16:creationId xmlns:a16="http://schemas.microsoft.com/office/drawing/2014/main" id="{03FD67FF-FE81-7755-14B9-5AD78129120D}"/>
              </a:ext>
            </a:extLst>
          </p:cNvPr>
          <p:cNvCxnSpPr>
            <a:cxnSpLocks/>
          </p:cNvCxnSpPr>
          <p:nvPr/>
        </p:nvCxnSpPr>
        <p:spPr>
          <a:xfrm>
            <a:off x="5042247" y="1859749"/>
            <a:ext cx="0" cy="1700346"/>
          </a:xfrm>
          <a:prstGeom prst="line">
            <a:avLst/>
          </a:prstGeom>
          <a:ln w="12700"/>
        </p:spPr>
        <p:style>
          <a:lnRef idx="2">
            <a:schemeClr val="dk1"/>
          </a:lnRef>
          <a:fillRef idx="0">
            <a:schemeClr val="dk1"/>
          </a:fillRef>
          <a:effectRef idx="1">
            <a:schemeClr val="dk1"/>
          </a:effectRef>
          <a:fontRef idx="minor">
            <a:schemeClr val="tx1"/>
          </a:fontRef>
        </p:style>
      </p:cxnSp>
      <p:sp>
        <p:nvSpPr>
          <p:cNvPr id="18" name="テキスト ボックス 17">
            <a:extLst>
              <a:ext uri="{FF2B5EF4-FFF2-40B4-BE49-F238E27FC236}">
                <a16:creationId xmlns:a16="http://schemas.microsoft.com/office/drawing/2014/main" id="{0D5EEC1C-DA95-F1AE-34D0-0FE8122FEFF6}"/>
              </a:ext>
            </a:extLst>
          </p:cNvPr>
          <p:cNvSpPr txBox="1"/>
          <p:nvPr/>
        </p:nvSpPr>
        <p:spPr>
          <a:xfrm>
            <a:off x="2185347" y="4164761"/>
            <a:ext cx="2856900" cy="343427"/>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nSpc>
                <a:spcPct val="150000"/>
              </a:lnSpc>
            </a:pPr>
            <a:r>
              <a:rPr lang="ja-JP" altLang="en-US" sz="1200" b="1">
                <a:solidFill>
                  <a:schemeClr val="tx1"/>
                </a:solidFill>
              </a:rPr>
              <a:t>葉酸を多く含む植物性食品</a:t>
            </a:r>
          </a:p>
        </p:txBody>
      </p:sp>
      <p:sp>
        <p:nvSpPr>
          <p:cNvPr id="25" name="テキスト ボックス 24">
            <a:extLst>
              <a:ext uri="{FF2B5EF4-FFF2-40B4-BE49-F238E27FC236}">
                <a16:creationId xmlns:a16="http://schemas.microsoft.com/office/drawing/2014/main" id="{E20DE61C-51AF-2263-AF40-73355BA62FFF}"/>
              </a:ext>
            </a:extLst>
          </p:cNvPr>
          <p:cNvSpPr txBox="1"/>
          <p:nvPr/>
        </p:nvSpPr>
        <p:spPr>
          <a:xfrm>
            <a:off x="1894231" y="6809612"/>
            <a:ext cx="4126905" cy="25904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lnSpc>
                <a:spcPct val="150000"/>
              </a:lnSpc>
            </a:pPr>
            <a:r>
              <a:rPr lang="ja-JP" altLang="en-US" sz="800">
                <a:solidFill>
                  <a:schemeClr val="tx1"/>
                </a:solidFill>
              </a:rPr>
              <a:t>「妊娠前からはじめる妊産婦のための食生活指針　解説要領」より</a:t>
            </a:r>
          </a:p>
        </p:txBody>
      </p:sp>
      <p:pic>
        <p:nvPicPr>
          <p:cNvPr id="27" name="図 26" descr="白いバックグラウンドの前にあるボトル&#10;&#10;AI 生成コンテンツは誤りを含む可能性があります。">
            <a:extLst>
              <a:ext uri="{FF2B5EF4-FFF2-40B4-BE49-F238E27FC236}">
                <a16:creationId xmlns:a16="http://schemas.microsoft.com/office/drawing/2014/main" id="{70C4277B-F3B1-DBF9-5AFC-52707C08D1A8}"/>
              </a:ext>
            </a:extLst>
          </p:cNvPr>
          <p:cNvPicPr>
            <a:picLocks noChangeAspect="1"/>
          </p:cNvPicPr>
          <p:nvPr/>
        </p:nvPicPr>
        <p:blipFill>
          <a:blip r:embed="rId5"/>
          <a:stretch>
            <a:fillRect/>
          </a:stretch>
        </p:blipFill>
        <p:spPr>
          <a:xfrm>
            <a:off x="5606347" y="4927094"/>
            <a:ext cx="1576314" cy="1681402"/>
          </a:xfrm>
          <a:prstGeom prst="rect">
            <a:avLst/>
          </a:prstGeom>
        </p:spPr>
      </p:pic>
      <p:pic>
        <p:nvPicPr>
          <p:cNvPr id="13" name="図 12">
            <a:extLst>
              <a:ext uri="{FF2B5EF4-FFF2-40B4-BE49-F238E27FC236}">
                <a16:creationId xmlns:a16="http://schemas.microsoft.com/office/drawing/2014/main" id="{638C7C18-8268-D5A7-4A3B-1911A2504ADB}"/>
              </a:ext>
            </a:extLst>
          </p:cNvPr>
          <p:cNvPicPr>
            <a:picLocks noChangeAspect="1"/>
          </p:cNvPicPr>
          <p:nvPr/>
        </p:nvPicPr>
        <p:blipFill>
          <a:blip r:embed="rId6"/>
          <a:stretch>
            <a:fillRect/>
          </a:stretch>
        </p:blipFill>
        <p:spPr>
          <a:xfrm>
            <a:off x="1813843" y="4455607"/>
            <a:ext cx="3528465" cy="2447611"/>
          </a:xfrm>
          <a:prstGeom prst="rect">
            <a:avLst/>
          </a:prstGeom>
        </p:spPr>
      </p:pic>
      <p:pic>
        <p:nvPicPr>
          <p:cNvPr id="15" name="図 14">
            <a:extLst>
              <a:ext uri="{FF2B5EF4-FFF2-40B4-BE49-F238E27FC236}">
                <a16:creationId xmlns:a16="http://schemas.microsoft.com/office/drawing/2014/main" id="{3983B299-2C2D-41B4-AD0A-06B8B84558F6}"/>
              </a:ext>
            </a:extLst>
          </p:cNvPr>
          <p:cNvPicPr>
            <a:picLocks noChangeAspect="1"/>
          </p:cNvPicPr>
          <p:nvPr/>
        </p:nvPicPr>
        <p:blipFill>
          <a:blip r:embed="rId7"/>
          <a:stretch>
            <a:fillRect/>
          </a:stretch>
        </p:blipFill>
        <p:spPr>
          <a:xfrm>
            <a:off x="798407" y="6125734"/>
            <a:ext cx="546342" cy="744466"/>
          </a:xfrm>
          <a:prstGeom prst="rect">
            <a:avLst/>
          </a:prstGeom>
        </p:spPr>
      </p:pic>
      <p:sp>
        <p:nvSpPr>
          <p:cNvPr id="16" name="テキスト ボックス 15">
            <a:extLst>
              <a:ext uri="{FF2B5EF4-FFF2-40B4-BE49-F238E27FC236}">
                <a16:creationId xmlns:a16="http://schemas.microsoft.com/office/drawing/2014/main" id="{44D9F7FD-C096-7810-4274-E67225C6418B}"/>
              </a:ext>
            </a:extLst>
          </p:cNvPr>
          <p:cNvSpPr txBox="1"/>
          <p:nvPr/>
        </p:nvSpPr>
        <p:spPr>
          <a:xfrm>
            <a:off x="322376" y="5494384"/>
            <a:ext cx="1695449" cy="553998"/>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nSpc>
                <a:spcPct val="150000"/>
              </a:lnSpc>
            </a:pPr>
            <a:r>
              <a:rPr lang="ja-JP" altLang="en-US" sz="1050" b="1">
                <a:solidFill>
                  <a:schemeClr val="tx1"/>
                </a:solidFill>
              </a:rPr>
              <a:t>ほうれん草ならば</a:t>
            </a:r>
            <a:endParaRPr lang="en-US" altLang="ja-JP" sz="1050" b="1">
              <a:solidFill>
                <a:schemeClr val="tx1"/>
              </a:solidFill>
            </a:endParaRPr>
          </a:p>
          <a:p>
            <a:pPr>
              <a:lnSpc>
                <a:spcPct val="150000"/>
              </a:lnSpc>
            </a:pPr>
            <a:r>
              <a:rPr lang="ja-JP" altLang="en-US" sz="1050" b="1">
                <a:solidFill>
                  <a:schemeClr val="tx1"/>
                </a:solidFill>
              </a:rPr>
              <a:t>お浸しの小鉢約１皿分</a:t>
            </a:r>
          </a:p>
        </p:txBody>
      </p:sp>
      <p:cxnSp>
        <p:nvCxnSpPr>
          <p:cNvPr id="26" name="直線矢印コネクタ 25">
            <a:extLst>
              <a:ext uri="{FF2B5EF4-FFF2-40B4-BE49-F238E27FC236}">
                <a16:creationId xmlns:a16="http://schemas.microsoft.com/office/drawing/2014/main" id="{47AD29D4-7557-9CE1-D822-DB67D40227F6}"/>
              </a:ext>
            </a:extLst>
          </p:cNvPr>
          <p:cNvCxnSpPr>
            <a:cxnSpLocks/>
          </p:cNvCxnSpPr>
          <p:nvPr/>
        </p:nvCxnSpPr>
        <p:spPr>
          <a:xfrm flipV="1">
            <a:off x="1363804" y="5977218"/>
            <a:ext cx="618992" cy="2590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8410C2D7-F60E-C53A-C723-E127AF3303E7}"/>
              </a:ext>
            </a:extLst>
          </p:cNvPr>
          <p:cNvSpPr txBox="1"/>
          <p:nvPr/>
        </p:nvSpPr>
        <p:spPr>
          <a:xfrm>
            <a:off x="5837478" y="6600580"/>
            <a:ext cx="4218259"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神経管閉鎖障害の発症リスク低減のための妊娠可能な年齢の女性等に対する</a:t>
            </a:r>
            <a:endParaRPr kumimoji="0" lang="en-US" altLang="ja-JP"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葉酸の摂取に係る適切な情報提供の推進について（厚生労働省）より</a:t>
            </a:r>
            <a:endParaRPr lang="ja-JP" altLang="en-US"/>
          </a:p>
        </p:txBody>
      </p:sp>
      <p:sp>
        <p:nvSpPr>
          <p:cNvPr id="9" name="テキスト ボックス 8">
            <a:extLst>
              <a:ext uri="{FF2B5EF4-FFF2-40B4-BE49-F238E27FC236}">
                <a16:creationId xmlns:a16="http://schemas.microsoft.com/office/drawing/2014/main" id="{C424BDDD-0B04-7839-C605-B10125539C4A}"/>
              </a:ext>
            </a:extLst>
          </p:cNvPr>
          <p:cNvSpPr txBox="1"/>
          <p:nvPr/>
        </p:nvSpPr>
        <p:spPr>
          <a:xfrm>
            <a:off x="6343332" y="5588263"/>
            <a:ext cx="656007" cy="648000"/>
          </a:xfrm>
          <a:prstGeom prst="rect">
            <a:avLst/>
          </a:prstGeom>
          <a:solidFill>
            <a:schemeClr val="accent3">
              <a:lumMod val="75000"/>
            </a:schemeClr>
          </a:solidFill>
        </p:spPr>
        <p:txBody>
          <a:bodyPr wrap="square" rtlCol="0" anchor="ctr">
            <a:spAutoFit/>
          </a:bodyPr>
          <a:lstStyle/>
          <a:p>
            <a:r>
              <a:rPr kumimoji="1" lang="ja-JP" altLang="en-US" b="1">
                <a:solidFill>
                  <a:schemeClr val="bg1"/>
                </a:solidFill>
              </a:rPr>
              <a:t>葉酸</a:t>
            </a:r>
          </a:p>
        </p:txBody>
      </p:sp>
      <p:sp>
        <p:nvSpPr>
          <p:cNvPr id="10" name="テキスト ボックス 9">
            <a:extLst>
              <a:ext uri="{FF2B5EF4-FFF2-40B4-BE49-F238E27FC236}">
                <a16:creationId xmlns:a16="http://schemas.microsoft.com/office/drawing/2014/main" id="{5F50A757-C3C6-3029-B78F-7ECC25E8938D}"/>
              </a:ext>
            </a:extLst>
          </p:cNvPr>
          <p:cNvSpPr txBox="1"/>
          <p:nvPr/>
        </p:nvSpPr>
        <p:spPr>
          <a:xfrm>
            <a:off x="7382415" y="6059549"/>
            <a:ext cx="2510992" cy="461665"/>
          </a:xfrm>
          <a:prstGeom prst="rect">
            <a:avLst/>
          </a:prstGeom>
          <a:noFill/>
        </p:spPr>
        <p:txBody>
          <a:bodyPr wrap="square" rtlCol="0">
            <a:spAutoFit/>
          </a:bodyPr>
          <a:lstStyle/>
          <a:p>
            <a:r>
              <a:rPr kumimoji="1" lang="en-US" altLang="ja-JP" sz="1200" b="1"/>
              <a:t>※</a:t>
            </a:r>
            <a:r>
              <a:rPr kumimoji="1" lang="ja-JP" altLang="en-US" sz="1200" b="1"/>
              <a:t>サプリメントや強化食品からは</a:t>
            </a:r>
            <a:r>
              <a:rPr kumimoji="1" lang="en-US" altLang="ja-JP" sz="1200" b="1"/>
              <a:t>1</a:t>
            </a:r>
            <a:r>
              <a:rPr kumimoji="1" lang="ja-JP" altLang="en-US" sz="1200" b="1"/>
              <a:t>日</a:t>
            </a:r>
            <a:r>
              <a:rPr kumimoji="1" lang="en-US" altLang="ja-JP" sz="1200" b="1"/>
              <a:t>1000</a:t>
            </a:r>
            <a:r>
              <a:rPr kumimoji="1" lang="ja-JP" altLang="en-US" sz="1200" b="1"/>
              <a:t>㎍を超えないように注意</a:t>
            </a:r>
          </a:p>
        </p:txBody>
      </p:sp>
      <p:pic>
        <p:nvPicPr>
          <p:cNvPr id="11" name="図 10">
            <a:extLst>
              <a:ext uri="{FF2B5EF4-FFF2-40B4-BE49-F238E27FC236}">
                <a16:creationId xmlns:a16="http://schemas.microsoft.com/office/drawing/2014/main" id="{E8D9046F-E1A3-4C2A-6AA3-837A7B87D5B6}"/>
              </a:ext>
            </a:extLst>
          </p:cNvPr>
          <p:cNvPicPr>
            <a:picLocks noChangeAspect="1"/>
          </p:cNvPicPr>
          <p:nvPr/>
        </p:nvPicPr>
        <p:blipFill>
          <a:blip r:embed="rId8"/>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40022779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E10EE-33CF-2111-0B65-C7DF353910C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EF21314-8B1C-B2CA-D332-0977BBE40A5B}"/>
              </a:ext>
            </a:extLst>
          </p:cNvPr>
          <p:cNvPicPr>
            <a:picLocks noChangeAspect="1"/>
          </p:cNvPicPr>
          <p:nvPr/>
        </p:nvPicPr>
        <p:blipFill>
          <a:blip r:embed="rId2">
            <a:clrChange>
              <a:clrFrom>
                <a:srgbClr val="FFFFFF"/>
              </a:clrFrom>
              <a:clrTo>
                <a:srgbClr val="FFFFFF">
                  <a:alpha val="0"/>
                </a:srgbClr>
              </a:clrTo>
            </a:clrChange>
          </a:blip>
          <a:srcRect l="18354" t="34483" r="17612" b="51794"/>
          <a:stretch>
            <a:fillRect/>
          </a:stretch>
        </p:blipFill>
        <p:spPr>
          <a:xfrm>
            <a:off x="1394423" y="659021"/>
            <a:ext cx="8221715" cy="1209409"/>
          </a:xfrm>
          <a:prstGeom prst="rect">
            <a:avLst/>
          </a:prstGeom>
        </p:spPr>
      </p:pic>
      <p:sp>
        <p:nvSpPr>
          <p:cNvPr id="3" name="テキスト ボックス 2">
            <a:extLst>
              <a:ext uri="{FF2B5EF4-FFF2-40B4-BE49-F238E27FC236}">
                <a16:creationId xmlns:a16="http://schemas.microsoft.com/office/drawing/2014/main" id="{C0411D0B-2D3B-22E7-690B-E07B364A774B}"/>
              </a:ext>
            </a:extLst>
          </p:cNvPr>
          <p:cNvSpPr txBox="1"/>
          <p:nvPr/>
        </p:nvSpPr>
        <p:spPr>
          <a:xfrm>
            <a:off x="2537174" y="985260"/>
            <a:ext cx="561746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a:ln>
                  <a:noFill/>
                </a:ln>
                <a:solidFill>
                  <a:srgbClr val="027DB3"/>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生活を整えよう</a:t>
            </a:r>
          </a:p>
        </p:txBody>
      </p:sp>
      <p:sp>
        <p:nvSpPr>
          <p:cNvPr id="4" name="テキスト ボックス 3">
            <a:extLst>
              <a:ext uri="{FF2B5EF4-FFF2-40B4-BE49-F238E27FC236}">
                <a16:creationId xmlns:a16="http://schemas.microsoft.com/office/drawing/2014/main" id="{06D279B8-6CBB-3EF8-9541-0B871687EC61}"/>
              </a:ext>
            </a:extLst>
          </p:cNvPr>
          <p:cNvSpPr txBox="1"/>
          <p:nvPr/>
        </p:nvSpPr>
        <p:spPr>
          <a:xfrm>
            <a:off x="870438" y="2266225"/>
            <a:ext cx="9126415" cy="4453976"/>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バランスのよい食事をとります</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妊娠を望む女性は、サプリメントなどの葉酸　</a:t>
            </a:r>
            <a:endParaRPr kumimoji="0" lang="en-US" altLang="ja-JP"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をとります（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１日</a:t>
            </a:r>
            <a:r>
              <a:rPr kumimoji="0" lang="en-US" altLang="ja-JP"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60</a:t>
            </a: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分以上からだを動かします</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禁煙しよう！受動喫煙を避けます</a:t>
            </a:r>
            <a:endParaRPr kumimoji="0" lang="en-US" altLang="ja-JP"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アルコール控えるようにします</a:t>
            </a:r>
          </a:p>
        </p:txBody>
      </p:sp>
      <p:sp>
        <p:nvSpPr>
          <p:cNvPr id="5" name="楕円 4">
            <a:extLst>
              <a:ext uri="{FF2B5EF4-FFF2-40B4-BE49-F238E27FC236}">
                <a16:creationId xmlns:a16="http://schemas.microsoft.com/office/drawing/2014/main" id="{E65A516A-4FA4-637D-9D21-7D3C1BE85643}"/>
              </a:ext>
            </a:extLst>
          </p:cNvPr>
          <p:cNvSpPr/>
          <p:nvPr/>
        </p:nvSpPr>
        <p:spPr>
          <a:xfrm>
            <a:off x="4012417" y="3923938"/>
            <a:ext cx="227033" cy="204338"/>
          </a:xfrm>
          <a:prstGeom prst="ellipse">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sp>
        <p:nvSpPr>
          <p:cNvPr id="6" name="フローチャート: 論理積ゲート 5">
            <a:extLst>
              <a:ext uri="{FF2B5EF4-FFF2-40B4-BE49-F238E27FC236}">
                <a16:creationId xmlns:a16="http://schemas.microsoft.com/office/drawing/2014/main" id="{80874DB8-BAB9-42E5-EE34-4D7B0D1AA85D}"/>
              </a:ext>
            </a:extLst>
          </p:cNvPr>
          <p:cNvSpPr/>
          <p:nvPr/>
        </p:nvSpPr>
        <p:spPr>
          <a:xfrm rot="16200000">
            <a:off x="4012927" y="4127765"/>
            <a:ext cx="226012" cy="227034"/>
          </a:xfrm>
          <a:prstGeom prst="flowChartDelay">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pic>
        <p:nvPicPr>
          <p:cNvPr id="8" name="図 7">
            <a:extLst>
              <a:ext uri="{FF2B5EF4-FFF2-40B4-BE49-F238E27FC236}">
                <a16:creationId xmlns:a16="http://schemas.microsoft.com/office/drawing/2014/main" id="{97627A20-B0C2-6B87-41FB-99E33BFA79F0}"/>
              </a:ext>
            </a:extLst>
          </p:cNvPr>
          <p:cNvPicPr>
            <a:picLocks noChangeAspect="1"/>
          </p:cNvPicPr>
          <p:nvPr/>
        </p:nvPicPr>
        <p:blipFill>
          <a:blip r:embed="rId3"/>
          <a:stretch>
            <a:fillRect/>
          </a:stretch>
        </p:blipFill>
        <p:spPr>
          <a:xfrm>
            <a:off x="1000723" y="4743326"/>
            <a:ext cx="393700" cy="330200"/>
          </a:xfrm>
          <a:prstGeom prst="rect">
            <a:avLst/>
          </a:prstGeom>
        </p:spPr>
      </p:pic>
      <p:pic>
        <p:nvPicPr>
          <p:cNvPr id="9" name="図 8">
            <a:extLst>
              <a:ext uri="{FF2B5EF4-FFF2-40B4-BE49-F238E27FC236}">
                <a16:creationId xmlns:a16="http://schemas.microsoft.com/office/drawing/2014/main" id="{B5D6F02F-CFBD-D3C4-75AD-77F780452D45}"/>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361309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6BA4F081-78C7-FF18-FE96-9D42E4195DAB}"/>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4" cy="7559675"/>
          </a:xfrm>
          <a:prstGeom prst="rect">
            <a:avLst/>
          </a:prstGeom>
        </p:spPr>
      </p:pic>
      <p:sp>
        <p:nvSpPr>
          <p:cNvPr id="2" name="Google Shape;96;p2">
            <a:extLst>
              <a:ext uri="{FF2B5EF4-FFF2-40B4-BE49-F238E27FC236}">
                <a16:creationId xmlns:a16="http://schemas.microsoft.com/office/drawing/2014/main" id="{E73BFCC9-650E-B178-F68A-520836B277A4}"/>
              </a:ext>
            </a:extLst>
          </p:cNvPr>
          <p:cNvSpPr txBox="1"/>
          <p:nvPr/>
        </p:nvSpPr>
        <p:spPr>
          <a:xfrm>
            <a:off x="508240" y="925135"/>
            <a:ext cx="8908780" cy="453522"/>
          </a:xfrm>
          <a:prstGeom prst="rect">
            <a:avLst/>
          </a:prstGeom>
          <a:noFill/>
          <a:ln>
            <a:noFill/>
          </a:ln>
        </p:spPr>
        <p:txBody>
          <a:bodyPr spcFirstLastPara="1" wrap="square" lIns="0" tIns="0" rIns="0" bIns="0" anchor="t" anchorCtr="0">
            <a:spAutoFit/>
          </a:bodyPr>
          <a:lstStyle/>
          <a:p>
            <a:pPr>
              <a:lnSpc>
                <a:spcPct val="140000"/>
              </a:lnSpc>
              <a:buSzPts val="6000"/>
            </a:pPr>
            <a:r>
              <a:rPr lang="ja-JP" altLang="en-US" sz="2105" b="1">
                <a:solidFill>
                  <a:srgbClr val="7F7F7F"/>
                </a:solidFill>
                <a:latin typeface="Yu Gothic"/>
                <a:ea typeface="Yu Gothic"/>
              </a:rPr>
              <a:t>　</a:t>
            </a:r>
            <a:r>
              <a:rPr lang="ja-JP" altLang="en-US" sz="2105" b="1">
                <a:solidFill>
                  <a:schemeClr val="tx1">
                    <a:lumMod val="50000"/>
                    <a:lumOff val="50000"/>
                  </a:schemeClr>
                </a:solidFill>
                <a:latin typeface="Yu Gothic"/>
                <a:ea typeface="Yu Gothic"/>
              </a:rPr>
              <a:t>プレコンセプションケア推進５か年計画策定の背景と経緯</a:t>
            </a:r>
            <a:endParaRPr sz="2105">
              <a:solidFill>
                <a:schemeClr val="tx1">
                  <a:lumMod val="50000"/>
                  <a:lumOff val="50000"/>
                </a:schemeClr>
              </a:solidFill>
              <a:latin typeface="Yu Gothic"/>
              <a:ea typeface="Yu Gothic"/>
            </a:endParaRPr>
          </a:p>
        </p:txBody>
      </p:sp>
      <p:sp>
        <p:nvSpPr>
          <p:cNvPr id="3" name="Google Shape;382;p43">
            <a:extLst>
              <a:ext uri="{FF2B5EF4-FFF2-40B4-BE49-F238E27FC236}">
                <a16:creationId xmlns:a16="http://schemas.microsoft.com/office/drawing/2014/main" id="{4D47AEC7-BB15-57BD-75B7-DE3B86024303}"/>
              </a:ext>
            </a:extLst>
          </p:cNvPr>
          <p:cNvSpPr/>
          <p:nvPr/>
        </p:nvSpPr>
        <p:spPr>
          <a:xfrm>
            <a:off x="527153" y="2338729"/>
            <a:ext cx="9637507" cy="1554083"/>
          </a:xfrm>
          <a:prstGeom prst="roundRect">
            <a:avLst>
              <a:gd name="adj" fmla="val 16667"/>
            </a:avLst>
          </a:prstGeom>
          <a:solidFill>
            <a:srgbClr val="F6F3ED"/>
          </a:solidFill>
          <a:ln>
            <a:noFill/>
          </a:ln>
        </p:spPr>
        <p:txBody>
          <a:bodyPr spcFirstLastPara="1" wrap="square" lIns="378844" tIns="53450" rIns="53450" bIns="53450" anchor="ctr" anchorCtr="0">
            <a:noAutofit/>
          </a:bodyPr>
          <a:lstStyle/>
          <a:p>
            <a:pPr>
              <a:lnSpc>
                <a:spcPts val="2607"/>
              </a:lnSpc>
            </a:pPr>
            <a:r>
              <a:rPr lang="ja-JP" altLang="en-US" sz="1300" b="1" spc="-88">
                <a:solidFill>
                  <a:srgbClr val="3F3F3F"/>
                </a:solidFill>
                <a:latin typeface="Yu Gothic" panose="020B0400000000000000" pitchFamily="34" charset="-128"/>
                <a:ea typeface="Yu Gothic" panose="020B0400000000000000" pitchFamily="34" charset="-128"/>
              </a:rPr>
              <a:t>「成育医療等基本方針」にプレコンセプションケアの推進についての方針が定められたほか、</a:t>
            </a:r>
            <a:br>
              <a:rPr lang="en-US" altLang="ja-JP" sz="1300" b="1" spc="-88">
                <a:solidFill>
                  <a:srgbClr val="3F3F3F"/>
                </a:solidFill>
                <a:latin typeface="Yu Gothic" panose="020B0400000000000000" pitchFamily="34" charset="-128"/>
                <a:ea typeface="Yu Gothic" panose="020B0400000000000000" pitchFamily="34" charset="-128"/>
              </a:rPr>
            </a:br>
            <a:r>
              <a:rPr lang="ja-JP" altLang="en-US" sz="1300" b="1" spc="-88">
                <a:solidFill>
                  <a:srgbClr val="3F3F3F"/>
                </a:solidFill>
                <a:latin typeface="Yu Gothic" panose="020B0400000000000000" pitchFamily="34" charset="-128"/>
                <a:ea typeface="Yu Gothic" panose="020B0400000000000000" pitchFamily="34" charset="-128"/>
              </a:rPr>
              <a:t>「経済財政運営と改革の基本方針</a:t>
            </a:r>
            <a:r>
              <a:rPr lang="en-US" altLang="ja-JP" sz="1300" b="1" spc="-88">
                <a:solidFill>
                  <a:srgbClr val="3F3F3F"/>
                </a:solidFill>
                <a:latin typeface="Yu Gothic" panose="020B0400000000000000" pitchFamily="34" charset="-128"/>
                <a:ea typeface="Yu Gothic" panose="020B0400000000000000" pitchFamily="34" charset="-128"/>
              </a:rPr>
              <a:t>2024</a:t>
            </a:r>
            <a:r>
              <a:rPr lang="ja-JP" altLang="en-US" sz="1300" b="1" spc="-88">
                <a:solidFill>
                  <a:srgbClr val="3F3F3F"/>
                </a:solidFill>
                <a:latin typeface="Yu Gothic" panose="020B0400000000000000" pitchFamily="34" charset="-128"/>
                <a:ea typeface="Yu Gothic" panose="020B0400000000000000" pitchFamily="34" charset="-128"/>
              </a:rPr>
              <a:t>」に、</a:t>
            </a:r>
            <a:endParaRPr lang="en-US" altLang="ja-JP" sz="1300" b="1" spc="-88">
              <a:solidFill>
                <a:srgbClr val="3F3F3F"/>
              </a:solidFill>
              <a:latin typeface="Yu Gothic" panose="020B0400000000000000" pitchFamily="34" charset="-128"/>
              <a:ea typeface="Yu Gothic" panose="020B0400000000000000" pitchFamily="34" charset="-128"/>
            </a:endParaRPr>
          </a:p>
          <a:p>
            <a:pPr>
              <a:lnSpc>
                <a:spcPts val="2607"/>
              </a:lnSpc>
            </a:pPr>
            <a:r>
              <a:rPr lang="ja-JP" altLang="en-US" sz="1300" b="1" spc="-88">
                <a:solidFill>
                  <a:srgbClr val="3F3F3F"/>
                </a:solidFill>
                <a:latin typeface="Yu Gothic"/>
                <a:ea typeface="Yu Gothic"/>
              </a:rPr>
              <a:t>「相談支援などを受けられるケア体制の構築等プレコンセプションケアについて５か年戦略を策定した上で着実に推進する」</a:t>
            </a:r>
            <a:br>
              <a:rPr lang="en-US" altLang="ja-JP" sz="1300" b="1" spc="-88">
                <a:solidFill>
                  <a:srgbClr val="3F3F3F"/>
                </a:solidFill>
                <a:latin typeface="Yu Gothic"/>
                <a:ea typeface="Yu Gothic"/>
              </a:rPr>
            </a:br>
            <a:r>
              <a:rPr lang="ja-JP" altLang="en-US" sz="1300" b="1" spc="-88">
                <a:solidFill>
                  <a:srgbClr val="3F3F3F"/>
                </a:solidFill>
                <a:latin typeface="Yu Gothic"/>
                <a:ea typeface="Yu Gothic"/>
              </a:rPr>
              <a:t>旨が盛り込まれた</a:t>
            </a:r>
          </a:p>
        </p:txBody>
      </p:sp>
      <p:sp>
        <p:nvSpPr>
          <p:cNvPr id="8" name="Google Shape;382;p43">
            <a:extLst>
              <a:ext uri="{FF2B5EF4-FFF2-40B4-BE49-F238E27FC236}">
                <a16:creationId xmlns:a16="http://schemas.microsoft.com/office/drawing/2014/main" id="{CCA38F7B-7189-DE37-C279-EE0297B00F02}"/>
              </a:ext>
            </a:extLst>
          </p:cNvPr>
          <p:cNvSpPr/>
          <p:nvPr/>
        </p:nvSpPr>
        <p:spPr>
          <a:xfrm>
            <a:off x="527152" y="4145141"/>
            <a:ext cx="9637507" cy="1740392"/>
          </a:xfrm>
          <a:prstGeom prst="roundRect">
            <a:avLst>
              <a:gd name="adj" fmla="val 16667"/>
            </a:avLst>
          </a:prstGeom>
          <a:solidFill>
            <a:srgbClr val="F6F3ED"/>
          </a:solidFill>
          <a:ln>
            <a:noFill/>
          </a:ln>
        </p:spPr>
        <p:txBody>
          <a:bodyPr spcFirstLastPara="1" wrap="square" lIns="378844" tIns="53450" rIns="53450" bIns="53450" anchor="ctr" anchorCtr="0">
            <a:noAutofit/>
          </a:bodyPr>
          <a:lstStyle/>
          <a:p>
            <a:pPr>
              <a:lnSpc>
                <a:spcPts val="2607"/>
              </a:lnSpc>
            </a:pPr>
            <a:r>
              <a:rPr lang="en-US" altLang="ja-JP" sz="1300" b="1" spc="-88" noProof="1">
                <a:solidFill>
                  <a:srgbClr val="3F3F3F"/>
                </a:solidFill>
                <a:latin typeface="Yu Gothic"/>
                <a:ea typeface="Yu Gothic"/>
              </a:rPr>
              <a:t>若い世代が自分の将来を展望する際に、性や健康・妊娠に関する正しい知識の取得方法や、相談する場所・手段について、</a:t>
            </a:r>
          </a:p>
          <a:p>
            <a:pPr>
              <a:lnSpc>
                <a:spcPts val="2607"/>
              </a:lnSpc>
            </a:pPr>
            <a:r>
              <a:rPr lang="en-US" altLang="ja-JP" sz="1300" b="1" spc="-88" noProof="1">
                <a:solidFill>
                  <a:srgbClr val="3F3F3F"/>
                </a:solidFill>
                <a:latin typeface="Yu Gothic"/>
                <a:ea typeface="Yu Gothic"/>
              </a:rPr>
              <a:t>必ずしも広く知られていない現状等を踏まえ、「プレコンセプションケアの提供のあり方に関する検討会」において、</a:t>
            </a:r>
          </a:p>
          <a:p>
            <a:pPr>
              <a:lnSpc>
                <a:spcPts val="2607"/>
              </a:lnSpc>
            </a:pPr>
            <a:r>
              <a:rPr lang="en-US" altLang="ja-JP" sz="1300" b="1" spc="-88" noProof="1">
                <a:solidFill>
                  <a:srgbClr val="3F3F3F"/>
                </a:solidFill>
                <a:latin typeface="Yu Gothic"/>
                <a:ea typeface="Yu Gothic"/>
              </a:rPr>
              <a:t>プレコンセプションケアに係る課題と対応について整理が行われ、「プレコンセプションケア推進５か年計画」が策定された</a:t>
            </a:r>
          </a:p>
        </p:txBody>
      </p:sp>
      <p:sp>
        <p:nvSpPr>
          <p:cNvPr id="9" name="Google Shape;97;p2">
            <a:extLst>
              <a:ext uri="{FF2B5EF4-FFF2-40B4-BE49-F238E27FC236}">
                <a16:creationId xmlns:a16="http://schemas.microsoft.com/office/drawing/2014/main" id="{88883705-907B-8513-518A-F9E4419FED56}"/>
              </a:ext>
            </a:extLst>
          </p:cNvPr>
          <p:cNvSpPr txBox="1"/>
          <p:nvPr/>
        </p:nvSpPr>
        <p:spPr>
          <a:xfrm>
            <a:off x="631606" y="1759301"/>
            <a:ext cx="9564473" cy="323807"/>
          </a:xfrm>
          <a:prstGeom prst="rect">
            <a:avLst/>
          </a:prstGeom>
          <a:noFill/>
          <a:ln>
            <a:noFill/>
          </a:ln>
        </p:spPr>
        <p:txBody>
          <a:bodyPr spcFirstLastPara="1" wrap="square" lIns="0" tIns="0" rIns="0" bIns="0" anchor="t" anchorCtr="0">
            <a:spAutoFit/>
          </a:bodyPr>
          <a:lstStyle/>
          <a:p>
            <a:pPr>
              <a:buSzPts val="3599"/>
            </a:pPr>
            <a:r>
              <a:rPr lang="ja-JP" altLang="en-US" sz="2104" b="1">
                <a:solidFill>
                  <a:srgbClr val="5CC3D2"/>
                </a:solidFill>
                <a:latin typeface="Yu Gothic" panose="020B0400000000000000" pitchFamily="34" charset="-128"/>
                <a:ea typeface="Yu Gothic" panose="020B0400000000000000" pitchFamily="34" charset="-128"/>
              </a:rPr>
              <a:t>背景と経緯</a:t>
            </a:r>
            <a:endParaRPr sz="2104" b="1">
              <a:solidFill>
                <a:srgbClr val="5CC3D2"/>
              </a:solidFill>
              <a:latin typeface="Yu Gothic" panose="020B0400000000000000" pitchFamily="34" charset="-128"/>
              <a:ea typeface="Yu Gothic" panose="020B0400000000000000" pitchFamily="34" charset="-128"/>
            </a:endParaRPr>
          </a:p>
        </p:txBody>
      </p:sp>
      <p:sp>
        <p:nvSpPr>
          <p:cNvPr id="10" name="正方形/長方形 9">
            <a:extLst>
              <a:ext uri="{FF2B5EF4-FFF2-40B4-BE49-F238E27FC236}">
                <a16:creationId xmlns:a16="http://schemas.microsoft.com/office/drawing/2014/main" id="{E26E4490-E8EB-3106-E4F4-D4FFF86F12B7}"/>
              </a:ext>
            </a:extLst>
          </p:cNvPr>
          <p:cNvSpPr/>
          <p:nvPr/>
        </p:nvSpPr>
        <p:spPr>
          <a:xfrm flipH="1">
            <a:off x="495733" y="1765989"/>
            <a:ext cx="53571" cy="269748"/>
          </a:xfrm>
          <a:prstGeom prst="rect">
            <a:avLst/>
          </a:prstGeom>
          <a:solidFill>
            <a:srgbClr val="5DC2D0"/>
          </a:solidFill>
          <a:ln>
            <a:solidFill>
              <a:srgbClr val="5CC3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solidFill>
                <a:srgbClr val="5CC3D2"/>
              </a:solidFill>
            </a:endParaRPr>
          </a:p>
        </p:txBody>
      </p:sp>
      <p:pic>
        <p:nvPicPr>
          <p:cNvPr id="4" name="図 3">
            <a:extLst>
              <a:ext uri="{FF2B5EF4-FFF2-40B4-BE49-F238E27FC236}">
                <a16:creationId xmlns:a16="http://schemas.microsoft.com/office/drawing/2014/main" id="{81BF95A0-261A-4032-B7E0-6970A8278C06}"/>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3181275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パソコンの画面&#10;&#10;AI 生成コンテンツは誤りを含む可能性があります。">
            <a:extLst>
              <a:ext uri="{FF2B5EF4-FFF2-40B4-BE49-F238E27FC236}">
                <a16:creationId xmlns:a16="http://schemas.microsoft.com/office/drawing/2014/main" id="{151078D3-4F20-7208-23B5-8E263153CD22}"/>
              </a:ext>
            </a:extLst>
          </p:cNvPr>
          <p:cNvPicPr>
            <a:picLocks noGrp="1" noRot="1" noChangeAspect="1" noMove="1" noResize="1" noEditPoints="1" noAdjustHandles="1" noChangeArrowheads="1" noChangeShapeType="1" noCrop="1"/>
          </p:cNvPicPr>
          <p:nvPr/>
        </p:nvPicPr>
        <p:blipFill>
          <a:blip r:embed="rId3"/>
          <a:stretch>
            <a:fillRect/>
          </a:stretch>
        </p:blipFill>
        <p:spPr>
          <a:xfrm>
            <a:off x="-1" y="288"/>
            <a:ext cx="10692221" cy="7559387"/>
          </a:xfrm>
          <a:prstGeom prst="rect">
            <a:avLst/>
          </a:prstGeom>
        </p:spPr>
      </p:pic>
      <p:pic>
        <p:nvPicPr>
          <p:cNvPr id="9" name="図 8">
            <a:extLst>
              <a:ext uri="{FF2B5EF4-FFF2-40B4-BE49-F238E27FC236}">
                <a16:creationId xmlns:a16="http://schemas.microsoft.com/office/drawing/2014/main" id="{1A6CF09D-EBAE-10C3-E29E-FFED01160BFF}"/>
              </a:ext>
            </a:extLst>
          </p:cNvPr>
          <p:cNvPicPr>
            <a:picLocks noGrp="1" noRot="1" noChangeAspect="1" noMove="1" noResize="1" noEditPoints="1" noAdjustHandles="1" noChangeArrowheads="1" noChangeShapeType="1" noCrop="1"/>
          </p:cNvPicPr>
          <p:nvPr/>
        </p:nvPicPr>
        <p:blipFill>
          <a:blip r:embed="rId4"/>
          <a:stretch>
            <a:fillRect/>
          </a:stretch>
        </p:blipFill>
        <p:spPr>
          <a:xfrm>
            <a:off x="865584" y="1601324"/>
            <a:ext cx="8960644" cy="254925"/>
          </a:xfrm>
          <a:prstGeom prst="rect">
            <a:avLst/>
          </a:prstGeom>
        </p:spPr>
      </p:pic>
      <p:sp>
        <p:nvSpPr>
          <p:cNvPr id="11" name="テキスト ボックス 10">
            <a:extLst>
              <a:ext uri="{FF2B5EF4-FFF2-40B4-BE49-F238E27FC236}">
                <a16:creationId xmlns:a16="http://schemas.microsoft.com/office/drawing/2014/main" id="{D747EC39-51FA-389D-2B2E-6592CAB0C881}"/>
              </a:ext>
            </a:extLst>
          </p:cNvPr>
          <p:cNvSpPr txBox="1"/>
          <p:nvPr/>
        </p:nvSpPr>
        <p:spPr>
          <a:xfrm>
            <a:off x="368894" y="804729"/>
            <a:ext cx="9954023" cy="523220"/>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sz="2800" b="1">
                <a:solidFill>
                  <a:srgbClr val="02B7E7"/>
                </a:solidFill>
              </a:rPr>
              <a:t>１日</a:t>
            </a:r>
            <a:r>
              <a:rPr lang="en-US" altLang="ja-JP" sz="2800" b="1">
                <a:solidFill>
                  <a:srgbClr val="02B7E7"/>
                </a:solidFill>
              </a:rPr>
              <a:t>60</a:t>
            </a:r>
            <a:r>
              <a:rPr lang="ja-JP" altLang="en-US" sz="2800" b="1">
                <a:solidFill>
                  <a:srgbClr val="02B7E7"/>
                </a:solidFill>
              </a:rPr>
              <a:t>分以上からだを動かします</a:t>
            </a:r>
          </a:p>
        </p:txBody>
      </p:sp>
      <p:sp>
        <p:nvSpPr>
          <p:cNvPr id="12" name="テキスト ボックス 11">
            <a:extLst>
              <a:ext uri="{FF2B5EF4-FFF2-40B4-BE49-F238E27FC236}">
                <a16:creationId xmlns:a16="http://schemas.microsoft.com/office/drawing/2014/main" id="{60DB3FE4-FDEE-6BC7-9B42-E7781D190B3D}"/>
              </a:ext>
            </a:extLst>
          </p:cNvPr>
          <p:cNvSpPr txBox="1"/>
          <p:nvPr/>
        </p:nvSpPr>
        <p:spPr>
          <a:xfrm>
            <a:off x="865584" y="2267584"/>
            <a:ext cx="8746529" cy="971676"/>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lnSpc>
                <a:spcPct val="150000"/>
              </a:lnSpc>
            </a:pPr>
            <a:r>
              <a:rPr lang="ja-JP" altLang="en-US" sz="2000" b="1">
                <a:solidFill>
                  <a:schemeClr val="tx1"/>
                </a:solidFill>
              </a:rPr>
              <a:t>● １日</a:t>
            </a:r>
            <a:r>
              <a:rPr lang="en-US" altLang="ja-JP" sz="2000" b="1">
                <a:solidFill>
                  <a:schemeClr val="tx1"/>
                </a:solidFill>
              </a:rPr>
              <a:t>60</a:t>
            </a:r>
            <a:r>
              <a:rPr lang="ja-JP" altLang="en-US" sz="2000" b="1">
                <a:solidFill>
                  <a:schemeClr val="tx1"/>
                </a:solidFill>
              </a:rPr>
              <a:t>分以上体を動かしましょう</a:t>
            </a:r>
            <a:endParaRPr lang="en-US" altLang="ja-JP" sz="2000" b="1">
              <a:solidFill>
                <a:schemeClr val="tx1"/>
              </a:solidFill>
            </a:endParaRPr>
          </a:p>
          <a:p>
            <a:pPr algn="l">
              <a:lnSpc>
                <a:spcPct val="150000"/>
              </a:lnSpc>
            </a:pPr>
            <a:r>
              <a:rPr lang="ja-JP" altLang="en-US" sz="2000" b="1">
                <a:solidFill>
                  <a:schemeClr val="tx1"/>
                </a:solidFill>
              </a:rPr>
              <a:t>　 目安としては</a:t>
            </a:r>
            <a:r>
              <a:rPr lang="ja-JP" altLang="en-US" sz="2000" b="1">
                <a:solidFill>
                  <a:srgbClr val="E96F8F"/>
                </a:solidFill>
              </a:rPr>
              <a:t>１日</a:t>
            </a:r>
            <a:r>
              <a:rPr lang="en-US" altLang="ja-JP" sz="2000" b="1">
                <a:solidFill>
                  <a:srgbClr val="E96F8F"/>
                </a:solidFill>
              </a:rPr>
              <a:t>8000</a:t>
            </a:r>
            <a:r>
              <a:rPr lang="ja-JP" altLang="en-US" sz="2000" b="1">
                <a:solidFill>
                  <a:srgbClr val="E96F8F"/>
                </a:solidFill>
              </a:rPr>
              <a:t>歩以上</a:t>
            </a:r>
            <a:r>
              <a:rPr lang="ja-JP" altLang="en-US" sz="2000" b="1">
                <a:solidFill>
                  <a:schemeClr val="tx1"/>
                </a:solidFill>
              </a:rPr>
              <a:t>です</a:t>
            </a:r>
          </a:p>
        </p:txBody>
      </p:sp>
      <p:sp>
        <p:nvSpPr>
          <p:cNvPr id="13" name="テキスト ボックス 12">
            <a:extLst>
              <a:ext uri="{FF2B5EF4-FFF2-40B4-BE49-F238E27FC236}">
                <a16:creationId xmlns:a16="http://schemas.microsoft.com/office/drawing/2014/main" id="{EE0DA179-6F96-71E4-247D-AE076B96C1E1}"/>
              </a:ext>
            </a:extLst>
          </p:cNvPr>
          <p:cNvSpPr txBox="1"/>
          <p:nvPr/>
        </p:nvSpPr>
        <p:spPr>
          <a:xfrm>
            <a:off x="865584" y="3457195"/>
            <a:ext cx="9060931" cy="1433341"/>
          </a:xfrm>
          <a:prstGeom prst="rect">
            <a:avLst/>
          </a:prstGeom>
          <a:noFill/>
        </p:spPr>
        <p:txBody>
          <a:bodyPr wrap="square" lIns="91440" tIns="45720" rIns="91440" bIns="45720" anchor="t">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lnSpc>
                <a:spcPct val="150000"/>
              </a:lnSpc>
            </a:pPr>
            <a:r>
              <a:rPr lang="ja-JP" altLang="en-US" sz="2000" b="1">
                <a:solidFill>
                  <a:schemeClr val="tx1"/>
                </a:solidFill>
                <a:ea typeface="Rounded Mplus 1c"/>
              </a:rPr>
              <a:t>● できれば、</a:t>
            </a:r>
            <a:r>
              <a:rPr lang="ja-JP" altLang="en-US" sz="2000" b="1">
                <a:solidFill>
                  <a:srgbClr val="E96F8F"/>
                </a:solidFill>
                <a:ea typeface="Rounded Mplus 1c"/>
              </a:rPr>
              <a:t>週</a:t>
            </a:r>
            <a:r>
              <a:rPr lang="en-US" altLang="ja-JP" sz="2000" b="1">
                <a:solidFill>
                  <a:srgbClr val="E96F8F"/>
                </a:solidFill>
                <a:ea typeface="Rounded Mplus 1c"/>
              </a:rPr>
              <a:t>60</a:t>
            </a:r>
            <a:r>
              <a:rPr lang="ja-JP" altLang="en-US" sz="2000" b="1">
                <a:solidFill>
                  <a:srgbClr val="E96F8F"/>
                </a:solidFill>
                <a:ea typeface="Rounded Mplus 1c"/>
              </a:rPr>
              <a:t>分以上の運動や週２～３日の筋トレ</a:t>
            </a:r>
            <a:r>
              <a:rPr lang="ja-JP" altLang="en-US" sz="2000" b="1">
                <a:solidFill>
                  <a:schemeClr val="tx1"/>
                </a:solidFill>
              </a:rPr>
              <a:t>を行うことが推奨され</a:t>
            </a:r>
            <a:endParaRPr lang="en-US" altLang="ja-JP" sz="2000" b="1">
              <a:solidFill>
                <a:schemeClr val="tx1"/>
              </a:solidFill>
            </a:endParaRPr>
          </a:p>
          <a:p>
            <a:pPr algn="l">
              <a:lnSpc>
                <a:spcPct val="150000"/>
              </a:lnSpc>
            </a:pPr>
            <a:r>
              <a:rPr lang="ja-JP" altLang="en-US" sz="2000" b="1">
                <a:solidFill>
                  <a:schemeClr val="tx1"/>
                </a:solidFill>
              </a:rPr>
              <a:t>　 ます</a:t>
            </a:r>
            <a:endParaRPr lang="en-US" altLang="ja-JP" sz="2000" b="1">
              <a:solidFill>
                <a:schemeClr val="tx1"/>
              </a:solidFill>
            </a:endParaRPr>
          </a:p>
          <a:p>
            <a:pPr algn="l">
              <a:lnSpc>
                <a:spcPct val="150000"/>
              </a:lnSpc>
            </a:pPr>
            <a:r>
              <a:rPr lang="en-US" altLang="ja-JP" sz="2000" b="1">
                <a:solidFill>
                  <a:schemeClr val="tx1"/>
                </a:solidFill>
              </a:rPr>
              <a:t>     </a:t>
            </a:r>
            <a:r>
              <a:rPr lang="ja-JP" altLang="en-US" sz="2000" b="1">
                <a:solidFill>
                  <a:schemeClr val="tx1"/>
                </a:solidFill>
              </a:rPr>
              <a:t>今よりも少しでも多く身体を動かしましょう</a:t>
            </a:r>
          </a:p>
        </p:txBody>
      </p:sp>
      <p:sp>
        <p:nvSpPr>
          <p:cNvPr id="14" name="テキスト ボックス 13">
            <a:extLst>
              <a:ext uri="{FF2B5EF4-FFF2-40B4-BE49-F238E27FC236}">
                <a16:creationId xmlns:a16="http://schemas.microsoft.com/office/drawing/2014/main" id="{5DD9EBDA-2B26-4C7D-C48B-D007965364BF}"/>
              </a:ext>
            </a:extLst>
          </p:cNvPr>
          <p:cNvSpPr txBox="1"/>
          <p:nvPr/>
        </p:nvSpPr>
        <p:spPr>
          <a:xfrm>
            <a:off x="865584" y="4997274"/>
            <a:ext cx="7389415" cy="51084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lnSpc>
                <a:spcPct val="150000"/>
              </a:lnSpc>
            </a:pPr>
            <a:r>
              <a:rPr lang="ja-JP" altLang="en-US" sz="2000" b="1">
                <a:solidFill>
                  <a:schemeClr val="tx1"/>
                </a:solidFill>
              </a:rPr>
              <a:t>● 運動は、メンタルヘルスにもよいことが報告されています</a:t>
            </a:r>
            <a:endParaRPr lang="ja-JP" altLang="en-US" sz="2000">
              <a:solidFill>
                <a:schemeClr val="tx1"/>
              </a:solidFill>
            </a:endParaRPr>
          </a:p>
        </p:txBody>
      </p:sp>
      <p:pic>
        <p:nvPicPr>
          <p:cNvPr id="3" name="図 2" descr="アイコン&#10;&#10;AI 生成コンテンツは誤りを含む可能性があります。">
            <a:extLst>
              <a:ext uri="{FF2B5EF4-FFF2-40B4-BE49-F238E27FC236}">
                <a16:creationId xmlns:a16="http://schemas.microsoft.com/office/drawing/2014/main" id="{4A2AA5D2-B94E-C342-EC6C-643770F663AB}"/>
              </a:ext>
            </a:extLst>
          </p:cNvPr>
          <p:cNvPicPr>
            <a:picLocks noChangeAspect="1"/>
          </p:cNvPicPr>
          <p:nvPr/>
        </p:nvPicPr>
        <p:blipFill>
          <a:blip r:embed="rId5"/>
          <a:stretch>
            <a:fillRect/>
          </a:stretch>
        </p:blipFill>
        <p:spPr>
          <a:xfrm>
            <a:off x="7924516" y="4718156"/>
            <a:ext cx="2001999" cy="2013310"/>
          </a:xfrm>
          <a:prstGeom prst="rect">
            <a:avLst/>
          </a:prstGeom>
        </p:spPr>
      </p:pic>
      <p:sp>
        <p:nvSpPr>
          <p:cNvPr id="4" name="テキスト ボックス 3">
            <a:extLst>
              <a:ext uri="{FF2B5EF4-FFF2-40B4-BE49-F238E27FC236}">
                <a16:creationId xmlns:a16="http://schemas.microsoft.com/office/drawing/2014/main" id="{960FD063-5C2A-9921-E9AB-DDBB94DC3701}"/>
              </a:ext>
            </a:extLst>
          </p:cNvPr>
          <p:cNvSpPr txBox="1"/>
          <p:nvPr/>
        </p:nvSpPr>
        <p:spPr>
          <a:xfrm>
            <a:off x="1166897" y="6575236"/>
            <a:ext cx="6786788" cy="338554"/>
          </a:xfrm>
          <a:prstGeom prst="rect">
            <a:avLst/>
          </a:prstGeom>
          <a:noFill/>
        </p:spPr>
        <p:txBody>
          <a:bodyPr wrap="square">
            <a:spAutoFit/>
          </a:bodyPr>
          <a:lstStyle/>
          <a:p>
            <a:pPr>
              <a:buNone/>
            </a:pPr>
            <a:r>
              <a:rPr lang="ja-JP" altLang="en-US" sz="800">
                <a:effectLst/>
                <a:latin typeface="+mn-ea"/>
              </a:rPr>
              <a:t>参考：</a:t>
            </a:r>
            <a:br>
              <a:rPr lang="ja-JP" altLang="en-US" sz="800">
                <a:effectLst/>
                <a:latin typeface="+mn-ea"/>
              </a:rPr>
            </a:br>
            <a:r>
              <a:rPr lang="ja-JP" altLang="en-US" sz="800">
                <a:effectLst/>
                <a:latin typeface="+mn-ea"/>
              </a:rPr>
              <a:t>身体活動・運動ガイド</a:t>
            </a:r>
            <a:r>
              <a:rPr lang="en-US" altLang="ja-JP" sz="800">
                <a:effectLst/>
                <a:latin typeface="+mn-ea"/>
              </a:rPr>
              <a:t>2023</a:t>
            </a:r>
            <a:r>
              <a:rPr lang="ja-JP" altLang="en-US" sz="800">
                <a:effectLst/>
                <a:latin typeface="+mn-ea"/>
              </a:rPr>
              <a:t>（</a:t>
            </a:r>
            <a:r>
              <a:rPr lang="en-US" altLang="ja-JP" sz="800">
                <a:effectLst/>
                <a:latin typeface="+mn-ea"/>
              </a:rPr>
              <a:t>https://www.mhlw.go.jp/content/10904750/001171393.pdf</a:t>
            </a:r>
            <a:r>
              <a:rPr lang="ja-JP" altLang="en-US" sz="800">
                <a:effectLst/>
                <a:latin typeface="+mn-ea"/>
              </a:rPr>
              <a:t>）</a:t>
            </a:r>
            <a:endParaRPr lang="en-US" altLang="ja-JP" sz="900">
              <a:effectLst/>
              <a:latin typeface="+mn-ea"/>
            </a:endParaRPr>
          </a:p>
        </p:txBody>
      </p:sp>
      <p:pic>
        <p:nvPicPr>
          <p:cNvPr id="5" name="図 4">
            <a:extLst>
              <a:ext uri="{FF2B5EF4-FFF2-40B4-BE49-F238E27FC236}">
                <a16:creationId xmlns:a16="http://schemas.microsoft.com/office/drawing/2014/main" id="{D3742AC6-90A7-2319-6C53-AABC462998FA}"/>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9585184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A21A5-0AB0-9C0D-7162-6E5F5711CEDD}"/>
            </a:ext>
          </a:extLst>
        </p:cNvPr>
        <p:cNvGrpSpPr/>
        <p:nvPr/>
      </p:nvGrpSpPr>
      <p:grpSpPr>
        <a:xfrm>
          <a:off x="0" y="0"/>
          <a:ext cx="0" cy="0"/>
          <a:chOff x="0" y="0"/>
          <a:chExt cx="0" cy="0"/>
        </a:xfrm>
      </p:grpSpPr>
      <p:pic>
        <p:nvPicPr>
          <p:cNvPr id="4" name="図 3" descr="パソコンの画面&#10;&#10;AI 生成コンテンツは誤りを含む可能性があります。">
            <a:extLst>
              <a:ext uri="{FF2B5EF4-FFF2-40B4-BE49-F238E27FC236}">
                <a16:creationId xmlns:a16="http://schemas.microsoft.com/office/drawing/2014/main" id="{3D7F604B-01AC-826F-4662-986B15837900}"/>
              </a:ext>
            </a:extLst>
          </p:cNvPr>
          <p:cNvPicPr>
            <a:picLocks noGrp="1" noRot="1" noChangeAspect="1" noMove="1" noResize="1" noEditPoints="1" noAdjustHandles="1" noChangeArrowheads="1" noChangeShapeType="1" noCrop="1"/>
          </p:cNvPicPr>
          <p:nvPr/>
        </p:nvPicPr>
        <p:blipFill>
          <a:blip r:embed="rId3"/>
          <a:stretch>
            <a:fillRect/>
          </a:stretch>
        </p:blipFill>
        <p:spPr>
          <a:xfrm>
            <a:off x="-1" y="288"/>
            <a:ext cx="10692221" cy="7559387"/>
          </a:xfrm>
          <a:prstGeom prst="rect">
            <a:avLst/>
          </a:prstGeom>
        </p:spPr>
      </p:pic>
      <p:sp>
        <p:nvSpPr>
          <p:cNvPr id="2" name="テキスト ボックス 1">
            <a:extLst>
              <a:ext uri="{FF2B5EF4-FFF2-40B4-BE49-F238E27FC236}">
                <a16:creationId xmlns:a16="http://schemas.microsoft.com/office/drawing/2014/main" id="{52F053A9-0F08-D3F4-325D-37368696E3DA}"/>
              </a:ext>
            </a:extLst>
          </p:cNvPr>
          <p:cNvSpPr txBox="1"/>
          <p:nvPr/>
        </p:nvSpPr>
        <p:spPr>
          <a:xfrm>
            <a:off x="368894" y="804729"/>
            <a:ext cx="9954023" cy="523220"/>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sz="2800" b="1">
                <a:solidFill>
                  <a:srgbClr val="02B7E7"/>
                </a:solidFill>
              </a:rPr>
              <a:t>こころの健康 ストレスをためこまない</a:t>
            </a:r>
          </a:p>
        </p:txBody>
      </p:sp>
      <p:sp>
        <p:nvSpPr>
          <p:cNvPr id="3" name="テキスト ボックス 2">
            <a:extLst>
              <a:ext uri="{FF2B5EF4-FFF2-40B4-BE49-F238E27FC236}">
                <a16:creationId xmlns:a16="http://schemas.microsoft.com/office/drawing/2014/main" id="{139107CB-A997-723A-24E7-2667E091855C}"/>
              </a:ext>
            </a:extLst>
          </p:cNvPr>
          <p:cNvSpPr txBox="1"/>
          <p:nvPr/>
        </p:nvSpPr>
        <p:spPr>
          <a:xfrm>
            <a:off x="2261525" y="1506085"/>
            <a:ext cx="6168756" cy="425822"/>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lnSpc>
                <a:spcPct val="150000"/>
              </a:lnSpc>
            </a:pPr>
            <a:r>
              <a:rPr lang="en" altLang="ja-JP" sz="1600" b="1">
                <a:solidFill>
                  <a:schemeClr val="tx1"/>
                </a:solidFill>
              </a:rPr>
              <a:t>【Hospital Anxiety and Depression Scale</a:t>
            </a:r>
            <a:r>
              <a:rPr lang="ja-JP" altLang="en" sz="1600" b="1">
                <a:solidFill>
                  <a:schemeClr val="tx1"/>
                </a:solidFill>
              </a:rPr>
              <a:t>（</a:t>
            </a:r>
            <a:r>
              <a:rPr lang="en" altLang="ja-JP" sz="1600" b="1">
                <a:solidFill>
                  <a:schemeClr val="tx1"/>
                </a:solidFill>
              </a:rPr>
              <a:t>HADS</a:t>
            </a:r>
            <a:r>
              <a:rPr lang="ja-JP" altLang="en-US" sz="1600" b="1">
                <a:solidFill>
                  <a:schemeClr val="tx1"/>
                </a:solidFill>
              </a:rPr>
              <a:t>スコア）</a:t>
            </a:r>
            <a:r>
              <a:rPr lang="en-US" altLang="ja-JP" sz="1600" b="1">
                <a:solidFill>
                  <a:schemeClr val="tx1"/>
                </a:solidFill>
              </a:rPr>
              <a:t>】</a:t>
            </a:r>
            <a:endParaRPr lang="ja-JP" altLang="en-US" sz="1600" b="1">
              <a:solidFill>
                <a:schemeClr val="tx1"/>
              </a:solidFill>
            </a:endParaRPr>
          </a:p>
        </p:txBody>
      </p:sp>
      <p:sp>
        <p:nvSpPr>
          <p:cNvPr id="5" name="テキスト ボックス 4">
            <a:extLst>
              <a:ext uri="{FF2B5EF4-FFF2-40B4-BE49-F238E27FC236}">
                <a16:creationId xmlns:a16="http://schemas.microsoft.com/office/drawing/2014/main" id="{5011BDB6-64F2-FC7F-4C29-3CBB3BA04586}"/>
              </a:ext>
            </a:extLst>
          </p:cNvPr>
          <p:cNvSpPr txBox="1"/>
          <p:nvPr/>
        </p:nvSpPr>
        <p:spPr>
          <a:xfrm>
            <a:off x="3178187" y="6458123"/>
            <a:ext cx="6832600" cy="25904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lnSpc>
                <a:spcPct val="150000"/>
              </a:lnSpc>
            </a:pPr>
            <a:r>
              <a:rPr lang="en" altLang="ja-JP" sz="800">
                <a:solidFill>
                  <a:schemeClr val="tx1"/>
                </a:solidFill>
              </a:rPr>
              <a:t>A.S. Zigmond, R.P. Snaith. Acta Psychiatr Scand,1983</a:t>
            </a:r>
            <a:r>
              <a:rPr lang="ja-JP" altLang="en" sz="800">
                <a:solidFill>
                  <a:schemeClr val="tx1"/>
                </a:solidFill>
              </a:rPr>
              <a:t>　</a:t>
            </a:r>
            <a:r>
              <a:rPr lang="en" altLang="ja-JP" sz="800">
                <a:solidFill>
                  <a:schemeClr val="tx1"/>
                </a:solidFill>
              </a:rPr>
              <a:t>R. P. Snaith. Health and Quality of Life Outcomes. 2003</a:t>
            </a:r>
            <a:r>
              <a:rPr lang="ja-JP" altLang="en" sz="800">
                <a:solidFill>
                  <a:schemeClr val="tx1"/>
                </a:solidFill>
              </a:rPr>
              <a:t>　</a:t>
            </a:r>
            <a:r>
              <a:rPr lang="ja-JP" altLang="en-US" sz="800">
                <a:solidFill>
                  <a:schemeClr val="tx1"/>
                </a:solidFill>
              </a:rPr>
              <a:t>精神科診断学． </a:t>
            </a:r>
            <a:r>
              <a:rPr lang="en-US" altLang="ja-JP" sz="800">
                <a:solidFill>
                  <a:schemeClr val="tx1"/>
                </a:solidFill>
              </a:rPr>
              <a:t>1993</a:t>
            </a:r>
            <a:r>
              <a:rPr lang="ja-JP" altLang="en-US" sz="800">
                <a:solidFill>
                  <a:schemeClr val="tx1"/>
                </a:solidFill>
              </a:rPr>
              <a:t>より</a:t>
            </a:r>
          </a:p>
        </p:txBody>
      </p:sp>
      <p:pic>
        <p:nvPicPr>
          <p:cNvPr id="7" name="図 6" descr="アイコン&#10;&#10;AI 生成コンテンツは誤りを含む可能性があります。">
            <a:extLst>
              <a:ext uri="{FF2B5EF4-FFF2-40B4-BE49-F238E27FC236}">
                <a16:creationId xmlns:a16="http://schemas.microsoft.com/office/drawing/2014/main" id="{81DB6227-0126-079C-0A20-C9636D2D84E7}"/>
              </a:ext>
            </a:extLst>
          </p:cNvPr>
          <p:cNvPicPr>
            <a:picLocks noChangeAspect="1"/>
          </p:cNvPicPr>
          <p:nvPr/>
        </p:nvPicPr>
        <p:blipFill>
          <a:blip r:embed="rId4"/>
          <a:stretch>
            <a:fillRect/>
          </a:stretch>
        </p:blipFill>
        <p:spPr>
          <a:xfrm>
            <a:off x="865425" y="2132390"/>
            <a:ext cx="8960957" cy="4372744"/>
          </a:xfrm>
          <a:prstGeom prst="rect">
            <a:avLst/>
          </a:prstGeom>
        </p:spPr>
      </p:pic>
      <p:sp>
        <p:nvSpPr>
          <p:cNvPr id="8" name="テキスト ボックス 7">
            <a:extLst>
              <a:ext uri="{FF2B5EF4-FFF2-40B4-BE49-F238E27FC236}">
                <a16:creationId xmlns:a16="http://schemas.microsoft.com/office/drawing/2014/main" id="{BE35DE07-56A0-22F9-6372-4D0C37603AF0}"/>
              </a:ext>
            </a:extLst>
          </p:cNvPr>
          <p:cNvSpPr txBox="1"/>
          <p:nvPr/>
        </p:nvSpPr>
        <p:spPr>
          <a:xfrm>
            <a:off x="2597173" y="2344424"/>
            <a:ext cx="842418" cy="59253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nSpc>
                <a:spcPct val="150000"/>
              </a:lnSpc>
            </a:pPr>
            <a:r>
              <a:rPr lang="ja-JP" altLang="en-US" sz="2400" b="1">
                <a:solidFill>
                  <a:schemeClr val="tx1"/>
                </a:solidFill>
              </a:rPr>
              <a:t>不安</a:t>
            </a:r>
          </a:p>
        </p:txBody>
      </p:sp>
      <p:sp>
        <p:nvSpPr>
          <p:cNvPr id="9" name="テキスト ボックス 8">
            <a:extLst>
              <a:ext uri="{FF2B5EF4-FFF2-40B4-BE49-F238E27FC236}">
                <a16:creationId xmlns:a16="http://schemas.microsoft.com/office/drawing/2014/main" id="{7A904191-0C89-212D-DE2F-EC3CF19D48C1}"/>
              </a:ext>
            </a:extLst>
          </p:cNvPr>
          <p:cNvSpPr txBox="1"/>
          <p:nvPr/>
        </p:nvSpPr>
        <p:spPr>
          <a:xfrm>
            <a:off x="7079713" y="2344424"/>
            <a:ext cx="1187427" cy="592535"/>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nSpc>
                <a:spcPct val="150000"/>
              </a:lnSpc>
            </a:pPr>
            <a:r>
              <a:rPr lang="ja-JP" altLang="en-US" sz="2400" b="1">
                <a:solidFill>
                  <a:schemeClr val="tx1"/>
                </a:solidFill>
              </a:rPr>
              <a:t>抑うつ</a:t>
            </a:r>
          </a:p>
        </p:txBody>
      </p:sp>
      <p:sp>
        <p:nvSpPr>
          <p:cNvPr id="10" name="テキスト ボックス 9">
            <a:extLst>
              <a:ext uri="{FF2B5EF4-FFF2-40B4-BE49-F238E27FC236}">
                <a16:creationId xmlns:a16="http://schemas.microsoft.com/office/drawing/2014/main" id="{1C1265FA-2676-9D0A-CBB6-82D9FA0601BF}"/>
              </a:ext>
            </a:extLst>
          </p:cNvPr>
          <p:cNvSpPr txBox="1"/>
          <p:nvPr/>
        </p:nvSpPr>
        <p:spPr>
          <a:xfrm>
            <a:off x="1200173" y="3122905"/>
            <a:ext cx="3956028" cy="2641813"/>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lnSpc>
                <a:spcPct val="150000"/>
              </a:lnSpc>
            </a:pPr>
            <a:r>
              <a:rPr lang="ja-JP" altLang="en-US" sz="1600" b="1">
                <a:solidFill>
                  <a:schemeClr val="tx1"/>
                </a:solidFill>
              </a:rPr>
              <a:t>● 張りつめていると感じる</a:t>
            </a:r>
          </a:p>
          <a:p>
            <a:pPr algn="l">
              <a:lnSpc>
                <a:spcPct val="150000"/>
              </a:lnSpc>
            </a:pPr>
            <a:r>
              <a:rPr lang="ja-JP" altLang="en-US" sz="1600" b="1">
                <a:solidFill>
                  <a:schemeClr val="tx1"/>
                </a:solidFill>
              </a:rPr>
              <a:t>● ひどいことが起こらないかと恐ろしい</a:t>
            </a:r>
          </a:p>
          <a:p>
            <a:pPr algn="l">
              <a:lnSpc>
                <a:spcPct val="150000"/>
              </a:lnSpc>
            </a:pPr>
            <a:r>
              <a:rPr lang="ja-JP" altLang="en-US" sz="1600" b="1">
                <a:solidFill>
                  <a:schemeClr val="tx1"/>
                </a:solidFill>
              </a:rPr>
              <a:t>● 心配事が心をめぐる</a:t>
            </a:r>
          </a:p>
          <a:p>
            <a:pPr algn="l">
              <a:lnSpc>
                <a:spcPct val="150000"/>
              </a:lnSpc>
            </a:pPr>
            <a:r>
              <a:rPr lang="ja-JP" altLang="en-US" sz="1600" b="1">
                <a:solidFill>
                  <a:schemeClr val="tx1"/>
                </a:solidFill>
              </a:rPr>
              <a:t>● 安心しリラックスしていると感じる</a:t>
            </a:r>
          </a:p>
          <a:p>
            <a:pPr algn="l">
              <a:lnSpc>
                <a:spcPct val="150000"/>
              </a:lnSpc>
            </a:pPr>
            <a:r>
              <a:rPr lang="ja-JP" altLang="en-US" sz="1600" b="1">
                <a:solidFill>
                  <a:schemeClr val="tx1"/>
                </a:solidFill>
              </a:rPr>
              <a:t>● 怖気づいていると感じる</a:t>
            </a:r>
          </a:p>
          <a:p>
            <a:pPr algn="l">
              <a:lnSpc>
                <a:spcPct val="150000"/>
              </a:lnSpc>
            </a:pPr>
            <a:r>
              <a:rPr lang="ja-JP" altLang="en-US" sz="1600" b="1">
                <a:solidFill>
                  <a:schemeClr val="tx1"/>
                </a:solidFill>
              </a:rPr>
              <a:t>● はじめるとき 落ち着きなく感じる</a:t>
            </a:r>
          </a:p>
          <a:p>
            <a:pPr algn="l">
              <a:lnSpc>
                <a:spcPct val="150000"/>
              </a:lnSpc>
            </a:pPr>
            <a:r>
              <a:rPr lang="ja-JP" altLang="en-US" sz="1600" b="1">
                <a:solidFill>
                  <a:schemeClr val="tx1"/>
                </a:solidFill>
              </a:rPr>
              <a:t>● 急にパニックを感じたりする</a:t>
            </a:r>
          </a:p>
        </p:txBody>
      </p:sp>
      <p:sp>
        <p:nvSpPr>
          <p:cNvPr id="11" name="テキスト ボックス 10">
            <a:extLst>
              <a:ext uri="{FF2B5EF4-FFF2-40B4-BE49-F238E27FC236}">
                <a16:creationId xmlns:a16="http://schemas.microsoft.com/office/drawing/2014/main" id="{6D3C8007-366C-BAA4-0B7F-4AEB951F3859}"/>
              </a:ext>
            </a:extLst>
          </p:cNvPr>
          <p:cNvSpPr txBox="1"/>
          <p:nvPr/>
        </p:nvSpPr>
        <p:spPr>
          <a:xfrm>
            <a:off x="5870354" y="3122905"/>
            <a:ext cx="3956028" cy="2641813"/>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lnSpc>
                <a:spcPct val="150000"/>
              </a:lnSpc>
            </a:pPr>
            <a:r>
              <a:rPr lang="ja-JP" altLang="en-US" sz="1600" b="1">
                <a:solidFill>
                  <a:schemeClr val="tx1"/>
                </a:solidFill>
              </a:rPr>
              <a:t>● 以前と同様に楽しめる</a:t>
            </a:r>
          </a:p>
          <a:p>
            <a:pPr algn="l">
              <a:lnSpc>
                <a:spcPct val="150000"/>
              </a:lnSpc>
            </a:pPr>
            <a:r>
              <a:rPr lang="ja-JP" altLang="en-US" sz="1600" b="1">
                <a:solidFill>
                  <a:schemeClr val="tx1"/>
                </a:solidFill>
              </a:rPr>
              <a:t>● 面白さがわかり笑ったりできる</a:t>
            </a:r>
          </a:p>
          <a:p>
            <a:pPr algn="l">
              <a:lnSpc>
                <a:spcPct val="150000"/>
              </a:lnSpc>
            </a:pPr>
            <a:r>
              <a:rPr lang="ja-JP" altLang="en-US" sz="1600" b="1">
                <a:solidFill>
                  <a:schemeClr val="tx1"/>
                </a:solidFill>
              </a:rPr>
              <a:t>● 楽しく感じる</a:t>
            </a:r>
          </a:p>
          <a:p>
            <a:pPr algn="l">
              <a:lnSpc>
                <a:spcPct val="150000"/>
              </a:lnSpc>
            </a:pPr>
            <a:r>
              <a:rPr lang="ja-JP" altLang="en-US" sz="1600" b="1">
                <a:solidFill>
                  <a:schemeClr val="tx1"/>
                </a:solidFill>
              </a:rPr>
              <a:t>● 怠けているような感じがする</a:t>
            </a:r>
          </a:p>
          <a:p>
            <a:pPr algn="l">
              <a:lnSpc>
                <a:spcPct val="150000"/>
              </a:lnSpc>
            </a:pPr>
            <a:r>
              <a:rPr lang="ja-JP" altLang="en-US" sz="1600" b="1">
                <a:solidFill>
                  <a:schemeClr val="tx1"/>
                </a:solidFill>
              </a:rPr>
              <a:t>● 自分の見栄に興味がなくなった</a:t>
            </a:r>
          </a:p>
          <a:p>
            <a:pPr algn="l">
              <a:lnSpc>
                <a:spcPct val="150000"/>
              </a:lnSpc>
            </a:pPr>
            <a:r>
              <a:rPr lang="ja-JP" altLang="en-US" sz="1600" b="1">
                <a:solidFill>
                  <a:schemeClr val="tx1"/>
                </a:solidFill>
              </a:rPr>
              <a:t>● 楽しむことが待ち遠しい</a:t>
            </a:r>
          </a:p>
          <a:p>
            <a:pPr algn="l">
              <a:lnSpc>
                <a:spcPct val="150000"/>
              </a:lnSpc>
            </a:pPr>
            <a:r>
              <a:rPr lang="ja-JP" altLang="en-US" sz="1600" b="1">
                <a:solidFill>
                  <a:schemeClr val="tx1"/>
                </a:solidFill>
              </a:rPr>
              <a:t>● 読書やラジオ、テレビを楽しめる</a:t>
            </a:r>
          </a:p>
        </p:txBody>
      </p:sp>
      <p:pic>
        <p:nvPicPr>
          <p:cNvPr id="12" name="図 11">
            <a:extLst>
              <a:ext uri="{FF2B5EF4-FFF2-40B4-BE49-F238E27FC236}">
                <a16:creationId xmlns:a16="http://schemas.microsoft.com/office/drawing/2014/main" id="{0B9B8E93-A940-76D8-8522-B4ABAF414672}"/>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195955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778BA-2157-CD90-F01A-F21082E0BDA0}"/>
            </a:ext>
          </a:extLst>
        </p:cNvPr>
        <p:cNvGrpSpPr/>
        <p:nvPr/>
      </p:nvGrpSpPr>
      <p:grpSpPr>
        <a:xfrm>
          <a:off x="0" y="0"/>
          <a:ext cx="0" cy="0"/>
          <a:chOff x="0" y="0"/>
          <a:chExt cx="0" cy="0"/>
        </a:xfrm>
      </p:grpSpPr>
      <p:pic>
        <p:nvPicPr>
          <p:cNvPr id="4" name="図 3" descr="パソコンの画面&#10;&#10;AI 生成コンテンツは誤りを含む可能性があります。">
            <a:extLst>
              <a:ext uri="{FF2B5EF4-FFF2-40B4-BE49-F238E27FC236}">
                <a16:creationId xmlns:a16="http://schemas.microsoft.com/office/drawing/2014/main" id="{7C03EBF2-F309-2FE4-50EB-086146324340}"/>
              </a:ext>
            </a:extLst>
          </p:cNvPr>
          <p:cNvPicPr>
            <a:picLocks noGrp="1" noRot="1" noChangeAspect="1" noMove="1" noResize="1" noEditPoints="1" noAdjustHandles="1" noChangeArrowheads="1" noChangeShapeType="1" noCrop="1"/>
          </p:cNvPicPr>
          <p:nvPr/>
        </p:nvPicPr>
        <p:blipFill>
          <a:blip r:embed="rId3"/>
          <a:stretch>
            <a:fillRect/>
          </a:stretch>
        </p:blipFill>
        <p:spPr>
          <a:xfrm>
            <a:off x="-1" y="288"/>
            <a:ext cx="10692221" cy="7559387"/>
          </a:xfrm>
          <a:prstGeom prst="rect">
            <a:avLst/>
          </a:prstGeom>
        </p:spPr>
      </p:pic>
      <p:sp>
        <p:nvSpPr>
          <p:cNvPr id="2" name="テキスト ボックス 1">
            <a:extLst>
              <a:ext uri="{FF2B5EF4-FFF2-40B4-BE49-F238E27FC236}">
                <a16:creationId xmlns:a16="http://schemas.microsoft.com/office/drawing/2014/main" id="{E781AD08-35CD-215B-0450-881E6E70EF48}"/>
              </a:ext>
            </a:extLst>
          </p:cNvPr>
          <p:cNvSpPr txBox="1"/>
          <p:nvPr/>
        </p:nvSpPr>
        <p:spPr>
          <a:xfrm>
            <a:off x="368894" y="804729"/>
            <a:ext cx="9954023" cy="523220"/>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sz="2800" b="1">
                <a:solidFill>
                  <a:srgbClr val="02B7E7"/>
                </a:solidFill>
              </a:rPr>
              <a:t>こころの健康 ストレスをためこまない</a:t>
            </a:r>
          </a:p>
        </p:txBody>
      </p:sp>
      <p:pic>
        <p:nvPicPr>
          <p:cNvPr id="5" name="図 4" descr="四角形&#10;&#10;AI 生成コンテンツは誤りを含む可能性があります。">
            <a:extLst>
              <a:ext uri="{FF2B5EF4-FFF2-40B4-BE49-F238E27FC236}">
                <a16:creationId xmlns:a16="http://schemas.microsoft.com/office/drawing/2014/main" id="{6345355F-11F0-0CD1-8EAF-CCA740377963}"/>
              </a:ext>
            </a:extLst>
          </p:cNvPr>
          <p:cNvPicPr>
            <a:picLocks noChangeAspect="1"/>
          </p:cNvPicPr>
          <p:nvPr/>
        </p:nvPicPr>
        <p:blipFill>
          <a:blip r:embed="rId4"/>
          <a:stretch>
            <a:fillRect/>
          </a:stretch>
        </p:blipFill>
        <p:spPr>
          <a:xfrm>
            <a:off x="605033" y="1525586"/>
            <a:ext cx="9481743" cy="5116513"/>
          </a:xfrm>
          <a:prstGeom prst="rect">
            <a:avLst/>
          </a:prstGeom>
        </p:spPr>
      </p:pic>
      <p:sp>
        <p:nvSpPr>
          <p:cNvPr id="6" name="テキスト ボックス 5">
            <a:extLst>
              <a:ext uri="{FF2B5EF4-FFF2-40B4-BE49-F238E27FC236}">
                <a16:creationId xmlns:a16="http://schemas.microsoft.com/office/drawing/2014/main" id="{CD019EA9-209C-A5C9-039D-87F0CBE8F9B1}"/>
              </a:ext>
            </a:extLst>
          </p:cNvPr>
          <p:cNvSpPr txBox="1"/>
          <p:nvPr/>
        </p:nvSpPr>
        <p:spPr>
          <a:xfrm>
            <a:off x="971572" y="1801998"/>
            <a:ext cx="8638420" cy="646331"/>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ja-JP" altLang="en-US" sz="1800" b="1">
                <a:solidFill>
                  <a:schemeClr val="tx1"/>
                </a:solidFill>
              </a:rPr>
              <a:t>● </a:t>
            </a:r>
            <a:r>
              <a:rPr lang="en-US" altLang="ja-JP" sz="1800" b="1">
                <a:solidFill>
                  <a:srgbClr val="E96F8F"/>
                </a:solidFill>
              </a:rPr>
              <a:t>20-34</a:t>
            </a:r>
            <a:r>
              <a:rPr lang="ja-JP" altLang="en-US" sz="1800" b="1">
                <a:solidFill>
                  <a:srgbClr val="E96F8F"/>
                </a:solidFill>
              </a:rPr>
              <a:t>歳の男女</a:t>
            </a:r>
            <a:r>
              <a:rPr lang="ja-JP" altLang="en-US" sz="1800" b="1">
                <a:solidFill>
                  <a:schemeClr val="tx1"/>
                </a:solidFill>
              </a:rPr>
              <a:t>の</a:t>
            </a:r>
            <a:r>
              <a:rPr lang="en-US" altLang="ja-JP" sz="1800" b="1">
                <a:solidFill>
                  <a:schemeClr val="tx1"/>
                </a:solidFill>
              </a:rPr>
              <a:t>27.5%</a:t>
            </a:r>
            <a:r>
              <a:rPr lang="ja-JP" altLang="en-US" sz="1800" b="1">
                <a:solidFill>
                  <a:schemeClr val="tx1"/>
                </a:solidFill>
              </a:rPr>
              <a:t>（</a:t>
            </a:r>
            <a:r>
              <a:rPr lang="en-US" altLang="ja-JP" sz="1800" b="1">
                <a:solidFill>
                  <a:schemeClr val="tx1"/>
                </a:solidFill>
              </a:rPr>
              <a:t>5</a:t>
            </a:r>
            <a:r>
              <a:rPr lang="ja-JP" altLang="en-US" sz="1800" b="1">
                <a:solidFill>
                  <a:schemeClr val="tx1"/>
                </a:solidFill>
              </a:rPr>
              <a:t>人に</a:t>
            </a:r>
            <a:r>
              <a:rPr lang="en-US" altLang="ja-JP" sz="1800" b="1">
                <a:solidFill>
                  <a:schemeClr val="tx1"/>
                </a:solidFill>
              </a:rPr>
              <a:t>1</a:t>
            </a:r>
            <a:r>
              <a:rPr lang="ja-JP" altLang="en-US" sz="1800" b="1">
                <a:solidFill>
                  <a:schemeClr val="tx1"/>
                </a:solidFill>
              </a:rPr>
              <a:t>人以上）が、気分障害・不安障害・物質　　</a:t>
            </a:r>
            <a:endParaRPr lang="en-US" altLang="ja-JP" sz="1800" b="1">
              <a:solidFill>
                <a:schemeClr val="tx1"/>
              </a:solidFill>
            </a:endParaRPr>
          </a:p>
          <a:p>
            <a:pPr algn="l"/>
            <a:r>
              <a:rPr lang="ja-JP" altLang="en-US" sz="1800" b="1">
                <a:solidFill>
                  <a:schemeClr val="tx1"/>
                </a:solidFill>
              </a:rPr>
              <a:t>　</a:t>
            </a:r>
            <a:r>
              <a:rPr lang="en-US" altLang="ja-JP" sz="1800" b="1">
                <a:solidFill>
                  <a:schemeClr val="tx1"/>
                </a:solidFill>
              </a:rPr>
              <a:t> </a:t>
            </a:r>
            <a:r>
              <a:rPr lang="ja-JP" altLang="en-US" sz="1800" b="1">
                <a:solidFill>
                  <a:schemeClr val="tx1"/>
                </a:solidFill>
              </a:rPr>
              <a:t>関連障害（アルコール乱用等）のいずれかの精神障害を有している</a:t>
            </a:r>
          </a:p>
        </p:txBody>
      </p:sp>
      <p:sp>
        <p:nvSpPr>
          <p:cNvPr id="7" name="テキスト ボックス 6">
            <a:extLst>
              <a:ext uri="{FF2B5EF4-FFF2-40B4-BE49-F238E27FC236}">
                <a16:creationId xmlns:a16="http://schemas.microsoft.com/office/drawing/2014/main" id="{ACAE30CB-9FC4-48B5-5F4F-7144B61464E5}"/>
              </a:ext>
            </a:extLst>
          </p:cNvPr>
          <p:cNvSpPr txBox="1"/>
          <p:nvPr/>
        </p:nvSpPr>
        <p:spPr>
          <a:xfrm>
            <a:off x="4076621" y="2478520"/>
            <a:ext cx="5791279" cy="246221"/>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ja-JP" altLang="en-US" sz="1000">
                <a:solidFill>
                  <a:schemeClr val="tx1"/>
                </a:solidFill>
              </a:rPr>
              <a:t>川上憲人</a:t>
            </a:r>
            <a:r>
              <a:rPr lang="en-US" altLang="ja-JP" sz="1000">
                <a:solidFill>
                  <a:schemeClr val="tx1"/>
                </a:solidFill>
              </a:rPr>
              <a:t>. </a:t>
            </a:r>
            <a:r>
              <a:rPr lang="ja-JP" altLang="en-US" sz="1000">
                <a:solidFill>
                  <a:schemeClr val="tx1"/>
                </a:solidFill>
              </a:rPr>
              <a:t>精神疾患の有病率等に関する大規模疫学調査研究：世界精神保健日本調査セカンドより</a:t>
            </a:r>
          </a:p>
        </p:txBody>
      </p:sp>
      <p:sp>
        <p:nvSpPr>
          <p:cNvPr id="8" name="テキスト ボックス 7">
            <a:extLst>
              <a:ext uri="{FF2B5EF4-FFF2-40B4-BE49-F238E27FC236}">
                <a16:creationId xmlns:a16="http://schemas.microsoft.com/office/drawing/2014/main" id="{BDAC1D78-08AA-4670-1C18-37DEF8AE1250}"/>
              </a:ext>
            </a:extLst>
          </p:cNvPr>
          <p:cNvSpPr txBox="1"/>
          <p:nvPr/>
        </p:nvSpPr>
        <p:spPr>
          <a:xfrm>
            <a:off x="971572" y="3191290"/>
            <a:ext cx="8185127" cy="646331"/>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ja-JP" altLang="en-US" sz="1800" b="1">
                <a:solidFill>
                  <a:schemeClr val="tx1"/>
                </a:solidFill>
              </a:rPr>
              <a:t>●精神疾患をもつ人は、</a:t>
            </a:r>
            <a:r>
              <a:rPr lang="ja-JP" altLang="en-US" sz="1800" b="1">
                <a:solidFill>
                  <a:srgbClr val="E96F8F"/>
                </a:solidFill>
              </a:rPr>
              <a:t>⾷⾏動の問題、飲酒・喫煙などの⽣活習慣が乱れて　</a:t>
            </a:r>
            <a:endParaRPr lang="en-US" altLang="ja-JP" sz="1800" b="1">
              <a:solidFill>
                <a:srgbClr val="E96F8F"/>
              </a:solidFill>
            </a:endParaRPr>
          </a:p>
          <a:p>
            <a:pPr algn="l"/>
            <a:r>
              <a:rPr lang="ja-JP" altLang="en-US" sz="1800" b="1">
                <a:solidFill>
                  <a:srgbClr val="E96F8F"/>
                </a:solidFill>
              </a:rPr>
              <a:t>　いる</a:t>
            </a:r>
            <a:r>
              <a:rPr lang="ja-JP" altLang="en-US" sz="1800" b="1">
                <a:solidFill>
                  <a:schemeClr val="tx1"/>
                </a:solidFill>
              </a:rPr>
              <a:t>人が多く、生活習慣病等の病気の発症にも関与</a:t>
            </a:r>
          </a:p>
        </p:txBody>
      </p:sp>
      <p:sp>
        <p:nvSpPr>
          <p:cNvPr id="9" name="テキスト ボックス 8">
            <a:extLst>
              <a:ext uri="{FF2B5EF4-FFF2-40B4-BE49-F238E27FC236}">
                <a16:creationId xmlns:a16="http://schemas.microsoft.com/office/drawing/2014/main" id="{EA164817-739A-937C-DD5F-38D769E75914}"/>
              </a:ext>
            </a:extLst>
          </p:cNvPr>
          <p:cNvSpPr txBox="1"/>
          <p:nvPr/>
        </p:nvSpPr>
        <p:spPr>
          <a:xfrm>
            <a:off x="8013621" y="3837621"/>
            <a:ext cx="1854279" cy="246221"/>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en" altLang="ja-JP" sz="1000">
                <a:solidFill>
                  <a:schemeClr val="tx1"/>
                </a:solidFill>
              </a:rPr>
              <a:t>Prince M. Lancet. 2007</a:t>
            </a:r>
            <a:r>
              <a:rPr lang="ja-JP" altLang="en-US" sz="1000">
                <a:solidFill>
                  <a:schemeClr val="tx1"/>
                </a:solidFill>
              </a:rPr>
              <a:t>より</a:t>
            </a:r>
          </a:p>
        </p:txBody>
      </p:sp>
      <p:sp>
        <p:nvSpPr>
          <p:cNvPr id="10" name="テキスト ボックス 9">
            <a:extLst>
              <a:ext uri="{FF2B5EF4-FFF2-40B4-BE49-F238E27FC236}">
                <a16:creationId xmlns:a16="http://schemas.microsoft.com/office/drawing/2014/main" id="{50D98C2D-9091-BEB7-AC53-25AB68C67DE9}"/>
              </a:ext>
            </a:extLst>
          </p:cNvPr>
          <p:cNvSpPr txBox="1"/>
          <p:nvPr/>
        </p:nvSpPr>
        <p:spPr>
          <a:xfrm>
            <a:off x="971572" y="4448590"/>
            <a:ext cx="8185127" cy="369332"/>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ja-JP" altLang="en-US" sz="1800" b="1">
                <a:solidFill>
                  <a:schemeClr val="tx1"/>
                </a:solidFill>
              </a:rPr>
              <a:t>●女性の</a:t>
            </a:r>
            <a:r>
              <a:rPr lang="ja-JP" altLang="en-US" sz="1800" b="1">
                <a:solidFill>
                  <a:srgbClr val="E96F8F"/>
                </a:solidFill>
              </a:rPr>
              <a:t>精神的ストレスや</a:t>
            </a:r>
            <a:r>
              <a:rPr lang="en" altLang="ja-JP" sz="1800" b="1">
                <a:solidFill>
                  <a:srgbClr val="E96F8F"/>
                </a:solidFill>
              </a:rPr>
              <a:t>QOL</a:t>
            </a:r>
            <a:r>
              <a:rPr lang="ja-JP" altLang="en-US" sz="1800" b="1">
                <a:solidFill>
                  <a:schemeClr val="tx1"/>
                </a:solidFill>
              </a:rPr>
              <a:t>が良くないことが、妊よう性と関係</a:t>
            </a:r>
          </a:p>
        </p:txBody>
      </p:sp>
      <p:sp>
        <p:nvSpPr>
          <p:cNvPr id="11" name="テキスト ボックス 10">
            <a:extLst>
              <a:ext uri="{FF2B5EF4-FFF2-40B4-BE49-F238E27FC236}">
                <a16:creationId xmlns:a16="http://schemas.microsoft.com/office/drawing/2014/main" id="{1738F153-D4EC-0E9F-3ED8-7307908081CD}"/>
              </a:ext>
            </a:extLst>
          </p:cNvPr>
          <p:cNvSpPr txBox="1"/>
          <p:nvPr/>
        </p:nvSpPr>
        <p:spPr>
          <a:xfrm>
            <a:off x="5930899" y="4892448"/>
            <a:ext cx="3937001" cy="246221"/>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en" altLang="ja-JP" sz="1000">
                <a:solidFill>
                  <a:schemeClr val="tx1"/>
                </a:solidFill>
              </a:rPr>
              <a:t>Palomba S. Reproductive Biology and Endocrinology. 2018</a:t>
            </a:r>
            <a:r>
              <a:rPr lang="ja-JP" altLang="en-US" sz="1000">
                <a:solidFill>
                  <a:schemeClr val="tx1"/>
                </a:solidFill>
              </a:rPr>
              <a:t>より</a:t>
            </a:r>
          </a:p>
        </p:txBody>
      </p:sp>
      <p:sp>
        <p:nvSpPr>
          <p:cNvPr id="12" name="テキスト ボックス 11">
            <a:extLst>
              <a:ext uri="{FF2B5EF4-FFF2-40B4-BE49-F238E27FC236}">
                <a16:creationId xmlns:a16="http://schemas.microsoft.com/office/drawing/2014/main" id="{E971550F-BF9C-C7D9-AAA6-5480920227DC}"/>
              </a:ext>
            </a:extLst>
          </p:cNvPr>
          <p:cNvSpPr txBox="1"/>
          <p:nvPr/>
        </p:nvSpPr>
        <p:spPr>
          <a:xfrm>
            <a:off x="971572" y="5551759"/>
            <a:ext cx="8638420" cy="646331"/>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ja-JP" altLang="en-US" sz="1800" b="1">
                <a:solidFill>
                  <a:schemeClr val="tx1"/>
                </a:solidFill>
              </a:rPr>
              <a:t>●</a:t>
            </a:r>
            <a:r>
              <a:rPr lang="ja-JP" altLang="en-US" sz="1800" b="1">
                <a:solidFill>
                  <a:srgbClr val="E96F8F"/>
                </a:solidFill>
              </a:rPr>
              <a:t>心理的にも社会的にも介入</a:t>
            </a:r>
            <a:r>
              <a:rPr lang="ja-JP" altLang="en-US" sz="1800" b="1">
                <a:solidFill>
                  <a:schemeClr val="tx1"/>
                </a:solidFill>
              </a:rPr>
              <a:t>することが、ストレスを軽減するだけでなく、妊 </a:t>
            </a:r>
            <a:endParaRPr lang="en-US" altLang="ja-JP" sz="1800" b="1">
              <a:solidFill>
                <a:schemeClr val="tx1"/>
              </a:solidFill>
            </a:endParaRPr>
          </a:p>
          <a:p>
            <a:pPr algn="l"/>
            <a:r>
              <a:rPr lang="en-US" altLang="ja-JP" sz="1800" b="1">
                <a:solidFill>
                  <a:schemeClr val="tx1"/>
                </a:solidFill>
              </a:rPr>
              <a:t>   </a:t>
            </a:r>
            <a:r>
              <a:rPr lang="ja-JP" altLang="en-US" sz="1800" b="1">
                <a:solidFill>
                  <a:schemeClr val="tx1"/>
                </a:solidFill>
              </a:rPr>
              <a:t>娠率の有意な増加に関連</a:t>
            </a:r>
            <a:endParaRPr lang="en-US" altLang="ja-JP" sz="1800" b="1">
              <a:solidFill>
                <a:schemeClr val="tx1"/>
              </a:solidFill>
            </a:endParaRPr>
          </a:p>
        </p:txBody>
      </p:sp>
      <p:sp>
        <p:nvSpPr>
          <p:cNvPr id="13" name="テキスト ボックス 12">
            <a:extLst>
              <a:ext uri="{FF2B5EF4-FFF2-40B4-BE49-F238E27FC236}">
                <a16:creationId xmlns:a16="http://schemas.microsoft.com/office/drawing/2014/main" id="{20D4A11F-695C-D320-A692-4CFD87B4282C}"/>
              </a:ext>
            </a:extLst>
          </p:cNvPr>
          <p:cNvSpPr txBox="1"/>
          <p:nvPr/>
        </p:nvSpPr>
        <p:spPr>
          <a:xfrm>
            <a:off x="6807199" y="6272616"/>
            <a:ext cx="3073401" cy="246221"/>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en" altLang="ja-JP" sz="1000">
                <a:solidFill>
                  <a:schemeClr val="tx1"/>
                </a:solidFill>
              </a:rPr>
              <a:t>Rooney KL. Dialogues Clin </a:t>
            </a:r>
            <a:r>
              <a:rPr lang="en" altLang="ja-JP" sz="1000" err="1">
                <a:solidFill>
                  <a:schemeClr val="tx1"/>
                </a:solidFill>
              </a:rPr>
              <a:t>Neurosci</a:t>
            </a:r>
            <a:r>
              <a:rPr lang="en" altLang="ja-JP" sz="1000">
                <a:solidFill>
                  <a:schemeClr val="tx1"/>
                </a:solidFill>
              </a:rPr>
              <a:t>. 2018.</a:t>
            </a:r>
            <a:r>
              <a:rPr lang="ja-JP" altLang="en-US" sz="1000">
                <a:solidFill>
                  <a:schemeClr val="tx1"/>
                </a:solidFill>
              </a:rPr>
              <a:t>より</a:t>
            </a:r>
          </a:p>
        </p:txBody>
      </p:sp>
      <p:pic>
        <p:nvPicPr>
          <p:cNvPr id="14" name="図 13">
            <a:extLst>
              <a:ext uri="{FF2B5EF4-FFF2-40B4-BE49-F238E27FC236}">
                <a16:creationId xmlns:a16="http://schemas.microsoft.com/office/drawing/2014/main" id="{C8AD729E-5ABC-E21D-6C1C-5ADDE1556375}"/>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843852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B18EA-1E93-D072-1688-B5DBD15E254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4897756-9D36-EA3B-AC88-E08D24661C8C}"/>
              </a:ext>
            </a:extLst>
          </p:cNvPr>
          <p:cNvPicPr>
            <a:picLocks noChangeAspect="1"/>
          </p:cNvPicPr>
          <p:nvPr/>
        </p:nvPicPr>
        <p:blipFill>
          <a:blip r:embed="rId2">
            <a:clrChange>
              <a:clrFrom>
                <a:srgbClr val="FFFFFF"/>
              </a:clrFrom>
              <a:clrTo>
                <a:srgbClr val="FFFFFF">
                  <a:alpha val="0"/>
                </a:srgbClr>
              </a:clrTo>
            </a:clrChange>
          </a:blip>
          <a:srcRect l="18354" t="34483" r="17612" b="51794"/>
          <a:stretch>
            <a:fillRect/>
          </a:stretch>
        </p:blipFill>
        <p:spPr>
          <a:xfrm>
            <a:off x="1394423" y="659021"/>
            <a:ext cx="8221715" cy="1209409"/>
          </a:xfrm>
          <a:prstGeom prst="rect">
            <a:avLst/>
          </a:prstGeom>
        </p:spPr>
      </p:pic>
      <p:sp>
        <p:nvSpPr>
          <p:cNvPr id="3" name="テキスト ボックス 2">
            <a:extLst>
              <a:ext uri="{FF2B5EF4-FFF2-40B4-BE49-F238E27FC236}">
                <a16:creationId xmlns:a16="http://schemas.microsoft.com/office/drawing/2014/main" id="{6FFAB3A3-C945-C1D6-47FC-0E8DF7ED7574}"/>
              </a:ext>
            </a:extLst>
          </p:cNvPr>
          <p:cNvSpPr txBox="1"/>
          <p:nvPr/>
        </p:nvSpPr>
        <p:spPr>
          <a:xfrm>
            <a:off x="2537174" y="985260"/>
            <a:ext cx="561746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a:ln>
                  <a:noFill/>
                </a:ln>
                <a:solidFill>
                  <a:srgbClr val="027DB3"/>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生活を整えよう</a:t>
            </a:r>
          </a:p>
        </p:txBody>
      </p:sp>
      <p:sp>
        <p:nvSpPr>
          <p:cNvPr id="4" name="テキスト ボックス 3">
            <a:extLst>
              <a:ext uri="{FF2B5EF4-FFF2-40B4-BE49-F238E27FC236}">
                <a16:creationId xmlns:a16="http://schemas.microsoft.com/office/drawing/2014/main" id="{43C5DA06-2192-1A42-F070-7825029183B2}"/>
              </a:ext>
            </a:extLst>
          </p:cNvPr>
          <p:cNvSpPr txBox="1"/>
          <p:nvPr/>
        </p:nvSpPr>
        <p:spPr>
          <a:xfrm>
            <a:off x="870438" y="2266225"/>
            <a:ext cx="9126415" cy="3908762"/>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バランスのよい食事をとります</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妊娠を望む女性は、サプリメントなどの葉酸　</a:t>
            </a:r>
            <a:endParaRPr kumimoji="0" lang="en-US" altLang="ja-JP" sz="2800" b="1" i="0" u="none" strike="noStrike" kern="1200" cap="none" spc="0" normalizeH="0" baseline="0" noProof="0">
              <a:ln>
                <a:noFill/>
              </a:ln>
              <a:solidFill>
                <a:srgbClr val="008CB9"/>
              </a:solidFill>
              <a:effectLst/>
              <a:uLnTx/>
              <a:uFillTx/>
              <a:latin typeface="+mn-ea"/>
              <a:cs typeface="Rounded Mplus 1c" panose="020B0502020203020207"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をとります（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１日</a:t>
            </a:r>
            <a:r>
              <a:rPr kumimoji="0" lang="en-US" altLang="ja-JP"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60</a:t>
            </a: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分以上からだを動かします</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禁煙しよう！受動喫煙を避けます</a:t>
            </a:r>
            <a:endParaRPr kumimoji="0" lang="en-US" altLang="ja-JP" sz="2800" b="1" i="0" u="none" strike="noStrike" kern="1200" cap="none" spc="0" normalizeH="0" baseline="0" noProof="0">
              <a:ln>
                <a:noFill/>
              </a:ln>
              <a:solidFill>
                <a:srgbClr val="008CB9"/>
              </a:solidFill>
              <a:effectLst/>
              <a:uLnTx/>
              <a:uFillTx/>
              <a:latin typeface="+mn-ea"/>
              <a:cs typeface="Rounded Mplus 1c" panose="020B0502020203020207"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008CB9"/>
                </a:solidFill>
                <a:effectLst/>
                <a:uLnTx/>
                <a:uFillTx/>
                <a:latin typeface="+mn-ea"/>
                <a:cs typeface="Rounded Mplus 1c" panose="020B0502020203020207" pitchFamily="34" charset="-128"/>
              </a:rPr>
              <a:t>□ アルコール控えるようにします</a:t>
            </a:r>
          </a:p>
        </p:txBody>
      </p:sp>
      <p:sp>
        <p:nvSpPr>
          <p:cNvPr id="5" name="楕円 4">
            <a:extLst>
              <a:ext uri="{FF2B5EF4-FFF2-40B4-BE49-F238E27FC236}">
                <a16:creationId xmlns:a16="http://schemas.microsoft.com/office/drawing/2014/main" id="{1DC632AE-3DF4-C9B8-D7A1-FBF93E72D3F1}"/>
              </a:ext>
            </a:extLst>
          </p:cNvPr>
          <p:cNvSpPr/>
          <p:nvPr/>
        </p:nvSpPr>
        <p:spPr>
          <a:xfrm>
            <a:off x="3634348" y="3677668"/>
            <a:ext cx="227033" cy="204338"/>
          </a:xfrm>
          <a:prstGeom prst="ellipse">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sp>
        <p:nvSpPr>
          <p:cNvPr id="6" name="フローチャート: 論理積ゲート 5">
            <a:extLst>
              <a:ext uri="{FF2B5EF4-FFF2-40B4-BE49-F238E27FC236}">
                <a16:creationId xmlns:a16="http://schemas.microsoft.com/office/drawing/2014/main" id="{3C883164-06D2-A103-5F79-347ED183C93C}"/>
              </a:ext>
            </a:extLst>
          </p:cNvPr>
          <p:cNvSpPr/>
          <p:nvPr/>
        </p:nvSpPr>
        <p:spPr>
          <a:xfrm rot="16200000">
            <a:off x="3634859" y="3881495"/>
            <a:ext cx="226012" cy="227034"/>
          </a:xfrm>
          <a:prstGeom prst="flowChartDelay">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pic>
        <p:nvPicPr>
          <p:cNvPr id="7" name="図 6">
            <a:extLst>
              <a:ext uri="{FF2B5EF4-FFF2-40B4-BE49-F238E27FC236}">
                <a16:creationId xmlns:a16="http://schemas.microsoft.com/office/drawing/2014/main" id="{8D0D7E66-1E92-86E4-5F89-E1371079642D}"/>
              </a:ext>
            </a:extLst>
          </p:cNvPr>
          <p:cNvPicPr>
            <a:picLocks noChangeAspect="1"/>
          </p:cNvPicPr>
          <p:nvPr/>
        </p:nvPicPr>
        <p:blipFill>
          <a:blip r:embed="rId3"/>
          <a:stretch>
            <a:fillRect/>
          </a:stretch>
        </p:blipFill>
        <p:spPr>
          <a:xfrm>
            <a:off x="1000723" y="5014121"/>
            <a:ext cx="393700" cy="330200"/>
          </a:xfrm>
          <a:prstGeom prst="rect">
            <a:avLst/>
          </a:prstGeom>
        </p:spPr>
      </p:pic>
      <p:pic>
        <p:nvPicPr>
          <p:cNvPr id="9" name="図 8">
            <a:extLst>
              <a:ext uri="{FF2B5EF4-FFF2-40B4-BE49-F238E27FC236}">
                <a16:creationId xmlns:a16="http://schemas.microsoft.com/office/drawing/2014/main" id="{046AD23B-6143-1F68-F343-A3BD1B787FB7}"/>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7360262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33036-8DB8-B4FE-3CDE-AAF8EB8F9A2E}"/>
            </a:ext>
          </a:extLst>
        </p:cNvPr>
        <p:cNvGrpSpPr/>
        <p:nvPr/>
      </p:nvGrpSpPr>
      <p:grpSpPr>
        <a:xfrm>
          <a:off x="0" y="0"/>
          <a:ext cx="0" cy="0"/>
          <a:chOff x="0" y="0"/>
          <a:chExt cx="0" cy="0"/>
        </a:xfrm>
      </p:grpSpPr>
      <p:pic>
        <p:nvPicPr>
          <p:cNvPr id="4" name="図 3" descr="パソコンの画面&#10;&#10;AI 生成コンテンツは誤りを含む可能性があります。">
            <a:extLst>
              <a:ext uri="{FF2B5EF4-FFF2-40B4-BE49-F238E27FC236}">
                <a16:creationId xmlns:a16="http://schemas.microsoft.com/office/drawing/2014/main" id="{6455CDE4-7BD2-D489-BFF1-43869AD548BC}"/>
              </a:ext>
            </a:extLst>
          </p:cNvPr>
          <p:cNvPicPr>
            <a:picLocks noGrp="1" noRot="1" noChangeAspect="1" noMove="1" noResize="1" noEditPoints="1" noAdjustHandles="1" noChangeArrowheads="1" noChangeShapeType="1" noCrop="1"/>
          </p:cNvPicPr>
          <p:nvPr/>
        </p:nvPicPr>
        <p:blipFill>
          <a:blip r:embed="rId3"/>
          <a:stretch>
            <a:fillRect/>
          </a:stretch>
        </p:blipFill>
        <p:spPr>
          <a:xfrm>
            <a:off x="-1" y="288"/>
            <a:ext cx="10692221" cy="7559387"/>
          </a:xfrm>
          <a:prstGeom prst="rect">
            <a:avLst/>
          </a:prstGeom>
        </p:spPr>
      </p:pic>
      <p:sp>
        <p:nvSpPr>
          <p:cNvPr id="2" name="テキスト ボックス 1">
            <a:extLst>
              <a:ext uri="{FF2B5EF4-FFF2-40B4-BE49-F238E27FC236}">
                <a16:creationId xmlns:a16="http://schemas.microsoft.com/office/drawing/2014/main" id="{50ED5A29-60DF-CFC6-F833-24C4B75194DF}"/>
              </a:ext>
            </a:extLst>
          </p:cNvPr>
          <p:cNvSpPr txBox="1"/>
          <p:nvPr/>
        </p:nvSpPr>
        <p:spPr>
          <a:xfrm>
            <a:off x="368894" y="804729"/>
            <a:ext cx="9954023" cy="523220"/>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sz="2800" b="1">
                <a:solidFill>
                  <a:srgbClr val="02B7E7"/>
                </a:solidFill>
              </a:rPr>
              <a:t>禁煙しよう！受動喫煙を避けます</a:t>
            </a:r>
          </a:p>
        </p:txBody>
      </p:sp>
      <p:pic>
        <p:nvPicPr>
          <p:cNvPr id="3" name="図 2" descr="挿絵, 建物 が含まれている画像&#10;&#10;AI 生成コンテンツは誤りを含む可能性があります。">
            <a:extLst>
              <a:ext uri="{FF2B5EF4-FFF2-40B4-BE49-F238E27FC236}">
                <a16:creationId xmlns:a16="http://schemas.microsoft.com/office/drawing/2014/main" id="{7E69CBB8-D2A8-5C7E-3522-3D984346CB24}"/>
              </a:ext>
            </a:extLst>
          </p:cNvPr>
          <p:cNvPicPr>
            <a:picLocks noChangeAspect="1"/>
          </p:cNvPicPr>
          <p:nvPr/>
        </p:nvPicPr>
        <p:blipFill>
          <a:blip r:embed="rId4"/>
          <a:srcRect b="29227"/>
          <a:stretch>
            <a:fillRect/>
          </a:stretch>
        </p:blipFill>
        <p:spPr>
          <a:xfrm>
            <a:off x="683192" y="1860358"/>
            <a:ext cx="9325425" cy="3603244"/>
          </a:xfrm>
          <a:prstGeom prst="rect">
            <a:avLst/>
          </a:prstGeom>
        </p:spPr>
      </p:pic>
      <p:sp>
        <p:nvSpPr>
          <p:cNvPr id="13" name="テキスト ボックス 12">
            <a:extLst>
              <a:ext uri="{FF2B5EF4-FFF2-40B4-BE49-F238E27FC236}">
                <a16:creationId xmlns:a16="http://schemas.microsoft.com/office/drawing/2014/main" id="{5111E317-4800-F501-8BA8-92AD848E2E02}"/>
              </a:ext>
            </a:extLst>
          </p:cNvPr>
          <p:cNvSpPr txBox="1"/>
          <p:nvPr/>
        </p:nvSpPr>
        <p:spPr>
          <a:xfrm>
            <a:off x="971572" y="2119863"/>
            <a:ext cx="8185127" cy="369332"/>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ja-JP" altLang="en-US" sz="1800" b="1">
                <a:solidFill>
                  <a:schemeClr val="tx1"/>
                </a:solidFill>
              </a:rPr>
              <a:t>●喫煙は</a:t>
            </a:r>
            <a:r>
              <a:rPr lang="ja-JP" altLang="en-US" sz="1800" b="1">
                <a:solidFill>
                  <a:srgbClr val="E96F8F"/>
                </a:solidFill>
              </a:rPr>
              <a:t>男女</a:t>
            </a:r>
            <a:r>
              <a:rPr lang="ja-JP" altLang="en-US" sz="1800" b="1">
                <a:solidFill>
                  <a:schemeClr val="tx1"/>
                </a:solidFill>
              </a:rPr>
              <a:t>ともに</a:t>
            </a:r>
            <a:r>
              <a:rPr lang="ja-JP" altLang="en-US" sz="1800" b="1">
                <a:solidFill>
                  <a:srgbClr val="E96F8F"/>
                </a:solidFill>
              </a:rPr>
              <a:t>不妊症</a:t>
            </a:r>
            <a:r>
              <a:rPr lang="ja-JP" altLang="en-US" sz="1800" b="1">
                <a:solidFill>
                  <a:schemeClr val="tx1"/>
                </a:solidFill>
              </a:rPr>
              <a:t>の原因にもなる可能性がある</a:t>
            </a:r>
          </a:p>
        </p:txBody>
      </p:sp>
      <p:sp>
        <p:nvSpPr>
          <p:cNvPr id="14" name="テキスト ボックス 13">
            <a:extLst>
              <a:ext uri="{FF2B5EF4-FFF2-40B4-BE49-F238E27FC236}">
                <a16:creationId xmlns:a16="http://schemas.microsoft.com/office/drawing/2014/main" id="{6B0FA870-0A79-F284-8FFD-A634392BF0E8}"/>
              </a:ext>
            </a:extLst>
          </p:cNvPr>
          <p:cNvSpPr txBox="1"/>
          <p:nvPr/>
        </p:nvSpPr>
        <p:spPr>
          <a:xfrm>
            <a:off x="4686301" y="2493182"/>
            <a:ext cx="5181600" cy="246221"/>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en" altLang="ja-JP" sz="1000">
                <a:solidFill>
                  <a:schemeClr val="tx1"/>
                </a:solidFill>
              </a:rPr>
              <a:t>Practice Committee of the American Society for Reproductive Medicine. 2018</a:t>
            </a:r>
            <a:r>
              <a:rPr lang="ja-JP" altLang="en-US" sz="1000">
                <a:solidFill>
                  <a:schemeClr val="tx1"/>
                </a:solidFill>
              </a:rPr>
              <a:t>より</a:t>
            </a:r>
          </a:p>
        </p:txBody>
      </p:sp>
      <p:sp>
        <p:nvSpPr>
          <p:cNvPr id="15" name="テキスト ボックス 14">
            <a:extLst>
              <a:ext uri="{FF2B5EF4-FFF2-40B4-BE49-F238E27FC236}">
                <a16:creationId xmlns:a16="http://schemas.microsoft.com/office/drawing/2014/main" id="{895AE5C6-C9DD-E172-3D4F-543A0BEDCC40}"/>
              </a:ext>
            </a:extLst>
          </p:cNvPr>
          <p:cNvSpPr txBox="1"/>
          <p:nvPr/>
        </p:nvSpPr>
        <p:spPr>
          <a:xfrm>
            <a:off x="971572" y="3293924"/>
            <a:ext cx="8554265" cy="369332"/>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ja-JP" altLang="en-US" sz="1800" b="1">
                <a:solidFill>
                  <a:schemeClr val="tx1"/>
                </a:solidFill>
              </a:rPr>
              <a:t>●妊娠前・妊娠中の喫煙は</a:t>
            </a:r>
            <a:r>
              <a:rPr lang="ja-JP" altLang="en-US" sz="1800" b="1">
                <a:solidFill>
                  <a:srgbClr val="E96F8F"/>
                </a:solidFill>
              </a:rPr>
              <a:t>流産や早産、胎児発育遅延</a:t>
            </a:r>
            <a:r>
              <a:rPr lang="ja-JP" altLang="en-US" sz="1800" b="1">
                <a:solidFill>
                  <a:schemeClr val="tx1"/>
                </a:solidFill>
              </a:rPr>
              <a:t>の原因となる可能性がある</a:t>
            </a:r>
          </a:p>
        </p:txBody>
      </p:sp>
      <p:sp>
        <p:nvSpPr>
          <p:cNvPr id="16" name="テキスト ボックス 15">
            <a:extLst>
              <a:ext uri="{FF2B5EF4-FFF2-40B4-BE49-F238E27FC236}">
                <a16:creationId xmlns:a16="http://schemas.microsoft.com/office/drawing/2014/main" id="{E5AE3CC9-68AE-375D-2ACF-86069EB7DB97}"/>
              </a:ext>
            </a:extLst>
          </p:cNvPr>
          <p:cNvSpPr txBox="1"/>
          <p:nvPr/>
        </p:nvSpPr>
        <p:spPr>
          <a:xfrm>
            <a:off x="5803902" y="3674282"/>
            <a:ext cx="4063999" cy="246221"/>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en" altLang="ja-JP" sz="1000" err="1">
                <a:solidFill>
                  <a:schemeClr val="tx1"/>
                </a:solidFill>
              </a:rPr>
              <a:t>Roquer</a:t>
            </a:r>
            <a:r>
              <a:rPr lang="en" altLang="ja-JP" sz="1000">
                <a:solidFill>
                  <a:schemeClr val="tx1"/>
                </a:solidFill>
              </a:rPr>
              <a:t> JM. Acta </a:t>
            </a:r>
            <a:r>
              <a:rPr lang="en" altLang="ja-JP" sz="1000" err="1">
                <a:solidFill>
                  <a:schemeClr val="tx1"/>
                </a:solidFill>
              </a:rPr>
              <a:t>Paediatr</a:t>
            </a:r>
            <a:r>
              <a:rPr lang="en" altLang="ja-JP" sz="1000">
                <a:solidFill>
                  <a:schemeClr val="tx1"/>
                </a:solidFill>
              </a:rPr>
              <a:t>. 1995 / Pourmand. BJU Int. 2004</a:t>
            </a:r>
            <a:r>
              <a:rPr lang="ja-JP" altLang="en-US" sz="1000">
                <a:solidFill>
                  <a:schemeClr val="tx1"/>
                </a:solidFill>
              </a:rPr>
              <a:t>より</a:t>
            </a:r>
          </a:p>
        </p:txBody>
      </p:sp>
      <p:sp>
        <p:nvSpPr>
          <p:cNvPr id="5" name="テキスト ボックス 4">
            <a:extLst>
              <a:ext uri="{FF2B5EF4-FFF2-40B4-BE49-F238E27FC236}">
                <a16:creationId xmlns:a16="http://schemas.microsoft.com/office/drawing/2014/main" id="{52700239-96FB-F9AE-DEB4-09291347E254}"/>
              </a:ext>
            </a:extLst>
          </p:cNvPr>
          <p:cNvSpPr txBox="1"/>
          <p:nvPr/>
        </p:nvSpPr>
        <p:spPr>
          <a:xfrm>
            <a:off x="971572" y="4413469"/>
            <a:ext cx="8795884" cy="369332"/>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ja-JP" altLang="en-US" sz="1800" b="1">
                <a:solidFill>
                  <a:schemeClr val="tx1"/>
                </a:solidFill>
              </a:rPr>
              <a:t>●</a:t>
            </a:r>
            <a:r>
              <a:rPr lang="ja-JP" altLang="en-US" sz="1800" b="1">
                <a:solidFill>
                  <a:srgbClr val="E96F8F"/>
                </a:solidFill>
              </a:rPr>
              <a:t>受動喫煙</a:t>
            </a:r>
            <a:r>
              <a:rPr lang="ja-JP" altLang="en-US" sz="1800" b="1">
                <a:solidFill>
                  <a:schemeClr val="tx1"/>
                </a:solidFill>
              </a:rPr>
              <a:t>でも、流産や早産、胎児発育遅延などのリスクの増加が報告されている</a:t>
            </a:r>
          </a:p>
        </p:txBody>
      </p:sp>
      <p:sp>
        <p:nvSpPr>
          <p:cNvPr id="6" name="テキスト ボックス 5">
            <a:extLst>
              <a:ext uri="{FF2B5EF4-FFF2-40B4-BE49-F238E27FC236}">
                <a16:creationId xmlns:a16="http://schemas.microsoft.com/office/drawing/2014/main" id="{338D252C-7F46-0697-DB5A-8B6D59B1E1D2}"/>
              </a:ext>
            </a:extLst>
          </p:cNvPr>
          <p:cNvSpPr txBox="1"/>
          <p:nvPr/>
        </p:nvSpPr>
        <p:spPr>
          <a:xfrm>
            <a:off x="5064135" y="4824283"/>
            <a:ext cx="4744122" cy="253916"/>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ja-JP" altLang="en-US" sz="1050">
                <a:solidFill>
                  <a:schemeClr val="tx1"/>
                </a:solidFill>
              </a:rPr>
              <a:t>和栗雅子，</a:t>
            </a:r>
            <a:r>
              <a:rPr lang="en-US" altLang="ja-JP" sz="1050">
                <a:solidFill>
                  <a:schemeClr val="tx1"/>
                </a:solidFill>
              </a:rPr>
              <a:t>MEDICAL VIEW, 2024</a:t>
            </a:r>
            <a:r>
              <a:rPr lang="ja-JP" altLang="en-US" sz="1050">
                <a:solidFill>
                  <a:schemeClr val="tx1"/>
                </a:solidFill>
              </a:rPr>
              <a:t> </a:t>
            </a:r>
            <a:r>
              <a:rPr lang="en-US" altLang="ja-JP" sz="1050">
                <a:solidFill>
                  <a:schemeClr val="tx1"/>
                </a:solidFill>
              </a:rPr>
              <a:t>/ </a:t>
            </a:r>
            <a:r>
              <a:rPr lang="en-US" altLang="ja-JP" sz="1050">
                <a:solidFill>
                  <a:schemeClr val="tx1"/>
                </a:solidFill>
                <a:latin typeface="TsukuGoPro-R"/>
              </a:rPr>
              <a:t>Zheng Z A meta-analysis,</a:t>
            </a:r>
            <a:r>
              <a:rPr lang="ja-JP" altLang="en-US" sz="1050">
                <a:solidFill>
                  <a:schemeClr val="tx1"/>
                </a:solidFill>
                <a:latin typeface="TsukuGoPro-R"/>
              </a:rPr>
              <a:t> </a:t>
            </a:r>
            <a:r>
              <a:rPr lang="en-US" altLang="ja-JP" sz="1050">
                <a:solidFill>
                  <a:schemeClr val="tx1"/>
                </a:solidFill>
                <a:latin typeface="TsukuGoPro-R"/>
              </a:rPr>
              <a:t>Birth, 2019</a:t>
            </a:r>
            <a:r>
              <a:rPr lang="ja-JP" altLang="en-US" sz="1050">
                <a:solidFill>
                  <a:schemeClr val="tx1"/>
                </a:solidFill>
                <a:latin typeface="TsukuGoPro-R"/>
              </a:rPr>
              <a:t>より</a:t>
            </a:r>
            <a:r>
              <a:rPr lang="en-US" altLang="ja-JP" sz="1050">
                <a:solidFill>
                  <a:schemeClr val="tx1"/>
                </a:solidFill>
                <a:latin typeface="TsukuGoPro-R"/>
              </a:rPr>
              <a:t> </a:t>
            </a:r>
            <a:endParaRPr lang="ja-JP" altLang="en-US" sz="1050">
              <a:solidFill>
                <a:schemeClr val="tx1"/>
              </a:solidFill>
            </a:endParaRPr>
          </a:p>
        </p:txBody>
      </p:sp>
      <p:pic>
        <p:nvPicPr>
          <p:cNvPr id="7" name="図 6">
            <a:extLst>
              <a:ext uri="{FF2B5EF4-FFF2-40B4-BE49-F238E27FC236}">
                <a16:creationId xmlns:a16="http://schemas.microsoft.com/office/drawing/2014/main" id="{74C991B7-07A6-7DFB-340A-217167E28C8F}"/>
              </a:ext>
            </a:extLst>
          </p:cNvPr>
          <p:cNvPicPr>
            <a:picLocks noChangeAspect="1"/>
          </p:cNvPicPr>
          <p:nvPr/>
        </p:nvPicPr>
        <p:blipFill>
          <a:blip r:embed="rId5"/>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4800665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8BF10-279D-B2CE-9E76-DED48761A57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76F85F50-839D-64D4-0871-4D245A00DD7B}"/>
              </a:ext>
            </a:extLst>
          </p:cNvPr>
          <p:cNvPicPr>
            <a:picLocks noChangeAspect="1"/>
          </p:cNvPicPr>
          <p:nvPr/>
        </p:nvPicPr>
        <p:blipFill>
          <a:blip r:embed="rId2">
            <a:clrChange>
              <a:clrFrom>
                <a:srgbClr val="FFFFFF"/>
              </a:clrFrom>
              <a:clrTo>
                <a:srgbClr val="FFFFFF">
                  <a:alpha val="0"/>
                </a:srgbClr>
              </a:clrTo>
            </a:clrChange>
          </a:blip>
          <a:srcRect l="18354" t="34483" r="17612" b="51794"/>
          <a:stretch>
            <a:fillRect/>
          </a:stretch>
        </p:blipFill>
        <p:spPr>
          <a:xfrm>
            <a:off x="1394423" y="659021"/>
            <a:ext cx="8221715" cy="1209409"/>
          </a:xfrm>
          <a:prstGeom prst="rect">
            <a:avLst/>
          </a:prstGeom>
        </p:spPr>
      </p:pic>
      <p:sp>
        <p:nvSpPr>
          <p:cNvPr id="3" name="テキスト ボックス 2">
            <a:extLst>
              <a:ext uri="{FF2B5EF4-FFF2-40B4-BE49-F238E27FC236}">
                <a16:creationId xmlns:a16="http://schemas.microsoft.com/office/drawing/2014/main" id="{78578C37-C09F-0A3F-B301-D2807D728D1E}"/>
              </a:ext>
            </a:extLst>
          </p:cNvPr>
          <p:cNvSpPr txBox="1"/>
          <p:nvPr/>
        </p:nvSpPr>
        <p:spPr>
          <a:xfrm>
            <a:off x="2537174" y="985260"/>
            <a:ext cx="561746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a:ln>
                  <a:noFill/>
                </a:ln>
                <a:solidFill>
                  <a:srgbClr val="027DB3"/>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生活を整えよう</a:t>
            </a:r>
          </a:p>
        </p:txBody>
      </p:sp>
      <p:sp>
        <p:nvSpPr>
          <p:cNvPr id="4" name="テキスト ボックス 3">
            <a:extLst>
              <a:ext uri="{FF2B5EF4-FFF2-40B4-BE49-F238E27FC236}">
                <a16:creationId xmlns:a16="http://schemas.microsoft.com/office/drawing/2014/main" id="{09B506EA-C682-0DB3-D1B9-08286266D33C}"/>
              </a:ext>
            </a:extLst>
          </p:cNvPr>
          <p:cNvSpPr txBox="1"/>
          <p:nvPr/>
        </p:nvSpPr>
        <p:spPr>
          <a:xfrm>
            <a:off x="870438" y="2266225"/>
            <a:ext cx="9126415" cy="4453976"/>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バランスのよい食事をとります</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妊娠を望む女性は、サプリメントなどの葉酸　</a:t>
            </a:r>
            <a:endParaRPr kumimoji="0" lang="en-US" altLang="ja-JP"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をとります（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１日</a:t>
            </a:r>
            <a:r>
              <a:rPr kumimoji="0" lang="en-US" altLang="ja-JP"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60</a:t>
            </a: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分以上からだを動かします</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禁煙しよう！受動喫煙を避けます</a:t>
            </a:r>
            <a:endParaRPr kumimoji="0" lang="en-US" altLang="ja-JP"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8CB9"/>
                </a:solidFill>
                <a:effectLst/>
                <a:uLnTx/>
                <a:uFillTx/>
                <a:latin typeface="Rounded Mplus 1c" panose="020B0502020203020207" pitchFamily="34" charset="-128"/>
                <a:ea typeface="Rounded Mplus 1c" panose="020B0502020203020207" pitchFamily="34" charset="-128"/>
                <a:cs typeface="Rounded Mplus 1c" panose="020B0502020203020207" pitchFamily="34" charset="-128"/>
              </a:rPr>
              <a:t>□ アルコール控えるようにします</a:t>
            </a:r>
          </a:p>
        </p:txBody>
      </p:sp>
      <p:sp>
        <p:nvSpPr>
          <p:cNvPr id="5" name="楕円 4">
            <a:extLst>
              <a:ext uri="{FF2B5EF4-FFF2-40B4-BE49-F238E27FC236}">
                <a16:creationId xmlns:a16="http://schemas.microsoft.com/office/drawing/2014/main" id="{369E0D00-AAB7-612E-DD06-18CE70F78435}"/>
              </a:ext>
            </a:extLst>
          </p:cNvPr>
          <p:cNvSpPr/>
          <p:nvPr/>
        </p:nvSpPr>
        <p:spPr>
          <a:xfrm>
            <a:off x="4012417" y="3923938"/>
            <a:ext cx="227033" cy="204338"/>
          </a:xfrm>
          <a:prstGeom prst="ellipse">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sp>
        <p:nvSpPr>
          <p:cNvPr id="6" name="フローチャート: 論理積ゲート 5">
            <a:extLst>
              <a:ext uri="{FF2B5EF4-FFF2-40B4-BE49-F238E27FC236}">
                <a16:creationId xmlns:a16="http://schemas.microsoft.com/office/drawing/2014/main" id="{3A7238F0-589C-2F4A-B63F-9B8CECC577BB}"/>
              </a:ext>
            </a:extLst>
          </p:cNvPr>
          <p:cNvSpPr/>
          <p:nvPr/>
        </p:nvSpPr>
        <p:spPr>
          <a:xfrm rot="16200000">
            <a:off x="4012927" y="4127765"/>
            <a:ext cx="226012" cy="227034"/>
          </a:xfrm>
          <a:prstGeom prst="flowChartDelay">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prstClr val="white"/>
              </a:solidFill>
              <a:effectLst/>
              <a:uLnTx/>
              <a:uFillTx/>
              <a:latin typeface="Calibri"/>
              <a:ea typeface="Meiryo UI"/>
              <a:cs typeface="+mn-cs"/>
            </a:endParaRPr>
          </a:p>
        </p:txBody>
      </p:sp>
      <p:pic>
        <p:nvPicPr>
          <p:cNvPr id="7" name="図 6">
            <a:extLst>
              <a:ext uri="{FF2B5EF4-FFF2-40B4-BE49-F238E27FC236}">
                <a16:creationId xmlns:a16="http://schemas.microsoft.com/office/drawing/2014/main" id="{C0405033-B989-0EDC-5491-8B0CCBE87950}"/>
              </a:ext>
            </a:extLst>
          </p:cNvPr>
          <p:cNvPicPr>
            <a:picLocks noChangeAspect="1"/>
          </p:cNvPicPr>
          <p:nvPr/>
        </p:nvPicPr>
        <p:blipFill>
          <a:blip r:embed="rId3"/>
          <a:stretch>
            <a:fillRect/>
          </a:stretch>
        </p:blipFill>
        <p:spPr>
          <a:xfrm>
            <a:off x="1000723" y="6183498"/>
            <a:ext cx="393700" cy="330200"/>
          </a:xfrm>
          <a:prstGeom prst="rect">
            <a:avLst/>
          </a:prstGeom>
        </p:spPr>
      </p:pic>
      <p:pic>
        <p:nvPicPr>
          <p:cNvPr id="9" name="図 8">
            <a:extLst>
              <a:ext uri="{FF2B5EF4-FFF2-40B4-BE49-F238E27FC236}">
                <a16:creationId xmlns:a16="http://schemas.microsoft.com/office/drawing/2014/main" id="{C01BE767-18B3-C8FF-9428-4FC82B9DE7AB}"/>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7562772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5CDD-6F24-677E-36FE-3F4EB93D1B75}"/>
            </a:ext>
          </a:extLst>
        </p:cNvPr>
        <p:cNvGrpSpPr/>
        <p:nvPr/>
      </p:nvGrpSpPr>
      <p:grpSpPr>
        <a:xfrm>
          <a:off x="0" y="0"/>
          <a:ext cx="0" cy="0"/>
          <a:chOff x="0" y="0"/>
          <a:chExt cx="0" cy="0"/>
        </a:xfrm>
      </p:grpSpPr>
      <p:pic>
        <p:nvPicPr>
          <p:cNvPr id="4" name="図 3" descr="パソコンの画面&#10;&#10;AI 生成コンテンツは誤りを含む可能性があります。">
            <a:extLst>
              <a:ext uri="{FF2B5EF4-FFF2-40B4-BE49-F238E27FC236}">
                <a16:creationId xmlns:a16="http://schemas.microsoft.com/office/drawing/2014/main" id="{35B9C986-752C-D9D7-91D1-C204E8C46A5A}"/>
              </a:ext>
            </a:extLst>
          </p:cNvPr>
          <p:cNvPicPr>
            <a:picLocks noGrp="1" noRot="1" noChangeAspect="1" noMove="1" noResize="1" noEditPoints="1" noAdjustHandles="1" noChangeArrowheads="1" noChangeShapeType="1" noCrop="1"/>
          </p:cNvPicPr>
          <p:nvPr/>
        </p:nvPicPr>
        <p:blipFill>
          <a:blip r:embed="rId3"/>
          <a:stretch>
            <a:fillRect/>
          </a:stretch>
        </p:blipFill>
        <p:spPr>
          <a:xfrm>
            <a:off x="0" y="288"/>
            <a:ext cx="10692221" cy="7559387"/>
          </a:xfrm>
          <a:prstGeom prst="rect">
            <a:avLst/>
          </a:prstGeom>
        </p:spPr>
      </p:pic>
      <p:grpSp>
        <p:nvGrpSpPr>
          <p:cNvPr id="3" name="グループ化 2">
            <a:extLst>
              <a:ext uri="{FF2B5EF4-FFF2-40B4-BE49-F238E27FC236}">
                <a16:creationId xmlns:a16="http://schemas.microsoft.com/office/drawing/2014/main" id="{C504E740-5635-C2F4-8A0B-AB9511F50EA2}"/>
              </a:ext>
            </a:extLst>
          </p:cNvPr>
          <p:cNvGrpSpPr/>
          <p:nvPr/>
        </p:nvGrpSpPr>
        <p:grpSpPr>
          <a:xfrm>
            <a:off x="116610" y="644798"/>
            <a:ext cx="10691812" cy="6483328"/>
            <a:chOff x="116610" y="644798"/>
            <a:chExt cx="10691812" cy="6483328"/>
          </a:xfrm>
        </p:grpSpPr>
        <p:grpSp>
          <p:nvGrpSpPr>
            <p:cNvPr id="25" name="グループ化 24">
              <a:extLst>
                <a:ext uri="{FF2B5EF4-FFF2-40B4-BE49-F238E27FC236}">
                  <a16:creationId xmlns:a16="http://schemas.microsoft.com/office/drawing/2014/main" id="{C778D70F-6AA1-175E-28F4-A6C783AF726F}"/>
                </a:ext>
              </a:extLst>
            </p:cNvPr>
            <p:cNvGrpSpPr/>
            <p:nvPr/>
          </p:nvGrpSpPr>
          <p:grpSpPr>
            <a:xfrm>
              <a:off x="662394" y="1381422"/>
              <a:ext cx="9245263" cy="3695557"/>
              <a:chOff x="1043254" y="3676487"/>
              <a:chExt cx="16069506" cy="3695557"/>
            </a:xfrm>
          </p:grpSpPr>
          <p:sp>
            <p:nvSpPr>
              <p:cNvPr id="26" name="Google Shape;382;p43">
                <a:extLst>
                  <a:ext uri="{FF2B5EF4-FFF2-40B4-BE49-F238E27FC236}">
                    <a16:creationId xmlns:a16="http://schemas.microsoft.com/office/drawing/2014/main" id="{6E5F1974-B83E-E8F3-5335-5C8F97BCDF5E}"/>
                  </a:ext>
                </a:extLst>
              </p:cNvPr>
              <p:cNvSpPr/>
              <p:nvPr/>
            </p:nvSpPr>
            <p:spPr>
              <a:xfrm>
                <a:off x="9386509" y="4658580"/>
                <a:ext cx="7726251" cy="910773"/>
              </a:xfrm>
              <a:prstGeom prst="roundRect">
                <a:avLst>
                  <a:gd name="adj" fmla="val 20552"/>
                </a:avLst>
              </a:prstGeom>
              <a:solidFill>
                <a:schemeClr val="accent3">
                  <a:lumMod val="40000"/>
                  <a:lumOff val="60000"/>
                  <a:alpha val="15000"/>
                </a:schemeClr>
              </a:solidFill>
              <a:ln>
                <a:noFill/>
              </a:ln>
            </p:spPr>
            <p:txBody>
              <a:bodyPr spcFirstLastPara="1" wrap="square" lIns="720000" tIns="0" rIns="91425" bIns="91425" anchor="t" anchorCtr="0">
                <a:noAutofit/>
              </a:bodyPr>
              <a:lstStyle/>
              <a:p>
                <a:pPr defTabSz="1371600">
                  <a:lnSpc>
                    <a:spcPct val="200000"/>
                  </a:lnSpc>
                  <a:buFont typeface="Arial"/>
                  <a:buNone/>
                </a:pPr>
                <a:r>
                  <a:rPr kumimoji="1" lang="ja-JP" altLang="en-US" sz="2400" b="1">
                    <a:solidFill>
                      <a:prstClr val="black">
                        <a:lumMod val="75000"/>
                        <a:lumOff val="25000"/>
                      </a:prstClr>
                    </a:solidFill>
                    <a:latin typeface="Yu Gothic"/>
                    <a:cs typeface="Kosugi"/>
                    <a:sym typeface="Kosugi"/>
                  </a:rPr>
                  <a:t>精液量の低下</a:t>
                </a:r>
              </a:p>
            </p:txBody>
          </p:sp>
          <p:grpSp>
            <p:nvGrpSpPr>
              <p:cNvPr id="27" name="グループ化 26">
                <a:extLst>
                  <a:ext uri="{FF2B5EF4-FFF2-40B4-BE49-F238E27FC236}">
                    <a16:creationId xmlns:a16="http://schemas.microsoft.com/office/drawing/2014/main" id="{24D6FAD8-FD57-9C2E-6DE6-4B4E74E05B86}"/>
                  </a:ext>
                </a:extLst>
              </p:cNvPr>
              <p:cNvGrpSpPr/>
              <p:nvPr/>
            </p:nvGrpSpPr>
            <p:grpSpPr>
              <a:xfrm>
                <a:off x="1043254" y="3676487"/>
                <a:ext cx="16069506" cy="3695557"/>
                <a:chOff x="1043254" y="3676487"/>
                <a:chExt cx="16069506" cy="3695557"/>
              </a:xfrm>
            </p:grpSpPr>
            <p:sp>
              <p:nvSpPr>
                <p:cNvPr id="28" name="Google Shape;382;p43">
                  <a:extLst>
                    <a:ext uri="{FF2B5EF4-FFF2-40B4-BE49-F238E27FC236}">
                      <a16:creationId xmlns:a16="http://schemas.microsoft.com/office/drawing/2014/main" id="{735D1712-F28D-0B15-18BA-620A685CF389}"/>
                    </a:ext>
                  </a:extLst>
                </p:cNvPr>
                <p:cNvSpPr/>
                <p:nvPr/>
              </p:nvSpPr>
              <p:spPr>
                <a:xfrm>
                  <a:off x="1068669" y="4630582"/>
                  <a:ext cx="8018431" cy="942174"/>
                </a:xfrm>
                <a:prstGeom prst="roundRect">
                  <a:avLst>
                    <a:gd name="adj" fmla="val 16903"/>
                  </a:avLst>
                </a:prstGeom>
                <a:solidFill>
                  <a:srgbClr val="FFFF00">
                    <a:alpha val="11000"/>
                  </a:srgbClr>
                </a:solidFill>
                <a:ln>
                  <a:noFill/>
                </a:ln>
              </p:spPr>
              <p:txBody>
                <a:bodyPr spcFirstLastPara="1" wrap="square" lIns="720000" tIns="0" rIns="91425" bIns="91425" anchor="t" anchorCtr="0">
                  <a:noAutofit/>
                </a:bodyPr>
                <a:lstStyle/>
                <a:p>
                  <a:pPr defTabSz="720000" hangingPunct="0">
                    <a:lnSpc>
                      <a:spcPct val="200000"/>
                    </a:lnSpc>
                    <a:buFont typeface="Arial"/>
                    <a:buNone/>
                  </a:pPr>
                  <a:r>
                    <a:rPr kumimoji="1" lang="ja-JP" altLang="en-US" sz="2400" b="1">
                      <a:solidFill>
                        <a:prstClr val="black">
                          <a:lumMod val="75000"/>
                          <a:lumOff val="25000"/>
                        </a:prstClr>
                      </a:solidFill>
                      <a:latin typeface="Yu Gothic"/>
                      <a:cs typeface="Kosugi"/>
                      <a:sym typeface="Kosugi"/>
                    </a:rPr>
                    <a:t>不妊リスクの増加の可能性</a:t>
                  </a:r>
                </a:p>
              </p:txBody>
            </p:sp>
            <p:pic>
              <p:nvPicPr>
                <p:cNvPr id="29" name="図 28" descr="アイコン&#10;&#10;AI 生成コンテンツは誤りを含む可能性があります。">
                  <a:extLst>
                    <a:ext uri="{FF2B5EF4-FFF2-40B4-BE49-F238E27FC236}">
                      <a16:creationId xmlns:a16="http://schemas.microsoft.com/office/drawing/2014/main" id="{1D8EAEA8-84D1-C1E2-13AF-DA882D74978C}"/>
                    </a:ext>
                  </a:extLst>
                </p:cNvPr>
                <p:cNvPicPr>
                  <a:picLocks noChangeAspect="1"/>
                </p:cNvPicPr>
                <p:nvPr/>
              </p:nvPicPr>
              <p:blipFill>
                <a:blip r:embed="rId4"/>
                <a:stretch>
                  <a:fillRect/>
                </a:stretch>
              </p:blipFill>
              <p:spPr>
                <a:xfrm>
                  <a:off x="1561779" y="4842881"/>
                  <a:ext cx="503802" cy="503802"/>
                </a:xfrm>
                <a:prstGeom prst="rect">
                  <a:avLst/>
                </a:prstGeom>
              </p:spPr>
            </p:pic>
            <p:sp>
              <p:nvSpPr>
                <p:cNvPr id="30" name="Google Shape;382;p43">
                  <a:extLst>
                    <a:ext uri="{FF2B5EF4-FFF2-40B4-BE49-F238E27FC236}">
                      <a16:creationId xmlns:a16="http://schemas.microsoft.com/office/drawing/2014/main" id="{647C4BD8-7D44-27D7-D23E-00F05F54E89C}"/>
                    </a:ext>
                  </a:extLst>
                </p:cNvPr>
                <p:cNvSpPr/>
                <p:nvPr/>
              </p:nvSpPr>
              <p:spPr>
                <a:xfrm>
                  <a:off x="2886544" y="3676487"/>
                  <a:ext cx="3554273" cy="982094"/>
                </a:xfrm>
                <a:prstGeom prst="roundRect">
                  <a:avLst>
                    <a:gd name="adj" fmla="val 3445"/>
                  </a:avLst>
                </a:prstGeom>
                <a:noFill/>
                <a:ln>
                  <a:noFill/>
                </a:ln>
              </p:spPr>
              <p:txBody>
                <a:bodyPr spcFirstLastPara="1" wrap="square" lIns="91425" tIns="216000" rIns="91425" bIns="91425" anchor="t" anchorCtr="0">
                  <a:noAutofit/>
                </a:bodyPr>
                <a:lstStyle/>
                <a:p>
                  <a:pPr algn="ctr" defTabSz="1371600">
                    <a:lnSpc>
                      <a:spcPct val="115000"/>
                    </a:lnSpc>
                    <a:buFont typeface="Arial"/>
                    <a:buNone/>
                  </a:pPr>
                  <a:r>
                    <a:rPr kumimoji="1" lang="ja-JP" altLang="en-US" sz="2400" b="1">
                      <a:solidFill>
                        <a:srgbClr val="FF7F00"/>
                      </a:solidFill>
                      <a:latin typeface="Yu Gothic"/>
                      <a:cs typeface="Kosugi"/>
                      <a:sym typeface="Kosugi"/>
                    </a:rPr>
                    <a:t>女性</a:t>
                  </a:r>
                </a:p>
              </p:txBody>
            </p:sp>
            <p:sp>
              <p:nvSpPr>
                <p:cNvPr id="31" name="Google Shape;382;p43">
                  <a:extLst>
                    <a:ext uri="{FF2B5EF4-FFF2-40B4-BE49-F238E27FC236}">
                      <a16:creationId xmlns:a16="http://schemas.microsoft.com/office/drawing/2014/main" id="{E088DAAA-77D6-7E97-CCC7-B130B0C7A967}"/>
                    </a:ext>
                  </a:extLst>
                </p:cNvPr>
                <p:cNvSpPr/>
                <p:nvPr/>
              </p:nvSpPr>
              <p:spPr>
                <a:xfrm>
                  <a:off x="1043254" y="5773106"/>
                  <a:ext cx="7963054" cy="942174"/>
                </a:xfrm>
                <a:prstGeom prst="roundRect">
                  <a:avLst>
                    <a:gd name="adj" fmla="val 20552"/>
                  </a:avLst>
                </a:prstGeom>
                <a:solidFill>
                  <a:srgbClr val="FFFF00">
                    <a:alpha val="11000"/>
                  </a:srgbClr>
                </a:solidFill>
                <a:ln>
                  <a:noFill/>
                </a:ln>
              </p:spPr>
              <p:txBody>
                <a:bodyPr spcFirstLastPara="1" wrap="square" lIns="720000" tIns="0" rIns="91425" bIns="91425" anchor="t" anchorCtr="0">
                  <a:noAutofit/>
                </a:bodyPr>
                <a:lstStyle/>
                <a:p>
                  <a:pPr defTabSz="1371600" hangingPunct="0">
                    <a:lnSpc>
                      <a:spcPct val="200000"/>
                    </a:lnSpc>
                    <a:buFont typeface="Arial"/>
                    <a:buNone/>
                  </a:pPr>
                  <a:r>
                    <a:rPr kumimoji="1" lang="ja-JP" altLang="en-US" sz="2400" b="1">
                      <a:solidFill>
                        <a:prstClr val="black">
                          <a:lumMod val="75000"/>
                          <a:lumOff val="25000"/>
                        </a:prstClr>
                      </a:solidFill>
                      <a:latin typeface="Yu Gothic"/>
                      <a:cs typeface="Kosugi"/>
                      <a:sym typeface="Kosugi"/>
                    </a:rPr>
                    <a:t>妊娠率の低下の可能性</a:t>
                  </a:r>
                </a:p>
              </p:txBody>
            </p:sp>
            <p:pic>
              <p:nvPicPr>
                <p:cNvPr id="32" name="図 31" descr="アイコン&#10;&#10;AI 生成コンテンツは誤りを含む可能性があります。">
                  <a:extLst>
                    <a:ext uri="{FF2B5EF4-FFF2-40B4-BE49-F238E27FC236}">
                      <a16:creationId xmlns:a16="http://schemas.microsoft.com/office/drawing/2014/main" id="{F7891AEB-A635-079D-7684-3FFD40569442}"/>
                    </a:ext>
                  </a:extLst>
                </p:cNvPr>
                <p:cNvPicPr>
                  <a:picLocks noChangeAspect="1"/>
                </p:cNvPicPr>
                <p:nvPr/>
              </p:nvPicPr>
              <p:blipFill>
                <a:blip r:embed="rId4"/>
                <a:stretch>
                  <a:fillRect/>
                </a:stretch>
              </p:blipFill>
              <p:spPr>
                <a:xfrm>
                  <a:off x="1561779" y="6068686"/>
                  <a:ext cx="503802" cy="503802"/>
                </a:xfrm>
                <a:prstGeom prst="rect">
                  <a:avLst/>
                </a:prstGeom>
              </p:spPr>
            </p:pic>
            <p:sp>
              <p:nvSpPr>
                <p:cNvPr id="33" name="Google Shape;382;p43">
                  <a:extLst>
                    <a:ext uri="{FF2B5EF4-FFF2-40B4-BE49-F238E27FC236}">
                      <a16:creationId xmlns:a16="http://schemas.microsoft.com/office/drawing/2014/main" id="{45CFBD7F-4DF4-7BDF-AB3E-28052700CD30}"/>
                    </a:ext>
                  </a:extLst>
                </p:cNvPr>
                <p:cNvSpPr/>
                <p:nvPr/>
              </p:nvSpPr>
              <p:spPr>
                <a:xfrm>
                  <a:off x="11544221" y="3676487"/>
                  <a:ext cx="3198914" cy="982094"/>
                </a:xfrm>
                <a:prstGeom prst="roundRect">
                  <a:avLst>
                    <a:gd name="adj" fmla="val 3445"/>
                  </a:avLst>
                </a:prstGeom>
                <a:noFill/>
                <a:ln>
                  <a:noFill/>
                </a:ln>
              </p:spPr>
              <p:txBody>
                <a:bodyPr spcFirstLastPara="1" wrap="square" lIns="91425" tIns="216000" rIns="91425" bIns="91425" anchor="t" anchorCtr="0">
                  <a:noAutofit/>
                </a:bodyPr>
                <a:lstStyle/>
                <a:p>
                  <a:pPr algn="ctr" defTabSz="1371600">
                    <a:lnSpc>
                      <a:spcPct val="115000"/>
                    </a:lnSpc>
                    <a:buFont typeface="Arial"/>
                    <a:buNone/>
                  </a:pPr>
                  <a:r>
                    <a:rPr kumimoji="1" lang="ja-JP" altLang="en-US" sz="2400" b="1">
                      <a:solidFill>
                        <a:srgbClr val="5DC2D0"/>
                      </a:solidFill>
                      <a:latin typeface="Yu Gothic"/>
                      <a:cs typeface="Kosugi"/>
                      <a:sym typeface="Kosugi"/>
                    </a:rPr>
                    <a:t>男性</a:t>
                  </a:r>
                  <a:endParaRPr kumimoji="1" lang="ja-JP" altLang="en-US" sz="2400" b="1">
                    <a:solidFill>
                      <a:prstClr val="black">
                        <a:lumMod val="75000"/>
                        <a:lumOff val="25000"/>
                      </a:prstClr>
                    </a:solidFill>
                    <a:latin typeface="Yu Gothic"/>
                    <a:cs typeface="Kosugi"/>
                    <a:sym typeface="Kosugi"/>
                  </a:endParaRPr>
                </a:p>
              </p:txBody>
            </p:sp>
            <p:sp>
              <p:nvSpPr>
                <p:cNvPr id="34" name="Google Shape;382;p43">
                  <a:extLst>
                    <a:ext uri="{FF2B5EF4-FFF2-40B4-BE49-F238E27FC236}">
                      <a16:creationId xmlns:a16="http://schemas.microsoft.com/office/drawing/2014/main" id="{C32CF595-1390-C564-5B03-88A120653780}"/>
                    </a:ext>
                  </a:extLst>
                </p:cNvPr>
                <p:cNvSpPr/>
                <p:nvPr/>
              </p:nvSpPr>
              <p:spPr>
                <a:xfrm>
                  <a:off x="9386509" y="5780842"/>
                  <a:ext cx="7726251" cy="1591202"/>
                </a:xfrm>
                <a:prstGeom prst="roundRect">
                  <a:avLst>
                    <a:gd name="adj" fmla="val 20552"/>
                  </a:avLst>
                </a:prstGeom>
                <a:solidFill>
                  <a:schemeClr val="accent3">
                    <a:lumMod val="40000"/>
                    <a:lumOff val="60000"/>
                    <a:alpha val="15000"/>
                  </a:schemeClr>
                </a:solidFill>
                <a:ln>
                  <a:noFill/>
                </a:ln>
              </p:spPr>
              <p:txBody>
                <a:bodyPr spcFirstLastPara="1" wrap="square" lIns="720000" tIns="0" rIns="91425" bIns="91425" anchor="t" anchorCtr="0">
                  <a:noAutofit/>
                </a:bodyPr>
                <a:lstStyle/>
                <a:p>
                  <a:pPr defTabSz="1371600">
                    <a:lnSpc>
                      <a:spcPct val="200000"/>
                    </a:lnSpc>
                    <a:buFont typeface="Arial"/>
                    <a:buNone/>
                  </a:pPr>
                  <a:r>
                    <a:rPr kumimoji="1" lang="ja-JP" altLang="en-US" sz="2400" b="1">
                      <a:solidFill>
                        <a:prstClr val="black">
                          <a:lumMod val="75000"/>
                          <a:lumOff val="25000"/>
                        </a:prstClr>
                      </a:solidFill>
                      <a:latin typeface="Yu Gothic"/>
                      <a:cs typeface="Kosugi"/>
                      <a:sym typeface="Kosugi"/>
                    </a:rPr>
                    <a:t>血清テストステロン値</a:t>
                  </a:r>
                  <a:r>
                    <a:rPr kumimoji="1" lang="ja-JP" altLang="en-US" sz="2000" b="1" baseline="30000">
                      <a:solidFill>
                        <a:prstClr val="black">
                          <a:lumMod val="75000"/>
                          <a:lumOff val="25000"/>
                        </a:prstClr>
                      </a:solidFill>
                      <a:latin typeface="Yu Gothic"/>
                      <a:cs typeface="Kosugi"/>
                      <a:sym typeface="Kosugi"/>
                    </a:rPr>
                    <a:t>※</a:t>
                  </a:r>
                  <a:r>
                    <a:rPr kumimoji="1" lang="en-US" altLang="ja-JP" sz="2000" b="1" baseline="30000">
                      <a:solidFill>
                        <a:prstClr val="black">
                          <a:lumMod val="75000"/>
                          <a:lumOff val="25000"/>
                        </a:prstClr>
                      </a:solidFill>
                      <a:latin typeface="Yu Gothic"/>
                      <a:cs typeface="Kosugi"/>
                      <a:sym typeface="Kosugi"/>
                    </a:rPr>
                    <a:t>1</a:t>
                  </a:r>
                  <a:r>
                    <a:rPr kumimoji="1" lang="ja-JP" altLang="en-US" sz="2400" b="1">
                      <a:solidFill>
                        <a:prstClr val="black">
                          <a:lumMod val="75000"/>
                          <a:lumOff val="25000"/>
                        </a:prstClr>
                      </a:solidFill>
                      <a:latin typeface="Yu Gothic"/>
                      <a:cs typeface="Kosugi"/>
                      <a:sym typeface="Kosugi"/>
                    </a:rPr>
                    <a:t>の減少</a:t>
                  </a:r>
                  <a:endParaRPr kumimoji="1" lang="ja-JP" altLang="en-US" sz="1400" b="1">
                    <a:solidFill>
                      <a:prstClr val="black">
                        <a:lumMod val="75000"/>
                        <a:lumOff val="25000"/>
                      </a:prstClr>
                    </a:solidFill>
                    <a:latin typeface="Yu Gothic"/>
                    <a:cs typeface="Kosugi"/>
                    <a:sym typeface="Arial"/>
                  </a:endParaRPr>
                </a:p>
              </p:txBody>
            </p:sp>
            <p:pic>
              <p:nvPicPr>
                <p:cNvPr id="35" name="図 34" descr="アイコン&#10;&#10;AI 生成コンテンツは誤りを含む可能性があります。">
                  <a:extLst>
                    <a:ext uri="{FF2B5EF4-FFF2-40B4-BE49-F238E27FC236}">
                      <a16:creationId xmlns:a16="http://schemas.microsoft.com/office/drawing/2014/main" id="{894036D3-9F7A-6F83-AFF6-04573715D897}"/>
                    </a:ext>
                  </a:extLst>
                </p:cNvPr>
                <p:cNvPicPr>
                  <a:picLocks noChangeAspect="1"/>
                </p:cNvPicPr>
                <p:nvPr/>
              </p:nvPicPr>
              <p:blipFill>
                <a:blip r:embed="rId5"/>
                <a:stretch>
                  <a:fillRect/>
                </a:stretch>
              </p:blipFill>
              <p:spPr>
                <a:xfrm>
                  <a:off x="9829040" y="4836702"/>
                  <a:ext cx="503802" cy="515402"/>
                </a:xfrm>
                <a:prstGeom prst="rect">
                  <a:avLst/>
                </a:prstGeom>
              </p:spPr>
            </p:pic>
            <p:pic>
              <p:nvPicPr>
                <p:cNvPr id="36" name="図 35" descr="アイコン&#10;&#10;AI 生成コンテンツは誤りを含む可能性があります。">
                  <a:extLst>
                    <a:ext uri="{FF2B5EF4-FFF2-40B4-BE49-F238E27FC236}">
                      <a16:creationId xmlns:a16="http://schemas.microsoft.com/office/drawing/2014/main" id="{331D4ED8-9C2C-4C18-8572-BCD0A7AA971D}"/>
                    </a:ext>
                  </a:extLst>
                </p:cNvPr>
                <p:cNvPicPr>
                  <a:picLocks noChangeAspect="1"/>
                </p:cNvPicPr>
                <p:nvPr/>
              </p:nvPicPr>
              <p:blipFill>
                <a:blip r:embed="rId5"/>
                <a:stretch>
                  <a:fillRect/>
                </a:stretch>
              </p:blipFill>
              <p:spPr>
                <a:xfrm>
                  <a:off x="9829040" y="6082678"/>
                  <a:ext cx="503802" cy="515402"/>
                </a:xfrm>
                <a:prstGeom prst="rect">
                  <a:avLst/>
                </a:prstGeom>
              </p:spPr>
            </p:pic>
          </p:grpSp>
        </p:grpSp>
        <p:sp>
          <p:nvSpPr>
            <p:cNvPr id="37" name="TextBox 2">
              <a:extLst>
                <a:ext uri="{FF2B5EF4-FFF2-40B4-BE49-F238E27FC236}">
                  <a16:creationId xmlns:a16="http://schemas.microsoft.com/office/drawing/2014/main" id="{4AF2F0E5-5473-D7BE-D1D4-269B4D0615F1}"/>
                </a:ext>
              </a:extLst>
            </p:cNvPr>
            <p:cNvSpPr txBox="1"/>
            <p:nvPr/>
          </p:nvSpPr>
          <p:spPr>
            <a:xfrm>
              <a:off x="4882238" y="5426737"/>
              <a:ext cx="5471159" cy="16799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371600">
                <a:buFont typeface="Arial"/>
                <a:buNone/>
              </a:pPr>
              <a:r>
                <a:rPr kumimoji="1" lang="en-US" sz="1100" b="1">
                  <a:solidFill>
                    <a:srgbClr val="000000">
                      <a:lumMod val="75000"/>
                      <a:lumOff val="25000"/>
                    </a:srgbClr>
                  </a:solidFill>
                  <a:latin typeface="游ゴシック" panose="02110004020202020204"/>
                  <a:cs typeface="Arial"/>
                  <a:sym typeface="Arial"/>
                </a:rPr>
                <a:t>※</a:t>
              </a:r>
              <a:r>
                <a:rPr kumimoji="1" lang="en-US" altLang="ja-JP" sz="1100" b="1">
                  <a:solidFill>
                    <a:srgbClr val="000000">
                      <a:lumMod val="75000"/>
                      <a:lumOff val="25000"/>
                    </a:srgbClr>
                  </a:solidFill>
                  <a:latin typeface="游ゴシック" panose="02110004020202020204"/>
                  <a:cs typeface="Arial"/>
                  <a:sym typeface="Arial"/>
                </a:rPr>
                <a:t>1：</a:t>
              </a:r>
              <a:r>
                <a:rPr kumimoji="1" lang="ja-JP" altLang="en-US" sz="1100" b="1">
                  <a:solidFill>
                    <a:srgbClr val="000000">
                      <a:lumMod val="75000"/>
                      <a:lumOff val="25000"/>
                    </a:srgbClr>
                  </a:solidFill>
                  <a:latin typeface="游ゴシック" panose="02110004020202020204"/>
                  <a:cs typeface="Arial"/>
                  <a:sym typeface="Arial"/>
                </a:rPr>
                <a:t>性成熟期の男性で主に働くホルモンであり、筋肉量や代謝、精神的健康の</a:t>
              </a:r>
              <a:br>
                <a:rPr kumimoji="1" lang="en-US" altLang="ja-JP" sz="1100" b="1">
                  <a:solidFill>
                    <a:srgbClr val="000000">
                      <a:lumMod val="75000"/>
                      <a:lumOff val="25000"/>
                    </a:srgbClr>
                  </a:solidFill>
                  <a:latin typeface="游ゴシック" panose="02110004020202020204"/>
                  <a:cs typeface="Arial"/>
                  <a:sym typeface="Arial"/>
                </a:rPr>
              </a:br>
              <a:r>
                <a:rPr kumimoji="1" lang="ja-JP" altLang="en-US" sz="1100" b="1">
                  <a:solidFill>
                    <a:srgbClr val="000000">
                      <a:lumMod val="75000"/>
                      <a:lumOff val="25000"/>
                    </a:srgbClr>
                  </a:solidFill>
                  <a:latin typeface="游ゴシック" panose="02110004020202020204"/>
                  <a:cs typeface="Arial"/>
                  <a:sym typeface="Arial"/>
                </a:rPr>
                <a:t>　　  維持に寄与している</a:t>
              </a:r>
              <a:r>
                <a:rPr kumimoji="1" lang="en-US" sz="1100" b="1">
                  <a:solidFill>
                    <a:srgbClr val="000000">
                      <a:lumMod val="75000"/>
                      <a:lumOff val="25000"/>
                    </a:srgbClr>
                  </a:solidFill>
                  <a:latin typeface="游ゴシック" panose="02110004020202020204"/>
                  <a:cs typeface="Arial"/>
                  <a:sym typeface="Arial"/>
                </a:rPr>
                <a:t>。</a:t>
              </a:r>
            </a:p>
            <a:p>
              <a:pPr defTabSz="1371600">
                <a:lnSpc>
                  <a:spcPts val="460"/>
                </a:lnSpc>
                <a:buFont typeface="Arial"/>
                <a:buNone/>
              </a:pPr>
              <a:endParaRPr kumimoji="1" lang="en-US" altLang="ja-JP" sz="1100" b="1">
                <a:solidFill>
                  <a:srgbClr val="000000">
                    <a:lumMod val="50000"/>
                    <a:lumOff val="50000"/>
                  </a:srgbClr>
                </a:solidFill>
                <a:latin typeface="游ゴシック" panose="02110004020202020204"/>
                <a:cs typeface="Arial"/>
                <a:sym typeface="Arial"/>
              </a:endParaRPr>
            </a:p>
            <a:p>
              <a:pPr defTabSz="1371600">
                <a:buFont typeface="Arial"/>
                <a:buNone/>
              </a:pPr>
              <a:r>
                <a:rPr kumimoji="1" lang="ja-JP" altLang="en-US" sz="1100" b="1">
                  <a:solidFill>
                    <a:srgbClr val="000000">
                      <a:lumMod val="50000"/>
                      <a:lumOff val="50000"/>
                    </a:srgbClr>
                  </a:solidFill>
                  <a:latin typeface="游ゴシック" panose="02110004020202020204"/>
                  <a:cs typeface="Arial"/>
                  <a:sym typeface="Arial"/>
                </a:rPr>
                <a:t>出典：</a:t>
              </a:r>
              <a:r>
                <a:rPr kumimoji="1" lang="en-US" altLang="ja-JP" sz="1100" b="1">
                  <a:solidFill>
                    <a:srgbClr val="000000">
                      <a:lumMod val="50000"/>
                      <a:lumOff val="50000"/>
                    </a:srgbClr>
                  </a:solidFill>
                  <a:latin typeface="游ゴシック" panose="02110004020202020204"/>
                  <a:cs typeface="Arial"/>
                  <a:sym typeface="Arial"/>
                </a:rPr>
                <a:t>Tung Nguyen-Thanh, Ai-Phuong Hoang-Thi, Dang </a:t>
              </a:r>
              <a:r>
                <a:rPr kumimoji="1" lang="en-US" altLang="ja-JP" sz="1100" b="1" err="1">
                  <a:solidFill>
                    <a:srgbClr val="000000">
                      <a:lumMod val="50000"/>
                      <a:lumOff val="50000"/>
                    </a:srgbClr>
                  </a:solidFill>
                  <a:latin typeface="游ゴシック" panose="02110004020202020204"/>
                  <a:cs typeface="Arial"/>
                  <a:sym typeface="Arial"/>
                </a:rPr>
                <a:t>Thi</a:t>
              </a:r>
              <a:r>
                <a:rPr kumimoji="1" lang="en-US" altLang="ja-JP" sz="1100" b="1">
                  <a:solidFill>
                    <a:srgbClr val="000000">
                      <a:lumMod val="50000"/>
                      <a:lumOff val="50000"/>
                    </a:srgbClr>
                  </a:solidFill>
                  <a:latin typeface="游ゴシック" panose="02110004020202020204"/>
                  <a:cs typeface="Arial"/>
                  <a:sym typeface="Arial"/>
                </a:rPr>
                <a:t> Anh Thu:</a:t>
              </a:r>
              <a:r>
                <a:rPr kumimoji="1" lang="ja-JP" altLang="en-US" sz="1100" b="1">
                  <a:solidFill>
                    <a:srgbClr val="000000">
                      <a:lumMod val="50000"/>
                      <a:lumOff val="50000"/>
                    </a:srgbClr>
                  </a:solidFill>
                  <a:latin typeface="游ゴシック" panose="02110004020202020204"/>
                  <a:cs typeface="Arial"/>
                  <a:sym typeface="Arial"/>
                </a:rPr>
                <a:t> </a:t>
              </a:r>
              <a:endParaRPr kumimoji="1" lang="en-US" altLang="ja-JP" sz="1100" b="1">
                <a:solidFill>
                  <a:srgbClr val="000000">
                    <a:lumMod val="50000"/>
                    <a:lumOff val="50000"/>
                  </a:srgbClr>
                </a:solidFill>
                <a:latin typeface="游ゴシック" panose="02110004020202020204"/>
                <a:cs typeface="Arial"/>
                <a:sym typeface="Arial"/>
              </a:endParaRPr>
            </a:p>
            <a:p>
              <a:pPr defTabSz="1371600">
                <a:buFont typeface="Arial"/>
                <a:buNone/>
              </a:pPr>
              <a:r>
                <a:rPr kumimoji="1" lang="ja-JP" altLang="en-US" sz="1100" b="1">
                  <a:solidFill>
                    <a:srgbClr val="000000">
                      <a:lumMod val="50000"/>
                      <a:lumOff val="50000"/>
                    </a:srgbClr>
                  </a:solidFill>
                  <a:latin typeface="游ゴシック" panose="02110004020202020204"/>
                  <a:cs typeface="Arial"/>
                  <a:sym typeface="Arial"/>
                </a:rPr>
                <a:t>　　　</a:t>
              </a:r>
              <a:r>
                <a:rPr kumimoji="1" lang="en-US" altLang="ja-JP" sz="1100" b="1">
                  <a:solidFill>
                    <a:srgbClr val="000000">
                      <a:lumMod val="50000"/>
                      <a:lumOff val="50000"/>
                    </a:srgbClr>
                  </a:solidFill>
                  <a:latin typeface="游ゴシック" panose="02110004020202020204"/>
                  <a:cs typeface="Arial"/>
                  <a:sym typeface="Arial"/>
                </a:rPr>
                <a:t>Investigating the association between alcohol intake and male </a:t>
              </a:r>
            </a:p>
            <a:p>
              <a:pPr defTabSz="1371600">
                <a:buFont typeface="Arial"/>
                <a:buNone/>
              </a:pPr>
              <a:r>
                <a:rPr kumimoji="1" lang="ja-JP" altLang="en-US" sz="1100" b="1">
                  <a:solidFill>
                    <a:srgbClr val="000000">
                      <a:lumMod val="50000"/>
                      <a:lumOff val="50000"/>
                    </a:srgbClr>
                  </a:solidFill>
                  <a:latin typeface="游ゴシック" panose="02110004020202020204"/>
                  <a:cs typeface="Arial"/>
                  <a:sym typeface="Arial"/>
                </a:rPr>
                <a:t>　　　</a:t>
              </a:r>
              <a:r>
                <a:rPr kumimoji="1" lang="en-US" altLang="ja-JP" sz="1100" b="1">
                  <a:solidFill>
                    <a:srgbClr val="000000">
                      <a:lumMod val="50000"/>
                      <a:lumOff val="50000"/>
                    </a:srgbClr>
                  </a:solidFill>
                  <a:latin typeface="游ゴシック" panose="02110004020202020204"/>
                  <a:cs typeface="Arial"/>
                  <a:sym typeface="Arial"/>
                </a:rPr>
                <a:t>reproductive function: A current meta-analysis. </a:t>
              </a:r>
              <a:r>
                <a:rPr kumimoji="1" lang="en-US" altLang="ja-JP" sz="1100" b="1" err="1">
                  <a:solidFill>
                    <a:srgbClr val="000000">
                      <a:lumMod val="50000"/>
                      <a:lumOff val="50000"/>
                    </a:srgbClr>
                  </a:solidFill>
                  <a:latin typeface="游ゴシック" panose="02110004020202020204"/>
                  <a:cs typeface="Arial"/>
                  <a:sym typeface="Arial"/>
                </a:rPr>
                <a:t>Heliyon</a:t>
              </a:r>
              <a:r>
                <a:rPr kumimoji="1" lang="en-US" altLang="ja-JP" sz="1100" b="1">
                  <a:solidFill>
                    <a:srgbClr val="000000">
                      <a:lumMod val="50000"/>
                      <a:lumOff val="50000"/>
                    </a:srgbClr>
                  </a:solidFill>
                  <a:latin typeface="游ゴシック" panose="02110004020202020204"/>
                  <a:cs typeface="Arial"/>
                  <a:sym typeface="Arial"/>
                </a:rPr>
                <a:t> </a:t>
              </a:r>
              <a:r>
                <a:rPr kumimoji="1" lang="pt-BR" altLang="ja-JP" sz="1100" b="1">
                  <a:solidFill>
                    <a:srgbClr val="000000">
                      <a:lumMod val="50000"/>
                      <a:lumOff val="50000"/>
                    </a:srgbClr>
                  </a:solidFill>
                  <a:latin typeface="游ゴシック" panose="02110004020202020204"/>
                  <a:cs typeface="Arial"/>
                  <a:sym typeface="Arial"/>
                </a:rPr>
                <a:t>2023 Apr </a:t>
              </a:r>
            </a:p>
            <a:p>
              <a:pPr defTabSz="1371600">
                <a:buFont typeface="Arial"/>
                <a:buNone/>
              </a:pPr>
              <a:r>
                <a:rPr kumimoji="1" lang="ja-JP" altLang="en-US" sz="1100" b="1">
                  <a:solidFill>
                    <a:srgbClr val="000000">
                      <a:lumMod val="50000"/>
                      <a:lumOff val="50000"/>
                    </a:srgbClr>
                  </a:solidFill>
                  <a:latin typeface="游ゴシック" panose="02110004020202020204"/>
                  <a:cs typeface="Arial"/>
                  <a:sym typeface="Arial"/>
                </a:rPr>
                <a:t>　　　</a:t>
              </a:r>
              <a:r>
                <a:rPr kumimoji="1" lang="pt-BR" altLang="ja-JP" sz="1100" b="1">
                  <a:solidFill>
                    <a:srgbClr val="000000">
                      <a:lumMod val="50000"/>
                      <a:lumOff val="50000"/>
                    </a:srgbClr>
                  </a:solidFill>
                  <a:latin typeface="游ゴシック" panose="02110004020202020204"/>
                  <a:cs typeface="Arial"/>
                  <a:sym typeface="Arial"/>
                </a:rPr>
                <a:t>24;9(5):e15723.,</a:t>
              </a:r>
            </a:p>
            <a:p>
              <a:pPr defTabSz="1371600">
                <a:buFont typeface="Arial"/>
                <a:buNone/>
              </a:pPr>
              <a:r>
                <a:rPr kumimoji="1" lang="ja-JP" altLang="en-US" sz="1100" b="1">
                  <a:solidFill>
                    <a:srgbClr val="000000">
                      <a:lumMod val="50000"/>
                      <a:lumOff val="50000"/>
                    </a:srgbClr>
                  </a:solidFill>
                  <a:latin typeface="游ゴシック" panose="02110004020202020204"/>
                  <a:cs typeface="Arial"/>
                  <a:sym typeface="Arial"/>
                </a:rPr>
                <a:t>　　　</a:t>
              </a:r>
              <a:r>
                <a:rPr kumimoji="1" lang="en-US" altLang="ja-JP" sz="1100" b="1">
                  <a:solidFill>
                    <a:srgbClr val="000000">
                      <a:lumMod val="50000"/>
                      <a:lumOff val="50000"/>
                    </a:srgbClr>
                  </a:solidFill>
                  <a:latin typeface="游ゴシック" panose="02110004020202020204"/>
                  <a:cs typeface="Arial"/>
                  <a:sym typeface="Arial"/>
                </a:rPr>
                <a:t>Stephen James Smith, Adrian Leo Lopresti, Timothy John Fairchild:</a:t>
              </a:r>
              <a:r>
                <a:rPr kumimoji="1" lang="ja-JP" altLang="en-US" sz="1100" b="1">
                  <a:solidFill>
                    <a:srgbClr val="000000">
                      <a:lumMod val="50000"/>
                      <a:lumOff val="50000"/>
                    </a:srgbClr>
                  </a:solidFill>
                  <a:latin typeface="游ゴシック" panose="02110004020202020204"/>
                  <a:cs typeface="Arial"/>
                  <a:sym typeface="Arial"/>
                </a:rPr>
                <a:t> </a:t>
              </a:r>
              <a:r>
                <a:rPr kumimoji="1" lang="en-US" altLang="ja-JP" sz="1100" b="1">
                  <a:solidFill>
                    <a:srgbClr val="000000">
                      <a:lumMod val="50000"/>
                      <a:lumOff val="50000"/>
                    </a:srgbClr>
                  </a:solidFill>
                  <a:latin typeface="游ゴシック" panose="02110004020202020204"/>
                  <a:cs typeface="Arial"/>
                  <a:sym typeface="Arial"/>
                </a:rPr>
                <a:t>The </a:t>
              </a:r>
            </a:p>
            <a:p>
              <a:pPr defTabSz="1371600">
                <a:buFont typeface="Arial"/>
                <a:buNone/>
              </a:pPr>
              <a:r>
                <a:rPr kumimoji="1" lang="ja-JP" altLang="en-US" sz="1100" b="1">
                  <a:solidFill>
                    <a:srgbClr val="000000">
                      <a:lumMod val="50000"/>
                      <a:lumOff val="50000"/>
                    </a:srgbClr>
                  </a:solidFill>
                  <a:latin typeface="游ゴシック" panose="02110004020202020204"/>
                  <a:cs typeface="Arial"/>
                  <a:sym typeface="Arial"/>
                </a:rPr>
                <a:t>　　　</a:t>
              </a:r>
              <a:r>
                <a:rPr kumimoji="1" lang="en-US" altLang="ja-JP" sz="1100" b="1">
                  <a:solidFill>
                    <a:srgbClr val="000000">
                      <a:lumMod val="50000"/>
                      <a:lumOff val="50000"/>
                    </a:srgbClr>
                  </a:solidFill>
                  <a:latin typeface="游ゴシック" panose="02110004020202020204"/>
                  <a:cs typeface="Arial"/>
                  <a:sym typeface="Arial"/>
                </a:rPr>
                <a:t>effects of alcohol on testosterone synthesis in men: a review. Expert </a:t>
              </a:r>
            </a:p>
            <a:p>
              <a:pPr defTabSz="1371600">
                <a:buFont typeface="Arial"/>
                <a:buNone/>
              </a:pPr>
              <a:r>
                <a:rPr kumimoji="1" lang="ja-JP" altLang="en-US" sz="1100" b="1">
                  <a:solidFill>
                    <a:srgbClr val="000000">
                      <a:lumMod val="50000"/>
                      <a:lumOff val="50000"/>
                    </a:srgbClr>
                  </a:solidFill>
                  <a:latin typeface="游ゴシック" panose="02110004020202020204"/>
                  <a:cs typeface="Arial"/>
                  <a:sym typeface="Arial"/>
                </a:rPr>
                <a:t>　　　</a:t>
              </a:r>
              <a:r>
                <a:rPr kumimoji="1" lang="en-US" altLang="ja-JP" sz="1100" b="1">
                  <a:solidFill>
                    <a:srgbClr val="000000">
                      <a:lumMod val="50000"/>
                      <a:lumOff val="50000"/>
                    </a:srgbClr>
                  </a:solidFill>
                  <a:latin typeface="游ゴシック" panose="02110004020202020204"/>
                  <a:cs typeface="Arial"/>
                  <a:sym typeface="Arial"/>
                </a:rPr>
                <a:t>Rev Endocrinol </a:t>
              </a:r>
              <a:r>
                <a:rPr kumimoji="1" lang="en-US" altLang="ja-JP" sz="1100" b="1" err="1">
                  <a:solidFill>
                    <a:srgbClr val="000000">
                      <a:lumMod val="50000"/>
                      <a:lumOff val="50000"/>
                    </a:srgbClr>
                  </a:solidFill>
                  <a:latin typeface="游ゴシック" panose="02110004020202020204"/>
                  <a:cs typeface="Arial"/>
                  <a:sym typeface="Arial"/>
                </a:rPr>
                <a:t>Metab</a:t>
              </a:r>
              <a:r>
                <a:rPr kumimoji="1" lang="en-US" altLang="ja-JP" sz="1100" b="1">
                  <a:solidFill>
                    <a:srgbClr val="000000">
                      <a:lumMod val="50000"/>
                      <a:lumOff val="50000"/>
                    </a:srgbClr>
                  </a:solidFill>
                  <a:latin typeface="游ゴシック" panose="02110004020202020204"/>
                  <a:cs typeface="Arial"/>
                  <a:sym typeface="Arial"/>
                </a:rPr>
                <a:t> 2023 Mar;18(2):155-166.</a:t>
              </a:r>
              <a:endParaRPr kumimoji="1" lang="pt-BR" altLang="ja-JP" sz="1100" b="1">
                <a:solidFill>
                  <a:srgbClr val="000000">
                    <a:lumMod val="50000"/>
                    <a:lumOff val="50000"/>
                  </a:srgbClr>
                </a:solidFill>
                <a:latin typeface="游ゴシック" panose="02110004020202020204"/>
                <a:cs typeface="Arial"/>
                <a:sym typeface="Arial"/>
              </a:endParaRPr>
            </a:p>
          </p:txBody>
        </p:sp>
        <p:sp>
          <p:nvSpPr>
            <p:cNvPr id="38" name="テキスト ボックス 37">
              <a:extLst>
                <a:ext uri="{FF2B5EF4-FFF2-40B4-BE49-F238E27FC236}">
                  <a16:creationId xmlns:a16="http://schemas.microsoft.com/office/drawing/2014/main" id="{D96001D8-A4DB-BA6E-BD07-A31001EDA883}"/>
                </a:ext>
              </a:extLst>
            </p:cNvPr>
            <p:cNvSpPr txBox="1"/>
            <p:nvPr/>
          </p:nvSpPr>
          <p:spPr>
            <a:xfrm>
              <a:off x="398275" y="5850853"/>
              <a:ext cx="4865778" cy="1277273"/>
            </a:xfrm>
            <a:prstGeom prst="rect">
              <a:avLst/>
            </a:prstGeom>
            <a:noFill/>
          </p:spPr>
          <p:txBody>
            <a:bodyPr wrap="square">
              <a:spAutoFit/>
            </a:bodyPr>
            <a:lstStyle/>
            <a:p>
              <a:pPr defTabSz="1371600">
                <a:buFont typeface="Arial"/>
                <a:buNone/>
              </a:pPr>
              <a:r>
                <a:rPr kumimoji="1" lang="ja-JP" altLang="en-US" sz="1100" b="1">
                  <a:solidFill>
                    <a:srgbClr val="000000">
                      <a:lumMod val="50000"/>
                      <a:lumOff val="50000"/>
                    </a:srgbClr>
                  </a:solidFill>
                  <a:latin typeface="游ゴシック" panose="02110004020202020204"/>
                  <a:cs typeface="Arial"/>
                  <a:sym typeface="Arial"/>
                </a:rPr>
                <a:t>出典：Eggert J, Theobald H, Engfeldt P: Effects of alcohol 　　　　</a:t>
              </a:r>
              <a:endParaRPr kumimoji="1" lang="en-US" altLang="ja-JP" sz="1100" b="1">
                <a:solidFill>
                  <a:srgbClr val="000000">
                    <a:lumMod val="50000"/>
                    <a:lumOff val="50000"/>
                  </a:srgbClr>
                </a:solidFill>
                <a:latin typeface="游ゴシック" panose="02110004020202020204"/>
                <a:cs typeface="Arial"/>
                <a:sym typeface="Arial"/>
              </a:endParaRPr>
            </a:p>
            <a:p>
              <a:pPr defTabSz="1371600">
                <a:buFont typeface="Arial"/>
                <a:buNone/>
              </a:pPr>
              <a:r>
                <a:rPr kumimoji="1" lang="ja-JP" altLang="en-US" sz="1100" b="1">
                  <a:solidFill>
                    <a:srgbClr val="000000">
                      <a:lumMod val="50000"/>
                      <a:lumOff val="50000"/>
                    </a:srgbClr>
                  </a:solidFill>
                  <a:latin typeface="游ゴシック" panose="02110004020202020204"/>
                  <a:cs typeface="Arial"/>
                  <a:sym typeface="Arial"/>
                </a:rPr>
                <a:t>　　　consumption on female fertility during an 18-year period. 　　</a:t>
              </a:r>
              <a:endParaRPr kumimoji="1" lang="en-US" altLang="ja-JP" sz="1100" b="1">
                <a:solidFill>
                  <a:srgbClr val="000000">
                    <a:lumMod val="50000"/>
                    <a:lumOff val="50000"/>
                  </a:srgbClr>
                </a:solidFill>
                <a:latin typeface="游ゴシック" panose="02110004020202020204"/>
                <a:cs typeface="Arial"/>
                <a:sym typeface="Arial"/>
              </a:endParaRPr>
            </a:p>
            <a:p>
              <a:pPr defTabSz="1371600">
                <a:buFont typeface="Arial"/>
                <a:buNone/>
              </a:pPr>
              <a:r>
                <a:rPr kumimoji="1" lang="ja-JP" altLang="en-US" sz="1100" b="1">
                  <a:solidFill>
                    <a:srgbClr val="000000">
                      <a:lumMod val="50000"/>
                      <a:lumOff val="50000"/>
                    </a:srgbClr>
                  </a:solidFill>
                  <a:latin typeface="游ゴシック" panose="02110004020202020204"/>
                  <a:cs typeface="Arial"/>
                  <a:sym typeface="Arial"/>
                </a:rPr>
                <a:t>　　　Fertil Steril 2004; 81(2):379-83.</a:t>
              </a:r>
              <a:r>
                <a:rPr kumimoji="1" lang="en-US" altLang="ja-JP" sz="1100" b="1">
                  <a:solidFill>
                    <a:srgbClr val="000000">
                      <a:lumMod val="50000"/>
                      <a:lumOff val="50000"/>
                    </a:srgbClr>
                  </a:solidFill>
                  <a:latin typeface="游ゴシック" panose="02110004020202020204"/>
                  <a:cs typeface="Arial"/>
                  <a:sym typeface="Arial"/>
                </a:rPr>
                <a:t>,</a:t>
              </a:r>
            </a:p>
            <a:p>
              <a:pPr defTabSz="1371600">
                <a:buFont typeface="Arial"/>
                <a:buNone/>
              </a:pPr>
              <a:r>
                <a:rPr kumimoji="1" lang="ja-JP" altLang="en-US" sz="1100" b="1">
                  <a:solidFill>
                    <a:srgbClr val="000000">
                      <a:lumMod val="50000"/>
                      <a:lumOff val="50000"/>
                    </a:srgbClr>
                  </a:solidFill>
                  <a:latin typeface="游ゴシック" panose="02110004020202020204"/>
                  <a:cs typeface="Arial"/>
                  <a:sym typeface="Arial"/>
                </a:rPr>
                <a:t>　　　</a:t>
              </a:r>
              <a:r>
                <a:rPr kumimoji="1" lang="en" altLang="ja-JP" sz="1100" b="1">
                  <a:solidFill>
                    <a:srgbClr val="000000">
                      <a:lumMod val="50000"/>
                      <a:lumOff val="50000"/>
                    </a:srgbClr>
                  </a:solidFill>
                  <a:latin typeface="游ゴシック" panose="02110004020202020204"/>
                  <a:cs typeface="Arial"/>
                  <a:sym typeface="Arial"/>
                </a:rPr>
                <a:t>Practice Committee of the American Society for Reproductive</a:t>
              </a:r>
              <a:r>
                <a:rPr kumimoji="1" lang="ja-JP" altLang="en-US" sz="1100" b="1">
                  <a:solidFill>
                    <a:srgbClr val="000000">
                      <a:lumMod val="50000"/>
                      <a:lumOff val="50000"/>
                    </a:srgbClr>
                  </a:solidFill>
                  <a:latin typeface="游ゴシック" panose="02110004020202020204"/>
                  <a:cs typeface="Arial"/>
                  <a:sym typeface="Arial"/>
                </a:rPr>
                <a:t> </a:t>
              </a:r>
              <a:endParaRPr kumimoji="1" lang="en-US" altLang="ja-JP" sz="1100" b="1">
                <a:solidFill>
                  <a:srgbClr val="000000">
                    <a:lumMod val="50000"/>
                    <a:lumOff val="50000"/>
                  </a:srgbClr>
                </a:solidFill>
                <a:latin typeface="游ゴシック" panose="02110004020202020204"/>
                <a:cs typeface="Arial"/>
                <a:sym typeface="Arial"/>
              </a:endParaRPr>
            </a:p>
            <a:p>
              <a:pPr defTabSz="1371600">
                <a:buFont typeface="Arial"/>
                <a:buNone/>
              </a:pPr>
              <a:r>
                <a:rPr kumimoji="1" lang="ja-JP" altLang="en-US" sz="1100" b="1">
                  <a:solidFill>
                    <a:srgbClr val="000000">
                      <a:lumMod val="50000"/>
                      <a:lumOff val="50000"/>
                    </a:srgbClr>
                  </a:solidFill>
                  <a:latin typeface="游ゴシック" panose="02110004020202020204"/>
                  <a:cs typeface="Arial"/>
                  <a:sym typeface="Arial"/>
                </a:rPr>
                <a:t>　　　</a:t>
              </a:r>
              <a:r>
                <a:rPr kumimoji="1" lang="en" altLang="ja-JP" sz="1100" b="1">
                  <a:solidFill>
                    <a:srgbClr val="000000">
                      <a:lumMod val="50000"/>
                      <a:lumOff val="50000"/>
                    </a:srgbClr>
                  </a:solidFill>
                  <a:latin typeface="游ゴシック" panose="02110004020202020204"/>
                  <a:cs typeface="Arial"/>
                  <a:sym typeface="Arial"/>
                </a:rPr>
                <a:t>Medicine and the Practice Committee of the Society for </a:t>
              </a:r>
            </a:p>
            <a:p>
              <a:pPr defTabSz="1371600">
                <a:buFont typeface="Arial"/>
                <a:buNone/>
              </a:pPr>
              <a:r>
                <a:rPr kumimoji="1" lang="ja-JP" altLang="en-US" sz="1100" b="1">
                  <a:solidFill>
                    <a:srgbClr val="000000">
                      <a:lumMod val="50000"/>
                      <a:lumOff val="50000"/>
                    </a:srgbClr>
                  </a:solidFill>
                  <a:latin typeface="游ゴシック" panose="02110004020202020204"/>
                  <a:cs typeface="Arial"/>
                  <a:sym typeface="Arial"/>
                </a:rPr>
                <a:t>　　　</a:t>
              </a:r>
              <a:r>
                <a:rPr kumimoji="1" lang="en" altLang="ja-JP" sz="1100" b="1">
                  <a:solidFill>
                    <a:srgbClr val="000000">
                      <a:lumMod val="50000"/>
                      <a:lumOff val="50000"/>
                    </a:srgbClr>
                  </a:solidFill>
                  <a:latin typeface="游ゴシック" panose="02110004020202020204"/>
                  <a:cs typeface="Arial"/>
                  <a:sym typeface="Arial"/>
                </a:rPr>
                <a:t>Reproductive</a:t>
              </a:r>
              <a:r>
                <a:rPr kumimoji="1" lang="ja-JP" altLang="en-US" sz="1100" b="1">
                  <a:solidFill>
                    <a:srgbClr val="000000">
                      <a:lumMod val="50000"/>
                      <a:lumOff val="50000"/>
                    </a:srgbClr>
                  </a:solidFill>
                  <a:latin typeface="游ゴシック" panose="02110004020202020204"/>
                  <a:cs typeface="Arial"/>
                  <a:sym typeface="Arial"/>
                </a:rPr>
                <a:t> </a:t>
              </a:r>
              <a:r>
                <a:rPr kumimoji="1" lang="en" altLang="ja-JP" sz="1100" b="1">
                  <a:solidFill>
                    <a:srgbClr val="000000">
                      <a:lumMod val="50000"/>
                      <a:lumOff val="50000"/>
                    </a:srgbClr>
                  </a:solidFill>
                  <a:latin typeface="游ゴシック" panose="02110004020202020204"/>
                  <a:cs typeface="Arial"/>
                  <a:sym typeface="Arial"/>
                </a:rPr>
                <a:t>Endocrinology and Infertility: Optimizing natural </a:t>
              </a:r>
            </a:p>
            <a:p>
              <a:pPr defTabSz="1371600">
                <a:buFont typeface="Arial"/>
                <a:buNone/>
              </a:pPr>
              <a:r>
                <a:rPr kumimoji="1" lang="ja-JP" altLang="en-US" sz="1100" b="1">
                  <a:solidFill>
                    <a:srgbClr val="000000">
                      <a:lumMod val="50000"/>
                      <a:lumOff val="50000"/>
                    </a:srgbClr>
                  </a:solidFill>
                  <a:latin typeface="游ゴシック" panose="02110004020202020204"/>
                  <a:cs typeface="Arial"/>
                  <a:sym typeface="Arial"/>
                </a:rPr>
                <a:t>　　　</a:t>
              </a:r>
              <a:r>
                <a:rPr kumimoji="1" lang="en" altLang="ja-JP" sz="1100" b="1">
                  <a:solidFill>
                    <a:srgbClr val="000000">
                      <a:lumMod val="50000"/>
                      <a:lumOff val="50000"/>
                    </a:srgbClr>
                  </a:solidFill>
                  <a:latin typeface="游ゴシック" panose="02110004020202020204"/>
                  <a:cs typeface="Arial"/>
                  <a:sym typeface="Arial"/>
                </a:rPr>
                <a:t>fertility: a committeeopinion. Fertil Steril 2022; 117(1): 53-63.</a:t>
              </a:r>
              <a:endParaRPr kumimoji="1" lang="ja-JP" altLang="en-US" sz="1100" b="1">
                <a:solidFill>
                  <a:srgbClr val="000000">
                    <a:lumMod val="50000"/>
                    <a:lumOff val="50000"/>
                  </a:srgbClr>
                </a:solidFill>
                <a:latin typeface="游ゴシック" panose="02110004020202020204"/>
                <a:cs typeface="Arial"/>
                <a:sym typeface="Arial"/>
              </a:endParaRPr>
            </a:p>
          </p:txBody>
        </p:sp>
        <p:sp>
          <p:nvSpPr>
            <p:cNvPr id="2" name="テキスト ボックス 1">
              <a:extLst>
                <a:ext uri="{FF2B5EF4-FFF2-40B4-BE49-F238E27FC236}">
                  <a16:creationId xmlns:a16="http://schemas.microsoft.com/office/drawing/2014/main" id="{5B275610-4D1C-8B38-927B-C5B4CA5D3870}"/>
                </a:ext>
              </a:extLst>
            </p:cNvPr>
            <p:cNvSpPr txBox="1"/>
            <p:nvPr/>
          </p:nvSpPr>
          <p:spPr>
            <a:xfrm>
              <a:off x="116610" y="644798"/>
              <a:ext cx="10691812" cy="773731"/>
            </a:xfrm>
            <a:prstGeom prst="rect">
              <a:avLst/>
            </a:prstGeom>
            <a:noFill/>
          </p:spPr>
          <p:txBody>
            <a:bodyPr wrap="square" lIns="53459" tIns="26730" rIns="53459" bIns="26730" rtlCol="0" anchor="t">
              <a:spAutoFit/>
            </a:bodyPr>
            <a:lstStyle/>
            <a:p>
              <a:pPr algn="ctr" defTabSz="801837">
                <a:buSzPts val="2500"/>
              </a:pPr>
              <a:r>
                <a:rPr kumimoji="1" lang="ja-JP" altLang="en-US" sz="2339" b="1">
                  <a:solidFill>
                    <a:srgbClr val="02B7E7"/>
                  </a:solidFill>
                  <a:latin typeface="Yu Gothic"/>
                  <a:ea typeface="Yu Gothic"/>
                  <a:cs typeface="Arial"/>
                  <a:sym typeface="Arial"/>
                </a:rPr>
                <a:t>男女とも飲酒は不妊リスクの増加や、​</a:t>
              </a:r>
            </a:p>
            <a:p>
              <a:pPr algn="ctr" defTabSz="801837">
                <a:buSzPts val="2500"/>
              </a:pPr>
              <a:r>
                <a:rPr kumimoji="1" lang="ja-JP" altLang="en-US" sz="2338" b="1">
                  <a:solidFill>
                    <a:srgbClr val="02B7E7"/>
                  </a:solidFill>
                  <a:latin typeface="Yu Gothic"/>
                  <a:ea typeface="Yu Gothic"/>
                  <a:cs typeface="Arial"/>
                  <a:sym typeface="Arial"/>
                </a:rPr>
                <a:t>妊娠率が減少する傾向が報告されています</a:t>
              </a:r>
              <a:endParaRPr kumimoji="1" lang="ja-JP" altLang="en-US" sz="2338" b="1">
                <a:solidFill>
                  <a:srgbClr val="02B7E7"/>
                </a:solidFill>
                <a:latin typeface="游ゴシック" panose="02110004020202020204"/>
                <a:ea typeface="游ゴシック" panose="020B0400000000000000" pitchFamily="50" charset="-128"/>
                <a:cs typeface="Arial"/>
                <a:sym typeface="Arial"/>
              </a:endParaRPr>
            </a:p>
          </p:txBody>
        </p:sp>
      </p:grpSp>
      <p:pic>
        <p:nvPicPr>
          <p:cNvPr id="6" name="図 5">
            <a:extLst>
              <a:ext uri="{FF2B5EF4-FFF2-40B4-BE49-F238E27FC236}">
                <a16:creationId xmlns:a16="http://schemas.microsoft.com/office/drawing/2014/main" id="{C641D458-D053-BCE5-AE26-92809A2A473D}"/>
              </a:ext>
            </a:extLst>
          </p:cNvPr>
          <p:cNvPicPr>
            <a:picLocks noChangeAspect="1"/>
          </p:cNvPicPr>
          <p:nvPr/>
        </p:nvPicPr>
        <p:blipFill>
          <a:blip r:embed="rId6"/>
          <a:stretch>
            <a:fillRect/>
          </a:stretch>
        </p:blipFill>
        <p:spPr>
          <a:xfrm>
            <a:off x="9502587" y="564963"/>
            <a:ext cx="650917" cy="260547"/>
          </a:xfrm>
          <a:prstGeom prst="rect">
            <a:avLst/>
          </a:prstGeom>
        </p:spPr>
      </p:pic>
    </p:spTree>
    <p:extLst>
      <p:ext uri="{BB962C8B-B14F-4D97-AF65-F5344CB8AC3E}">
        <p14:creationId xmlns:p14="http://schemas.microsoft.com/office/powerpoint/2010/main" val="13987592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A4527-E46E-1DFF-4D47-04992E75222D}"/>
            </a:ext>
          </a:extLst>
        </p:cNvPr>
        <p:cNvGrpSpPr/>
        <p:nvPr/>
      </p:nvGrpSpPr>
      <p:grpSpPr>
        <a:xfrm>
          <a:off x="0" y="0"/>
          <a:ext cx="0" cy="0"/>
          <a:chOff x="0" y="0"/>
          <a:chExt cx="0" cy="0"/>
        </a:xfrm>
      </p:grpSpPr>
      <p:pic>
        <p:nvPicPr>
          <p:cNvPr id="4" name="図 3" descr="パソコンの画面&#10;&#10;AI 生成コンテンツは誤りを含む可能性があります。">
            <a:extLst>
              <a:ext uri="{FF2B5EF4-FFF2-40B4-BE49-F238E27FC236}">
                <a16:creationId xmlns:a16="http://schemas.microsoft.com/office/drawing/2014/main" id="{48BC23E5-E317-B1F1-8790-AA67388E3D61}"/>
              </a:ext>
            </a:extLst>
          </p:cNvPr>
          <p:cNvPicPr>
            <a:picLocks noGrp="1" noRot="1" noChangeAspect="1" noMove="1" noResize="1" noEditPoints="1" noAdjustHandles="1" noChangeArrowheads="1" noChangeShapeType="1" noCrop="1"/>
          </p:cNvPicPr>
          <p:nvPr/>
        </p:nvPicPr>
        <p:blipFill>
          <a:blip r:embed="rId3"/>
          <a:stretch>
            <a:fillRect/>
          </a:stretch>
        </p:blipFill>
        <p:spPr>
          <a:xfrm>
            <a:off x="-1" y="288"/>
            <a:ext cx="10692221" cy="7559387"/>
          </a:xfrm>
          <a:prstGeom prst="rect">
            <a:avLst/>
          </a:prstGeom>
        </p:spPr>
      </p:pic>
      <p:sp>
        <p:nvSpPr>
          <p:cNvPr id="5" name="テキスト ボックス 4">
            <a:extLst>
              <a:ext uri="{FF2B5EF4-FFF2-40B4-BE49-F238E27FC236}">
                <a16:creationId xmlns:a16="http://schemas.microsoft.com/office/drawing/2014/main" id="{08A25228-7C28-19BB-CCF1-CB7BB4FF4B23}"/>
              </a:ext>
            </a:extLst>
          </p:cNvPr>
          <p:cNvSpPr txBox="1"/>
          <p:nvPr/>
        </p:nvSpPr>
        <p:spPr>
          <a:xfrm>
            <a:off x="724469" y="1457728"/>
            <a:ext cx="9482377" cy="1200329"/>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ja-JP" altLang="en-US" sz="1800" b="1">
                <a:solidFill>
                  <a:schemeClr val="tx1"/>
                </a:solidFill>
                <a:ea typeface="Rounded Mplus 1c" panose="020B0502020203020207"/>
              </a:rPr>
              <a:t>・妊娠を希望する場合、男女ともに妊娠の成立に対する適量飲酒の影響は明らかになって</a:t>
            </a:r>
            <a:endParaRPr lang="en-US" altLang="ja-JP" sz="1800" b="1">
              <a:solidFill>
                <a:schemeClr val="tx1"/>
              </a:solidFill>
              <a:ea typeface="Rounded Mplus 1c" panose="020B0502020203020207"/>
            </a:endParaRPr>
          </a:p>
          <a:p>
            <a:pPr algn="l"/>
            <a:r>
              <a:rPr lang="ja-JP" altLang="en-US" sz="1800" b="1">
                <a:solidFill>
                  <a:schemeClr val="tx1"/>
                </a:solidFill>
                <a:ea typeface="Rounded Mplus 1c" panose="020B0502020203020207"/>
              </a:rPr>
              <a:t>　いません</a:t>
            </a:r>
          </a:p>
          <a:p>
            <a:pPr algn="l"/>
            <a:r>
              <a:rPr lang="ja-JP" altLang="en-US" sz="1800" b="1">
                <a:solidFill>
                  <a:schemeClr val="tx1"/>
                </a:solidFill>
                <a:ea typeface="Rounded Mplus 1c" panose="020B0502020203020207"/>
              </a:rPr>
              <a:t>・妊娠中の飲酒は、母体にとっては周産期合併症のリスクとなります</a:t>
            </a:r>
          </a:p>
          <a:p>
            <a:pPr algn="l"/>
            <a:r>
              <a:rPr lang="ja-JP" altLang="en-US" sz="1800" b="1">
                <a:solidFill>
                  <a:schemeClr val="tx1"/>
                </a:solidFill>
                <a:ea typeface="Rounded Mplus 1c" panose="020B0502020203020207"/>
              </a:rPr>
              <a:t> こどもにも長期的な影響があり「胎児アルコール症候群」などのリスクとなります</a:t>
            </a:r>
          </a:p>
        </p:txBody>
      </p:sp>
      <p:pic>
        <p:nvPicPr>
          <p:cNvPr id="7" name="図 6" descr="アイコン が含まれている画像&#10;&#10;AI 生成コンテンツは誤りを含む可能性があります。">
            <a:extLst>
              <a:ext uri="{FF2B5EF4-FFF2-40B4-BE49-F238E27FC236}">
                <a16:creationId xmlns:a16="http://schemas.microsoft.com/office/drawing/2014/main" id="{94362B83-C8FC-D750-890B-E79B4066BD76}"/>
              </a:ext>
            </a:extLst>
          </p:cNvPr>
          <p:cNvPicPr>
            <a:picLocks noChangeAspect="1"/>
          </p:cNvPicPr>
          <p:nvPr/>
        </p:nvPicPr>
        <p:blipFill>
          <a:blip r:embed="rId4"/>
          <a:stretch>
            <a:fillRect/>
          </a:stretch>
        </p:blipFill>
        <p:spPr>
          <a:xfrm>
            <a:off x="837008" y="2686495"/>
            <a:ext cx="9257300" cy="3836226"/>
          </a:xfrm>
          <a:prstGeom prst="rect">
            <a:avLst/>
          </a:prstGeom>
        </p:spPr>
      </p:pic>
      <p:sp>
        <p:nvSpPr>
          <p:cNvPr id="9" name="テキスト ボックス 8">
            <a:extLst>
              <a:ext uri="{FF2B5EF4-FFF2-40B4-BE49-F238E27FC236}">
                <a16:creationId xmlns:a16="http://schemas.microsoft.com/office/drawing/2014/main" id="{9BA34537-5586-31CF-A1E2-75F8726C1844}"/>
              </a:ext>
            </a:extLst>
          </p:cNvPr>
          <p:cNvSpPr txBox="1"/>
          <p:nvPr/>
        </p:nvSpPr>
        <p:spPr>
          <a:xfrm>
            <a:off x="4886325" y="3305024"/>
            <a:ext cx="5088230" cy="2172839"/>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ja-JP" altLang="en-US" sz="1800" b="1">
                <a:solidFill>
                  <a:srgbClr val="285AAB"/>
                </a:solidFill>
              </a:rPr>
              <a:t>・ 特徴的な顔貌（小さな目、薄い唇など）</a:t>
            </a:r>
          </a:p>
          <a:p>
            <a:pPr algn="l"/>
            <a:r>
              <a:rPr lang="ja-JP" altLang="en-US" sz="1800" b="1">
                <a:solidFill>
                  <a:srgbClr val="285AAB"/>
                </a:solidFill>
              </a:rPr>
              <a:t>・ 発育の遅れ</a:t>
            </a:r>
          </a:p>
          <a:p>
            <a:pPr algn="l"/>
            <a:r>
              <a:rPr lang="ja-JP" altLang="en-US" sz="1800" b="1">
                <a:solidFill>
                  <a:srgbClr val="285AAB"/>
                </a:solidFill>
              </a:rPr>
              <a:t>・</a:t>
            </a:r>
            <a:r>
              <a:rPr lang="en-US" altLang="ja-JP" sz="1800" b="1">
                <a:solidFill>
                  <a:srgbClr val="285AAB"/>
                </a:solidFill>
              </a:rPr>
              <a:t> </a:t>
            </a:r>
            <a:r>
              <a:rPr lang="ja-JP" altLang="en-US" sz="1800" b="1">
                <a:solidFill>
                  <a:srgbClr val="285AAB"/>
                </a:solidFill>
              </a:rPr>
              <a:t>中枢神経系の障害（学習、記憶、注意力の</a:t>
            </a:r>
            <a:endParaRPr lang="en-US" altLang="ja-JP" sz="1800" b="1">
              <a:solidFill>
                <a:srgbClr val="285AAB"/>
              </a:solidFill>
            </a:endParaRPr>
          </a:p>
          <a:p>
            <a:pPr algn="l"/>
            <a:r>
              <a:rPr lang="ja-JP" altLang="en-US" sz="1800" b="1">
                <a:solidFill>
                  <a:srgbClr val="285AAB"/>
                </a:solidFill>
              </a:rPr>
              <a:t>　持続、コミュニケーション、視覚・聴覚など</a:t>
            </a:r>
            <a:endParaRPr lang="en-US" altLang="ja-JP" sz="1800" b="1">
              <a:solidFill>
                <a:srgbClr val="285AAB"/>
              </a:solidFill>
            </a:endParaRPr>
          </a:p>
          <a:p>
            <a:pPr algn="l"/>
            <a:r>
              <a:rPr lang="ja-JP" altLang="en-US" sz="1800" b="1">
                <a:solidFill>
                  <a:srgbClr val="285AAB"/>
                </a:solidFill>
              </a:rPr>
              <a:t>　の障害）などの先天異常（先天的に正常な形</a:t>
            </a:r>
            <a:endParaRPr lang="en-US" altLang="ja-JP" sz="1800" b="1">
              <a:solidFill>
                <a:srgbClr val="285AAB"/>
              </a:solidFill>
            </a:endParaRPr>
          </a:p>
          <a:p>
            <a:pPr algn="l"/>
            <a:r>
              <a:rPr lang="ja-JP" altLang="en-US" sz="1800" b="1">
                <a:solidFill>
                  <a:srgbClr val="285AAB"/>
                </a:solidFill>
              </a:rPr>
              <a:t>　態や機能から明らかに逸脱しているもの）</a:t>
            </a:r>
            <a:endParaRPr lang="en-US" altLang="ja-JP" sz="1800" b="1">
              <a:solidFill>
                <a:srgbClr val="285AAB"/>
              </a:solidFill>
            </a:endParaRPr>
          </a:p>
          <a:p>
            <a:pPr algn="l">
              <a:lnSpc>
                <a:spcPct val="150000"/>
              </a:lnSpc>
            </a:pPr>
            <a:r>
              <a:rPr lang="ja-JP" altLang="en-US" sz="2000" b="1">
                <a:solidFill>
                  <a:schemeClr val="tx1"/>
                </a:solidFill>
              </a:rPr>
              <a:t>がみとめられること</a:t>
            </a:r>
          </a:p>
        </p:txBody>
      </p:sp>
      <p:sp>
        <p:nvSpPr>
          <p:cNvPr id="10" name="テキスト ボックス 9">
            <a:extLst>
              <a:ext uri="{FF2B5EF4-FFF2-40B4-BE49-F238E27FC236}">
                <a16:creationId xmlns:a16="http://schemas.microsoft.com/office/drawing/2014/main" id="{357033B5-9B1A-1E6A-84C1-4E5A63A1ECA7}"/>
              </a:ext>
            </a:extLst>
          </p:cNvPr>
          <p:cNvSpPr txBox="1"/>
          <p:nvPr/>
        </p:nvSpPr>
        <p:spPr>
          <a:xfrm>
            <a:off x="1240852" y="5878302"/>
            <a:ext cx="8611783" cy="430887"/>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pPr algn="l"/>
            <a:r>
              <a:rPr lang="en" altLang="ja-JP" sz="1100" b="1">
                <a:solidFill>
                  <a:schemeClr val="tx1"/>
                </a:solidFill>
              </a:rPr>
              <a:t>FAS</a:t>
            </a:r>
            <a:r>
              <a:rPr lang="ja-JP" altLang="en-US" sz="1100" b="1">
                <a:solidFill>
                  <a:schemeClr val="tx1"/>
                </a:solidFill>
              </a:rPr>
              <a:t>の基準をすべて満たさない場合でも、アルコールが関与している神経発達障害（行動や認知の異常）や先天異常（心臓、</a:t>
            </a:r>
            <a:endParaRPr lang="en-US" altLang="ja-JP" sz="1100" b="1">
              <a:solidFill>
                <a:schemeClr val="tx1"/>
              </a:solidFill>
            </a:endParaRPr>
          </a:p>
          <a:p>
            <a:pPr algn="l"/>
            <a:r>
              <a:rPr lang="ja-JP" altLang="en-US" sz="1100" b="1">
                <a:solidFill>
                  <a:schemeClr val="tx1"/>
                </a:solidFill>
              </a:rPr>
              <a:t>腎臓、骨、聴覚の異常）がみられる赤ちゃんの障害を総称して「胎児性アルコール・スペクトラム障害（</a:t>
            </a:r>
            <a:r>
              <a:rPr lang="en" altLang="ja-JP" sz="1100" b="1">
                <a:solidFill>
                  <a:schemeClr val="tx1"/>
                </a:solidFill>
              </a:rPr>
              <a:t>FASD)</a:t>
            </a:r>
            <a:r>
              <a:rPr lang="ja-JP" altLang="en" sz="1100" b="1">
                <a:solidFill>
                  <a:schemeClr val="tx1"/>
                </a:solidFill>
              </a:rPr>
              <a:t>」</a:t>
            </a:r>
            <a:r>
              <a:rPr lang="ja-JP" altLang="en-US" sz="1100" b="1">
                <a:solidFill>
                  <a:schemeClr val="tx1"/>
                </a:solidFill>
              </a:rPr>
              <a:t>と呼んでいます。</a:t>
            </a:r>
          </a:p>
        </p:txBody>
      </p:sp>
      <p:sp>
        <p:nvSpPr>
          <p:cNvPr id="11" name="テキスト ボックス 10">
            <a:extLst>
              <a:ext uri="{FF2B5EF4-FFF2-40B4-BE49-F238E27FC236}">
                <a16:creationId xmlns:a16="http://schemas.microsoft.com/office/drawing/2014/main" id="{0828818B-034B-C1B4-FFB0-115ACDDC2A40}"/>
              </a:ext>
            </a:extLst>
          </p:cNvPr>
          <p:cNvSpPr txBox="1"/>
          <p:nvPr/>
        </p:nvSpPr>
        <p:spPr>
          <a:xfrm>
            <a:off x="1344779" y="2842176"/>
            <a:ext cx="3085506" cy="400110"/>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sz="2000" b="1">
                <a:solidFill>
                  <a:schemeClr val="bg1"/>
                </a:solidFill>
              </a:rPr>
              <a:t>胎児性アルコール症候群</a:t>
            </a:r>
          </a:p>
        </p:txBody>
      </p:sp>
      <p:sp>
        <p:nvSpPr>
          <p:cNvPr id="15" name="テキスト ボックス 14">
            <a:extLst>
              <a:ext uri="{FF2B5EF4-FFF2-40B4-BE49-F238E27FC236}">
                <a16:creationId xmlns:a16="http://schemas.microsoft.com/office/drawing/2014/main" id="{FE13439C-94C2-6627-D4D4-786E4B852EEF}"/>
              </a:ext>
            </a:extLst>
          </p:cNvPr>
          <p:cNvSpPr txBox="1"/>
          <p:nvPr/>
        </p:nvSpPr>
        <p:spPr>
          <a:xfrm>
            <a:off x="865583" y="546653"/>
            <a:ext cx="8960644" cy="523220"/>
          </a:xfrm>
          <a:prstGeom prst="rect">
            <a:avLst/>
          </a:prstGeom>
          <a:noFill/>
        </p:spPr>
        <p:txBody>
          <a:bodyPr wrap="square" lIns="91440" tIns="45720" rIns="91440" bIns="45720" anchor="t">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sz="2800" b="1">
                <a:solidFill>
                  <a:srgbClr val="00B0F0"/>
                </a:solidFill>
              </a:rPr>
              <a:t>アルコールを控えるようにし、妊娠したら</a:t>
            </a:r>
            <a:r>
              <a:rPr lang="ja-JP" altLang="en-US" sz="2800" b="1">
                <a:solidFill>
                  <a:srgbClr val="00B0F0"/>
                </a:solidFill>
                <a:ea typeface="Rounded Mplus 1c"/>
              </a:rPr>
              <a:t>禁酒します</a:t>
            </a:r>
          </a:p>
        </p:txBody>
      </p:sp>
      <p:pic>
        <p:nvPicPr>
          <p:cNvPr id="16" name="図 15">
            <a:extLst>
              <a:ext uri="{FF2B5EF4-FFF2-40B4-BE49-F238E27FC236}">
                <a16:creationId xmlns:a16="http://schemas.microsoft.com/office/drawing/2014/main" id="{72F8D69F-5753-7105-BC70-E53FCC2105FA}"/>
              </a:ext>
            </a:extLst>
          </p:cNvPr>
          <p:cNvPicPr>
            <a:picLocks noChangeAspect="1"/>
          </p:cNvPicPr>
          <p:nvPr/>
        </p:nvPicPr>
        <p:blipFill>
          <a:blip r:embed="rId5"/>
          <a:stretch>
            <a:fillRect/>
          </a:stretch>
        </p:blipFill>
        <p:spPr>
          <a:xfrm>
            <a:off x="1362772" y="3312931"/>
            <a:ext cx="3162741" cy="2438740"/>
          </a:xfrm>
          <a:prstGeom prst="rect">
            <a:avLst/>
          </a:prstGeom>
        </p:spPr>
      </p:pic>
      <p:sp>
        <p:nvSpPr>
          <p:cNvPr id="18" name="テキスト ボックス 17">
            <a:extLst>
              <a:ext uri="{FF2B5EF4-FFF2-40B4-BE49-F238E27FC236}">
                <a16:creationId xmlns:a16="http://schemas.microsoft.com/office/drawing/2014/main" id="{4C5725DA-15CA-2168-1F50-3771AD9C6203}"/>
              </a:ext>
            </a:extLst>
          </p:cNvPr>
          <p:cNvSpPr txBox="1"/>
          <p:nvPr/>
        </p:nvSpPr>
        <p:spPr>
          <a:xfrm>
            <a:off x="673987" y="6455019"/>
            <a:ext cx="9354742" cy="646331"/>
          </a:xfrm>
          <a:prstGeom prst="rect">
            <a:avLst/>
          </a:prstGeom>
          <a:noFill/>
        </p:spPr>
        <p:txBody>
          <a:bodyPr wrap="square">
            <a:spAutoFit/>
          </a:bodyPr>
          <a:lstStyle>
            <a:defPPr>
              <a:defRPr lang="en-US"/>
            </a:defPPr>
            <a:lvl1pPr algn="ctr">
              <a:defRPr sz="3200">
                <a:solidFill>
                  <a:srgbClr val="6CCAD5"/>
                </a:solidFill>
                <a:latin typeface="Rounded Mplus 1c" panose="020B0502020203020207" pitchFamily="34" charset="-128"/>
                <a:ea typeface="Rounded Mplus 1c" panose="020B0502020203020207" pitchFamily="34" charset="-128"/>
                <a:cs typeface="Rounded Mplus 1c" panose="020B0502020203020207" pitchFamily="34" charset="-128"/>
              </a:defRPr>
            </a:lvl1pPr>
          </a:lstStyle>
          <a:p>
            <a:r>
              <a:rPr lang="ja-JP" altLang="en-US" sz="1800" b="1" u="sng">
                <a:solidFill>
                  <a:schemeClr val="tx1"/>
                </a:solidFill>
                <a:ea typeface="Rounded Mplus 1c" panose="020B0502020203020207"/>
              </a:rPr>
              <a:t>アルコールが胎児に影響を及ぼす時期や量などは不明です</a:t>
            </a:r>
            <a:endParaRPr lang="en-US" altLang="ja-JP" sz="1800" b="1" u="sng">
              <a:solidFill>
                <a:schemeClr val="tx1"/>
              </a:solidFill>
              <a:ea typeface="Rounded Mplus 1c" panose="020B0502020203020207"/>
            </a:endParaRPr>
          </a:p>
          <a:p>
            <a:r>
              <a:rPr lang="ja-JP" altLang="en-US" sz="1800" b="1" u="sng">
                <a:solidFill>
                  <a:schemeClr val="tx1"/>
                </a:solidFill>
                <a:ea typeface="Rounded Mplus 1c" panose="020B0502020203020207"/>
              </a:rPr>
              <a:t>妊娠の可能性があるとき、妊娠が判明した後は禁酒が必要です</a:t>
            </a:r>
          </a:p>
        </p:txBody>
      </p:sp>
      <p:pic>
        <p:nvPicPr>
          <p:cNvPr id="3" name="図 2">
            <a:extLst>
              <a:ext uri="{FF2B5EF4-FFF2-40B4-BE49-F238E27FC236}">
                <a16:creationId xmlns:a16="http://schemas.microsoft.com/office/drawing/2014/main" id="{FC119B20-CDB0-970C-418B-FA0B4B2A68CA}"/>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9534290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090E2-8895-7CD9-E222-8A557AA32EEB}"/>
            </a:ext>
          </a:extLst>
        </p:cNvPr>
        <p:cNvGrpSpPr/>
        <p:nvPr/>
      </p:nvGrpSpPr>
      <p:grpSpPr>
        <a:xfrm>
          <a:off x="0" y="0"/>
          <a:ext cx="0" cy="0"/>
          <a:chOff x="0" y="0"/>
          <a:chExt cx="0" cy="0"/>
        </a:xfrm>
      </p:grpSpPr>
      <p:pic>
        <p:nvPicPr>
          <p:cNvPr id="3" name="図 2" descr="背景パターン&#10;&#10;AI 生成コンテンツは誤りを含む可能性があります。">
            <a:extLst>
              <a:ext uri="{FF2B5EF4-FFF2-40B4-BE49-F238E27FC236}">
                <a16:creationId xmlns:a16="http://schemas.microsoft.com/office/drawing/2014/main" id="{0BFA589C-3F6A-C62F-6A79-DDBBE1FB007B}"/>
              </a:ext>
            </a:extLst>
          </p:cNvPr>
          <p:cNvPicPr>
            <a:picLocks noGrp="1" noRot="1" noChangeAspect="1" noMove="1" noResize="1" noEditPoints="1" noAdjustHandles="1" noChangeArrowheads="1" noChangeShapeType="1" noCrop="1"/>
          </p:cNvPicPr>
          <p:nvPr/>
        </p:nvPicPr>
        <p:blipFill>
          <a:blip r:embed="rId3"/>
          <a:stretch>
            <a:fillRect/>
          </a:stretch>
        </p:blipFill>
        <p:spPr>
          <a:xfrm>
            <a:off x="5933" y="0"/>
            <a:ext cx="10679945" cy="7559675"/>
          </a:xfrm>
          <a:prstGeom prst="rect">
            <a:avLst/>
          </a:prstGeom>
        </p:spPr>
      </p:pic>
      <p:sp>
        <p:nvSpPr>
          <p:cNvPr id="5" name="テキスト ボックス 4">
            <a:extLst>
              <a:ext uri="{FF2B5EF4-FFF2-40B4-BE49-F238E27FC236}">
                <a16:creationId xmlns:a16="http://schemas.microsoft.com/office/drawing/2014/main" id="{99DC12CE-3CF4-ABF7-F4E0-A8776E1E008D}"/>
              </a:ext>
            </a:extLst>
          </p:cNvPr>
          <p:cNvSpPr txBox="1"/>
          <p:nvPr/>
        </p:nvSpPr>
        <p:spPr>
          <a:xfrm>
            <a:off x="1403357" y="3131618"/>
            <a:ext cx="7885087" cy="923330"/>
          </a:xfrm>
          <a:prstGeom prst="rect">
            <a:avLst/>
          </a:prstGeom>
          <a:noFill/>
        </p:spPr>
        <p:txBody>
          <a:bodyPr wrap="square">
            <a:spAutoFit/>
          </a:bodyPr>
          <a:lstStyle/>
          <a:p>
            <a:pPr algn="ctr"/>
            <a:r>
              <a:rPr lang="ja-JP" altLang="en-US" sz="5400" b="1">
                <a:solidFill>
                  <a:schemeClr val="bg1"/>
                </a:solidFill>
                <a:latin typeface="Rounded Mplus 1c" panose="020B0502020203020207" pitchFamily="34" charset="-128"/>
                <a:ea typeface="Rounded Mplus 1c" panose="020B0502020203020207" pitchFamily="34" charset="-128"/>
                <a:cs typeface="Rounded Mplus 1c" panose="020B0502020203020207" pitchFamily="34" charset="-128"/>
              </a:rPr>
              <a:t>参考資料</a:t>
            </a:r>
          </a:p>
        </p:txBody>
      </p:sp>
      <p:pic>
        <p:nvPicPr>
          <p:cNvPr id="4" name="図 3">
            <a:extLst>
              <a:ext uri="{FF2B5EF4-FFF2-40B4-BE49-F238E27FC236}">
                <a16:creationId xmlns:a16="http://schemas.microsoft.com/office/drawing/2014/main" id="{93F22992-F5E7-F29C-E507-5A795CD7F4A4}"/>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6116577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4176B126-2899-8DC6-0D4B-2EE22D221126}"/>
            </a:ext>
          </a:extLst>
        </p:cNvPr>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491EBD12-CE5C-775A-1FB7-2A56D5513BEE}"/>
              </a:ext>
            </a:extLst>
          </p:cNvPr>
          <p:cNvSpPr txBox="1"/>
          <p:nvPr/>
        </p:nvSpPr>
        <p:spPr>
          <a:xfrm>
            <a:off x="-1" y="1862009"/>
            <a:ext cx="10691813" cy="1120371"/>
          </a:xfrm>
          <a:prstGeom prst="rect">
            <a:avLst/>
          </a:prstGeom>
          <a:noFill/>
        </p:spPr>
        <p:txBody>
          <a:bodyPr wrap="square" rtlCol="0">
            <a:spAutoFit/>
          </a:bodyPr>
          <a:lstStyle/>
          <a:p>
            <a:pPr algn="ctr" defTabSz="534558">
              <a:lnSpc>
                <a:spcPct val="150000"/>
              </a:lnSpc>
              <a:buClr>
                <a:srgbClr val="000000"/>
              </a:buClr>
              <a:buSzPts val="2500"/>
              <a:defRPr/>
            </a:pPr>
            <a:r>
              <a:rPr lang="ja-JP" altLang="en-US" sz="2338" b="1" kern="0">
                <a:solidFill>
                  <a:srgbClr val="EEECE1">
                    <a:lumMod val="25000"/>
                  </a:srgbClr>
                </a:solidFill>
                <a:latin typeface="Yu Gothic" panose="020B0400000000000000" pitchFamily="34" charset="-128"/>
                <a:ea typeface="Yu Gothic" panose="020B0400000000000000" pitchFamily="34" charset="-128"/>
                <a:cs typeface="Arial"/>
                <a:sym typeface="Arial"/>
              </a:rPr>
              <a:t>運動や睡眠、メンタルヘルスは互いに影響し合って</a:t>
            </a:r>
            <a:endParaRPr lang="en-US" altLang="ja-JP" sz="2338" b="1" kern="0">
              <a:solidFill>
                <a:srgbClr val="EEECE1">
                  <a:lumMod val="25000"/>
                </a:srgbClr>
              </a:solidFill>
              <a:latin typeface="Yu Gothic" panose="020B0400000000000000" pitchFamily="34" charset="-128"/>
              <a:ea typeface="Yu Gothic" panose="020B0400000000000000" pitchFamily="34" charset="-128"/>
              <a:cs typeface="Arial"/>
              <a:sym typeface="Arial"/>
            </a:endParaRPr>
          </a:p>
          <a:p>
            <a:pPr algn="ctr" defTabSz="534558">
              <a:lnSpc>
                <a:spcPct val="150000"/>
              </a:lnSpc>
              <a:buClr>
                <a:srgbClr val="000000"/>
              </a:buClr>
              <a:buSzPts val="2500"/>
              <a:defRPr/>
            </a:pPr>
            <a:r>
              <a:rPr lang="ja-JP" altLang="en-US" sz="2338" b="1" kern="0">
                <a:solidFill>
                  <a:srgbClr val="EEECE1">
                    <a:lumMod val="25000"/>
                  </a:srgbClr>
                </a:solidFill>
                <a:latin typeface="Yu Gothic" panose="020B0400000000000000" pitchFamily="34" charset="-128"/>
                <a:ea typeface="Yu Gothic" panose="020B0400000000000000" pitchFamily="34" charset="-128"/>
                <a:cs typeface="Arial"/>
                <a:sym typeface="Arial"/>
              </a:rPr>
              <a:t>将来の健康や、将来の妊娠しやすさ、未来の子どもの健康に影響します</a:t>
            </a:r>
          </a:p>
        </p:txBody>
      </p:sp>
      <p:sp>
        <p:nvSpPr>
          <p:cNvPr id="4" name="角丸四角形 3">
            <a:extLst>
              <a:ext uri="{FF2B5EF4-FFF2-40B4-BE49-F238E27FC236}">
                <a16:creationId xmlns:a16="http://schemas.microsoft.com/office/drawing/2014/main" id="{EA1F6625-BE92-4485-8539-F2E309EB03D8}"/>
              </a:ext>
            </a:extLst>
          </p:cNvPr>
          <p:cNvSpPr/>
          <p:nvPr/>
        </p:nvSpPr>
        <p:spPr>
          <a:xfrm>
            <a:off x="519774" y="3152136"/>
            <a:ext cx="9579911" cy="2812095"/>
          </a:xfrm>
          <a:prstGeom prst="roundRect">
            <a:avLst>
              <a:gd name="adj" fmla="val 6322"/>
            </a:avLst>
          </a:prstGeom>
          <a:solidFill>
            <a:srgbClr val="F6F3ED">
              <a:alpha val="52691"/>
            </a:srgbClr>
          </a:solidFill>
          <a:ln w="50800">
            <a:solidFill>
              <a:srgbClr val="5DC3D1">
                <a:alpha val="49697"/>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534558">
              <a:lnSpc>
                <a:spcPct val="115000"/>
              </a:lnSpc>
              <a:buClr>
                <a:srgbClr val="000000"/>
              </a:buClr>
              <a:buSzPts val="6000"/>
              <a:defRPr/>
            </a:pPr>
            <a:endParaRPr lang="ja-JP" altLang="en-US" sz="1403" kern="0">
              <a:solidFill>
                <a:srgbClr val="EEECE1">
                  <a:lumMod val="25000"/>
                </a:srgbClr>
              </a:solidFill>
              <a:latin typeface="Arial"/>
              <a:ea typeface="Arial"/>
              <a:cs typeface="Arial"/>
              <a:sym typeface="Arial"/>
            </a:endParaRPr>
          </a:p>
        </p:txBody>
      </p:sp>
      <p:sp>
        <p:nvSpPr>
          <p:cNvPr id="10" name="テキスト ボックス 9">
            <a:extLst>
              <a:ext uri="{FF2B5EF4-FFF2-40B4-BE49-F238E27FC236}">
                <a16:creationId xmlns:a16="http://schemas.microsoft.com/office/drawing/2014/main" id="{D14C33D4-9091-C3E4-5C73-74D4331A49EB}"/>
              </a:ext>
            </a:extLst>
          </p:cNvPr>
          <p:cNvSpPr txBox="1"/>
          <p:nvPr/>
        </p:nvSpPr>
        <p:spPr>
          <a:xfrm>
            <a:off x="1183512" y="3478663"/>
            <a:ext cx="9508300" cy="329763"/>
          </a:xfrm>
          <a:prstGeom prst="rect">
            <a:avLst/>
          </a:prstGeom>
          <a:noFill/>
        </p:spPr>
        <p:txBody>
          <a:bodyPr wrap="square" lIns="53459" tIns="26730" rIns="53459" bIns="26730" rtlCol="0" anchor="t">
            <a:spAutoFit/>
          </a:bodyPr>
          <a:lstStyle/>
          <a:p>
            <a:pPr defTabSz="534558">
              <a:lnSpc>
                <a:spcPct val="115000"/>
              </a:lnSpc>
              <a:buClr>
                <a:srgbClr val="000000"/>
              </a:buClr>
              <a:buSzPts val="2500"/>
              <a:defRPr/>
            </a:pPr>
            <a:r>
              <a:rPr lang="ja-JP" altLang="en-US" sz="1637" b="1" kern="0">
                <a:solidFill>
                  <a:srgbClr val="EEECE1">
                    <a:lumMod val="25000"/>
                  </a:srgbClr>
                </a:solidFill>
                <a:latin typeface="Yu Gothic"/>
                <a:ea typeface="Yu Gothic"/>
                <a:cs typeface="Arial"/>
                <a:sym typeface="Arial"/>
              </a:rPr>
              <a:t>自分のからだの健康、こころの健康を振り返ってみましょう</a:t>
            </a:r>
          </a:p>
        </p:txBody>
      </p:sp>
      <p:pic>
        <p:nvPicPr>
          <p:cNvPr id="8" name="図 7" descr="アイコン&#10;&#10;AI 生成コンテンツは誤りを含む可能性があります。">
            <a:extLst>
              <a:ext uri="{FF2B5EF4-FFF2-40B4-BE49-F238E27FC236}">
                <a16:creationId xmlns:a16="http://schemas.microsoft.com/office/drawing/2014/main" id="{3A6C59C3-D1A8-8DEA-4B2E-DB6F48D5AE51}"/>
              </a:ext>
            </a:extLst>
          </p:cNvPr>
          <p:cNvPicPr>
            <a:picLocks noChangeAspect="1"/>
          </p:cNvPicPr>
          <p:nvPr/>
        </p:nvPicPr>
        <p:blipFill>
          <a:blip r:embed="rId3"/>
          <a:stretch>
            <a:fillRect/>
          </a:stretch>
        </p:blipFill>
        <p:spPr>
          <a:xfrm>
            <a:off x="695446" y="3429825"/>
            <a:ext cx="488067" cy="488067"/>
          </a:xfrm>
          <a:prstGeom prst="rect">
            <a:avLst/>
          </a:prstGeom>
        </p:spPr>
      </p:pic>
      <p:pic>
        <p:nvPicPr>
          <p:cNvPr id="9" name="図 8" descr="アイコン&#10;&#10;AI 生成コンテンツは誤りを含む可能性があります。">
            <a:extLst>
              <a:ext uri="{FF2B5EF4-FFF2-40B4-BE49-F238E27FC236}">
                <a16:creationId xmlns:a16="http://schemas.microsoft.com/office/drawing/2014/main" id="{8A8F006B-E26D-83ED-BE06-00DE2F5AFEE5}"/>
              </a:ext>
            </a:extLst>
          </p:cNvPr>
          <p:cNvPicPr>
            <a:picLocks noChangeAspect="1"/>
          </p:cNvPicPr>
          <p:nvPr/>
        </p:nvPicPr>
        <p:blipFill>
          <a:blip r:embed="rId3"/>
          <a:stretch>
            <a:fillRect/>
          </a:stretch>
        </p:blipFill>
        <p:spPr>
          <a:xfrm>
            <a:off x="695446" y="4966032"/>
            <a:ext cx="488067" cy="488067"/>
          </a:xfrm>
          <a:prstGeom prst="rect">
            <a:avLst/>
          </a:prstGeom>
          <a:ln>
            <a:noFill/>
          </a:ln>
        </p:spPr>
      </p:pic>
      <p:sp>
        <p:nvSpPr>
          <p:cNvPr id="7" name="テキスト ボックス 6">
            <a:extLst>
              <a:ext uri="{FF2B5EF4-FFF2-40B4-BE49-F238E27FC236}">
                <a16:creationId xmlns:a16="http://schemas.microsoft.com/office/drawing/2014/main" id="{00E781AD-5033-075B-020C-74DE447FC9ED}"/>
              </a:ext>
            </a:extLst>
          </p:cNvPr>
          <p:cNvSpPr txBox="1"/>
          <p:nvPr/>
        </p:nvSpPr>
        <p:spPr>
          <a:xfrm>
            <a:off x="519774" y="6349421"/>
            <a:ext cx="10023574" cy="215886"/>
          </a:xfrm>
          <a:prstGeom prst="rect">
            <a:avLst/>
          </a:prstGeom>
          <a:noFill/>
        </p:spPr>
        <p:txBody>
          <a:bodyPr wrap="square" lIns="53459" tIns="26730" rIns="53459" bIns="26730" anchor="t">
            <a:spAutoFit/>
          </a:bodyPr>
          <a:lstStyle/>
          <a:p>
            <a:pPr defTabSz="534558">
              <a:buClr>
                <a:srgbClr val="000000"/>
              </a:buClr>
              <a:defRPr/>
            </a:pPr>
            <a:r>
              <a:rPr lang="ja-JP" altLang="en-US" sz="1052" b="1" kern="0">
                <a:solidFill>
                  <a:srgbClr val="7F7F7F"/>
                </a:solidFill>
                <a:latin typeface="Yu Gothic"/>
                <a:ea typeface="Yu Gothic"/>
                <a:cs typeface="Arial"/>
                <a:sym typeface="Arial"/>
              </a:rPr>
              <a:t>出典：厚生労働省「健康日本２１」（</a:t>
            </a:r>
            <a:r>
              <a:rPr lang="en-US" altLang="ja-JP" sz="1052" b="1" kern="0">
                <a:solidFill>
                  <a:srgbClr val="7F7F7F"/>
                </a:solidFill>
                <a:latin typeface="Yu Gothic"/>
                <a:ea typeface="Yu Gothic"/>
                <a:cs typeface="Arial"/>
                <a:sym typeface="Arial"/>
              </a:rPr>
              <a:t>https://www.mhlw.go.jp/www1/topics/kenko21_11/b2.html#A26</a:t>
            </a:r>
            <a:r>
              <a:rPr lang="ja-JP" altLang="en-US" sz="1052" b="1" kern="0">
                <a:solidFill>
                  <a:srgbClr val="7F7F7F"/>
                </a:solidFill>
                <a:latin typeface="Yu Gothic"/>
                <a:ea typeface="Yu Gothic"/>
                <a:cs typeface="Arial"/>
                <a:sym typeface="Arial"/>
              </a:rPr>
              <a:t>）</a:t>
            </a:r>
          </a:p>
        </p:txBody>
      </p:sp>
      <p:sp>
        <p:nvSpPr>
          <p:cNvPr id="3" name="テキスト ボックス 9">
            <a:extLst>
              <a:ext uri="{FF2B5EF4-FFF2-40B4-BE49-F238E27FC236}">
                <a16:creationId xmlns:a16="http://schemas.microsoft.com/office/drawing/2014/main" id="{82A6FD08-2638-F637-1163-98D2348DFE5A}"/>
              </a:ext>
            </a:extLst>
          </p:cNvPr>
          <p:cNvSpPr txBox="1"/>
          <p:nvPr/>
        </p:nvSpPr>
        <p:spPr>
          <a:xfrm>
            <a:off x="1183513" y="4142620"/>
            <a:ext cx="8948483" cy="619458"/>
          </a:xfrm>
          <a:prstGeom prst="rect">
            <a:avLst/>
          </a:prstGeom>
          <a:noFill/>
        </p:spPr>
        <p:txBody>
          <a:bodyPr wrap="square" lIns="53459" tIns="26730" rIns="53459" bIns="26730" rtlCol="0" anchor="t">
            <a:spAutoFit/>
          </a:bodyPr>
          <a:lstStyle/>
          <a:p>
            <a:pPr defTabSz="534558">
              <a:lnSpc>
                <a:spcPct val="115000"/>
              </a:lnSpc>
              <a:buClr>
                <a:srgbClr val="000000"/>
              </a:buClr>
              <a:buSzPts val="2500"/>
              <a:defRPr/>
            </a:pPr>
            <a:r>
              <a:rPr lang="ja-JP" altLang="en-US" sz="1637" b="1" kern="0">
                <a:solidFill>
                  <a:srgbClr val="EEECE1">
                    <a:lumMod val="25000"/>
                  </a:srgbClr>
                </a:solidFill>
                <a:latin typeface="Yu Gothic" panose="020B0400000000000000" pitchFamily="34" charset="-128"/>
                <a:ea typeface="Yu Gothic" panose="020B0400000000000000" pitchFamily="34" charset="-128"/>
                <a:cs typeface="Arial"/>
                <a:sym typeface="Arial"/>
              </a:rPr>
              <a:t>自分の健康状態をケアしながら、同時にパートナーや家族、友人、周囲の人の健康も良い状態になるように、話し合ったり、援助を求めたりしましょう</a:t>
            </a:r>
          </a:p>
        </p:txBody>
      </p:sp>
      <p:pic>
        <p:nvPicPr>
          <p:cNvPr id="6" name="図 7" descr="アイコン&#10;&#10;AI 生成コンテンツは誤りを含む可能性があります。">
            <a:extLst>
              <a:ext uri="{FF2B5EF4-FFF2-40B4-BE49-F238E27FC236}">
                <a16:creationId xmlns:a16="http://schemas.microsoft.com/office/drawing/2014/main" id="{2922C5F1-A477-F4EF-AFA3-DE4762A5BBC1}"/>
              </a:ext>
            </a:extLst>
          </p:cNvPr>
          <p:cNvPicPr>
            <a:picLocks noChangeAspect="1"/>
          </p:cNvPicPr>
          <p:nvPr/>
        </p:nvPicPr>
        <p:blipFill>
          <a:blip r:embed="rId3"/>
          <a:stretch>
            <a:fillRect/>
          </a:stretch>
        </p:blipFill>
        <p:spPr>
          <a:xfrm>
            <a:off x="706223" y="4195065"/>
            <a:ext cx="488067" cy="488067"/>
          </a:xfrm>
          <a:prstGeom prst="rect">
            <a:avLst/>
          </a:prstGeom>
        </p:spPr>
      </p:pic>
      <p:sp>
        <p:nvSpPr>
          <p:cNvPr id="12" name="テキスト ボックス 9">
            <a:extLst>
              <a:ext uri="{FF2B5EF4-FFF2-40B4-BE49-F238E27FC236}">
                <a16:creationId xmlns:a16="http://schemas.microsoft.com/office/drawing/2014/main" id="{F2977D24-CA52-730D-AA2A-4283F7CB7505}"/>
              </a:ext>
            </a:extLst>
          </p:cNvPr>
          <p:cNvSpPr txBox="1"/>
          <p:nvPr/>
        </p:nvSpPr>
        <p:spPr>
          <a:xfrm>
            <a:off x="1183512" y="5009144"/>
            <a:ext cx="8812854" cy="619458"/>
          </a:xfrm>
          <a:prstGeom prst="rect">
            <a:avLst/>
          </a:prstGeom>
          <a:noFill/>
        </p:spPr>
        <p:txBody>
          <a:bodyPr wrap="square" lIns="53459" tIns="26730" rIns="53459" bIns="26730" rtlCol="0" anchor="t">
            <a:spAutoFit/>
          </a:bodyPr>
          <a:lstStyle/>
          <a:p>
            <a:pPr defTabSz="534558">
              <a:lnSpc>
                <a:spcPct val="115000"/>
              </a:lnSpc>
              <a:buClr>
                <a:srgbClr val="000000"/>
              </a:buClr>
              <a:buSzPts val="2500"/>
              <a:defRPr/>
            </a:pPr>
            <a:r>
              <a:rPr lang="ja-JP" altLang="en-US" sz="1637" b="1" kern="0">
                <a:solidFill>
                  <a:srgbClr val="EEECE1">
                    <a:lumMod val="25000"/>
                  </a:srgbClr>
                </a:solidFill>
                <a:latin typeface="Yu Gothic" panose="020B0400000000000000" pitchFamily="34" charset="-128"/>
                <a:ea typeface="Yu Gothic" panose="020B0400000000000000" pitchFamily="34" charset="-128"/>
                <a:cs typeface="Arial"/>
                <a:sym typeface="Arial"/>
              </a:rPr>
              <a:t>プレコンセプションケアは、性別や妊娠希望の有無にかかわらず、すべての人の健康を応援するケアです</a:t>
            </a:r>
          </a:p>
        </p:txBody>
      </p:sp>
      <p:sp>
        <p:nvSpPr>
          <p:cNvPr id="14" name="Google Shape;96;p2">
            <a:extLst>
              <a:ext uri="{FF2B5EF4-FFF2-40B4-BE49-F238E27FC236}">
                <a16:creationId xmlns:a16="http://schemas.microsoft.com/office/drawing/2014/main" id="{A9DE410B-8B52-0FBC-C719-E33B4E07987F}"/>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pPr>
            <a:r>
              <a:rPr lang="ja-JP" altLang="en-US" sz="2105" b="1" kern="0">
                <a:solidFill>
                  <a:srgbClr val="000000">
                    <a:lumMod val="50000"/>
                    <a:lumOff val="50000"/>
                  </a:srgbClr>
                </a:solidFill>
                <a:latin typeface="Yu Gothic"/>
                <a:ea typeface="Yu Gothic"/>
                <a:cs typeface="Arial"/>
                <a:sym typeface="Arial"/>
              </a:rPr>
              <a:t>　</a:t>
            </a:r>
            <a:r>
              <a:rPr lang="en-US" altLang="ja-JP" sz="2105" b="1" kern="0" err="1">
                <a:solidFill>
                  <a:srgbClr val="000000">
                    <a:lumMod val="50000"/>
                    <a:lumOff val="50000"/>
                  </a:srgbClr>
                </a:solidFill>
                <a:latin typeface="Yu Gothic"/>
                <a:ea typeface="Yu Gothic"/>
                <a:cs typeface="Arial"/>
                <a:sym typeface="Arial"/>
              </a:rPr>
              <a:t>からだ</a:t>
            </a:r>
            <a:r>
              <a:rPr lang="en-US" altLang="ja-JP" sz="2105" b="1" kern="0">
                <a:solidFill>
                  <a:srgbClr val="000000">
                    <a:lumMod val="50000"/>
                    <a:lumOff val="50000"/>
                  </a:srgbClr>
                </a:solidFill>
                <a:latin typeface="Yu Gothic"/>
                <a:ea typeface="Yu Gothic"/>
                <a:cs typeface="Arial"/>
                <a:sym typeface="Arial"/>
              </a:rPr>
              <a:t> と </a:t>
            </a:r>
            <a:r>
              <a:rPr lang="en-US" altLang="ja-JP" sz="2105" b="1" kern="0" err="1">
                <a:solidFill>
                  <a:srgbClr val="000000">
                    <a:lumMod val="50000"/>
                    <a:lumOff val="50000"/>
                  </a:srgbClr>
                </a:solidFill>
                <a:latin typeface="Yu Gothic"/>
                <a:ea typeface="Yu Gothic"/>
                <a:cs typeface="Arial"/>
                <a:sym typeface="Arial"/>
              </a:rPr>
              <a:t>こころを整える基本の習慣</a:t>
            </a:r>
            <a:r>
              <a:rPr lang="en-US" altLang="ja-JP" sz="2105" b="1" kern="0">
                <a:solidFill>
                  <a:srgbClr val="000000">
                    <a:lumMod val="50000"/>
                    <a:lumOff val="50000"/>
                  </a:srgbClr>
                </a:solidFill>
                <a:latin typeface="Yu Gothic"/>
                <a:ea typeface="Yu Gothic"/>
                <a:cs typeface="Arial"/>
                <a:sym typeface="Arial"/>
              </a:rPr>
              <a:t>｜</a:t>
            </a:r>
            <a:endParaRPr lang="ja-JP" altLang="en-US" sz="2105" b="1" kern="0">
              <a:solidFill>
                <a:srgbClr val="000000">
                  <a:lumMod val="50000"/>
                  <a:lumOff val="50000"/>
                </a:srgbClr>
              </a:solidFill>
              <a:latin typeface="Yu Gothic"/>
              <a:ea typeface="Yu Gothic"/>
              <a:cs typeface="Arial"/>
              <a:sym typeface="Arial"/>
            </a:endParaRPr>
          </a:p>
        </p:txBody>
      </p:sp>
      <p:pic>
        <p:nvPicPr>
          <p:cNvPr id="5" name="図 4">
            <a:extLst>
              <a:ext uri="{FF2B5EF4-FFF2-40B4-BE49-F238E27FC236}">
                <a16:creationId xmlns:a16="http://schemas.microsoft.com/office/drawing/2014/main" id="{EF2C3DED-5244-621F-3363-BF0B9087E2BB}"/>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899116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0C49E-F030-D40C-6C18-F8B58A0A94B2}"/>
            </a:ext>
          </a:extLst>
        </p:cNvPr>
        <p:cNvGrpSpPr/>
        <p:nvPr/>
      </p:nvGrpSpPr>
      <p:grpSpPr>
        <a:xfrm>
          <a:off x="0" y="0"/>
          <a:ext cx="0" cy="0"/>
          <a:chOff x="0" y="0"/>
          <a:chExt cx="0" cy="0"/>
        </a:xfrm>
      </p:grpSpPr>
      <p:pic>
        <p:nvPicPr>
          <p:cNvPr id="5" name="図 4" descr="スクリーンショットの画面&#10;&#10;AI 生成コンテンツは誤りを含む可能性があります。">
            <a:extLst>
              <a:ext uri="{FF2B5EF4-FFF2-40B4-BE49-F238E27FC236}">
                <a16:creationId xmlns:a16="http://schemas.microsoft.com/office/drawing/2014/main" id="{0EFA260C-D68C-05E8-BA70-1DAD8C0A79D1}"/>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10706344" cy="7559675"/>
          </a:xfrm>
          <a:prstGeom prst="rect">
            <a:avLst/>
          </a:prstGeom>
        </p:spPr>
      </p:pic>
      <p:sp>
        <p:nvSpPr>
          <p:cNvPr id="4" name="三角形 32">
            <a:extLst>
              <a:ext uri="{FF2B5EF4-FFF2-40B4-BE49-F238E27FC236}">
                <a16:creationId xmlns:a16="http://schemas.microsoft.com/office/drawing/2014/main" id="{5C9AD63D-0391-E5AA-6EE6-8BDFE99B68C4}"/>
              </a:ext>
            </a:extLst>
          </p:cNvPr>
          <p:cNvSpPr/>
          <p:nvPr/>
        </p:nvSpPr>
        <p:spPr>
          <a:xfrm rot="6945453">
            <a:off x="2470065" y="2968454"/>
            <a:ext cx="90172" cy="152572"/>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latin typeface="Yu Gothic Medium"/>
              <a:ea typeface="Yu Gothic Medium"/>
            </a:endParaRPr>
          </a:p>
        </p:txBody>
      </p:sp>
      <p:sp>
        <p:nvSpPr>
          <p:cNvPr id="6" name="Google Shape;96;p2">
            <a:extLst>
              <a:ext uri="{FF2B5EF4-FFF2-40B4-BE49-F238E27FC236}">
                <a16:creationId xmlns:a16="http://schemas.microsoft.com/office/drawing/2014/main" id="{EF61EC31-9E43-1C88-680D-39E50F85B2DE}"/>
              </a:ext>
            </a:extLst>
          </p:cNvPr>
          <p:cNvSpPr txBox="1"/>
          <p:nvPr/>
        </p:nvSpPr>
        <p:spPr>
          <a:xfrm>
            <a:off x="508240" y="925135"/>
            <a:ext cx="10005376" cy="453522"/>
          </a:xfrm>
          <a:prstGeom prst="rect">
            <a:avLst/>
          </a:prstGeom>
          <a:noFill/>
          <a:ln>
            <a:noFill/>
          </a:ln>
        </p:spPr>
        <p:txBody>
          <a:bodyPr spcFirstLastPara="1" wrap="square" lIns="0" tIns="0" rIns="0" bIns="0" anchor="t" anchorCtr="0">
            <a:spAutoFit/>
          </a:bodyPr>
          <a:lstStyle/>
          <a:p>
            <a:pPr>
              <a:lnSpc>
                <a:spcPct val="140000"/>
              </a:lnSpc>
            </a:pPr>
            <a:r>
              <a:rPr lang="ja-JP" altLang="en-US" sz="2105" b="1">
                <a:solidFill>
                  <a:srgbClr val="7F7F7F"/>
                </a:solidFill>
                <a:latin typeface="Yu Gothic"/>
                <a:ea typeface="Yu Gothic"/>
              </a:rPr>
              <a:t>　プレコンセプションケアの提供のあり方に関する検討の方向性について</a:t>
            </a:r>
            <a:r>
              <a:rPr lang="en-US" altLang="ja-JP" sz="2105" b="1">
                <a:solidFill>
                  <a:srgbClr val="7F7F7F"/>
                </a:solidFill>
                <a:latin typeface="Yu Gothic"/>
                <a:ea typeface="Yu Gothic"/>
              </a:rPr>
              <a:t>①</a:t>
            </a:r>
          </a:p>
        </p:txBody>
      </p:sp>
      <p:sp>
        <p:nvSpPr>
          <p:cNvPr id="7" name="TextBox 5">
            <a:extLst>
              <a:ext uri="{FF2B5EF4-FFF2-40B4-BE49-F238E27FC236}">
                <a16:creationId xmlns:a16="http://schemas.microsoft.com/office/drawing/2014/main" id="{671C57F6-C298-0C3A-DEF4-B87165F1706D}"/>
              </a:ext>
            </a:extLst>
          </p:cNvPr>
          <p:cNvSpPr txBox="1"/>
          <p:nvPr/>
        </p:nvSpPr>
        <p:spPr>
          <a:xfrm>
            <a:off x="573258" y="2294955"/>
            <a:ext cx="3233423" cy="26987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algn="l"/>
            <a:r>
              <a:rPr lang="ja-JP" altLang="en-US" sz="1403" b="1">
                <a:solidFill>
                  <a:schemeClr val="tx1">
                    <a:lumMod val="75000"/>
                    <a:lumOff val="25000"/>
                  </a:schemeClr>
                </a:solidFill>
                <a:latin typeface="Yu Gothic Medium"/>
                <a:ea typeface="Yu Gothic Medium"/>
              </a:rPr>
              <a:t>健康な妊娠と出産の準備について</a:t>
            </a:r>
            <a:endParaRPr lang="en-US" sz="1403" b="1">
              <a:solidFill>
                <a:schemeClr val="tx1">
                  <a:lumMod val="75000"/>
                  <a:lumOff val="25000"/>
                </a:schemeClr>
              </a:solidFill>
              <a:latin typeface="Yu Gothic Medium"/>
              <a:ea typeface="Yu Gothic Medium"/>
            </a:endParaRPr>
          </a:p>
        </p:txBody>
      </p:sp>
      <p:sp>
        <p:nvSpPr>
          <p:cNvPr id="11" name="角丸四角形 6">
            <a:extLst>
              <a:ext uri="{FF2B5EF4-FFF2-40B4-BE49-F238E27FC236}">
                <a16:creationId xmlns:a16="http://schemas.microsoft.com/office/drawing/2014/main" id="{137BDB86-5361-A9EF-25AE-2B86B6A4F7CF}"/>
              </a:ext>
            </a:extLst>
          </p:cNvPr>
          <p:cNvSpPr/>
          <p:nvPr/>
        </p:nvSpPr>
        <p:spPr>
          <a:xfrm>
            <a:off x="3826553" y="2609254"/>
            <a:ext cx="2141027" cy="551114"/>
          </a:xfrm>
          <a:prstGeom prst="roundRect">
            <a:avLst/>
          </a:prstGeom>
          <a:solidFill>
            <a:schemeClr val="accent2">
              <a:lumMod val="20000"/>
              <a:lumOff val="8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5234" rtlCol="0" anchor="ctr"/>
          <a:lstStyle/>
          <a:p>
            <a:r>
              <a:rPr lang="ja-JP" altLang="en-US" sz="935" b="1">
                <a:solidFill>
                  <a:srgbClr val="D9706C"/>
                </a:solidFill>
                <a:latin typeface="Yu Gothic Medium"/>
                <a:ea typeface="Yu Gothic Medium"/>
              </a:rPr>
              <a:t>仕事もがんばりたいし、子供も</a:t>
            </a:r>
            <a:br>
              <a:rPr lang="en-US" altLang="ja-JP" sz="935" b="1">
                <a:solidFill>
                  <a:srgbClr val="D9706C"/>
                </a:solidFill>
                <a:latin typeface="Yu Gothic Medium"/>
                <a:ea typeface="Yu Gothic Medium"/>
              </a:rPr>
            </a:br>
            <a:r>
              <a:rPr lang="ja-JP" altLang="en-US" sz="935" b="1">
                <a:solidFill>
                  <a:srgbClr val="D9706C"/>
                </a:solidFill>
                <a:latin typeface="Yu Gothic Medium"/>
                <a:ea typeface="Yu Gothic Medium"/>
              </a:rPr>
              <a:t>欲しい。どの時期に何をしたら</a:t>
            </a:r>
            <a:br>
              <a:rPr lang="en-US" altLang="ja-JP" sz="935" b="1">
                <a:solidFill>
                  <a:srgbClr val="D9706C"/>
                </a:solidFill>
                <a:latin typeface="Yu Gothic Medium"/>
                <a:ea typeface="Yu Gothic Medium"/>
              </a:rPr>
            </a:br>
            <a:r>
              <a:rPr lang="ja-JP" altLang="en-US" sz="935" b="1">
                <a:solidFill>
                  <a:srgbClr val="D9706C"/>
                </a:solidFill>
                <a:latin typeface="Yu Gothic Medium"/>
                <a:ea typeface="Yu Gothic Medium"/>
              </a:rPr>
              <a:t>よいか情報がほしい。</a:t>
            </a:r>
            <a:endParaRPr kumimoji="1" lang="ja-JP" altLang="en-US" sz="935" b="1">
              <a:solidFill>
                <a:srgbClr val="D9706C"/>
              </a:solidFill>
              <a:latin typeface="Yu Gothic Medium"/>
              <a:ea typeface="Yu Gothic Medium"/>
            </a:endParaRPr>
          </a:p>
        </p:txBody>
      </p:sp>
      <p:sp>
        <p:nvSpPr>
          <p:cNvPr id="12" name="角丸四角形 7">
            <a:extLst>
              <a:ext uri="{FF2B5EF4-FFF2-40B4-BE49-F238E27FC236}">
                <a16:creationId xmlns:a16="http://schemas.microsoft.com/office/drawing/2014/main" id="{4A590E61-CB20-1E5A-3549-4435D0A018BC}"/>
              </a:ext>
            </a:extLst>
          </p:cNvPr>
          <p:cNvSpPr/>
          <p:nvPr/>
        </p:nvSpPr>
        <p:spPr>
          <a:xfrm>
            <a:off x="3826553" y="3207279"/>
            <a:ext cx="2141027" cy="585675"/>
          </a:xfrm>
          <a:prstGeom prst="roundRect">
            <a:avLst/>
          </a:prstGeom>
          <a:solidFill>
            <a:schemeClr val="accent2">
              <a:lumMod val="20000"/>
              <a:lumOff val="8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5234" rtlCol="0" anchor="ctr"/>
          <a:lstStyle/>
          <a:p>
            <a:r>
              <a:rPr lang="ja-JP" altLang="en-US" sz="935" b="1">
                <a:solidFill>
                  <a:srgbClr val="D9706C"/>
                </a:solidFill>
                <a:latin typeface="Yu Gothic Medium"/>
                <a:ea typeface="Yu Gothic Medium"/>
              </a:rPr>
              <a:t>持病があるが、わたしと赤ちゃんにどんな影響があるのかわからない。知りたい。</a:t>
            </a:r>
            <a:endParaRPr kumimoji="1" lang="ja-JP" altLang="en-US" sz="935" b="1">
              <a:solidFill>
                <a:srgbClr val="D9706C"/>
              </a:solidFill>
              <a:latin typeface="Yu Gothic Medium"/>
              <a:ea typeface="Yu Gothic Medium"/>
            </a:endParaRPr>
          </a:p>
        </p:txBody>
      </p:sp>
      <p:sp>
        <p:nvSpPr>
          <p:cNvPr id="13" name="角丸四角形 8">
            <a:extLst>
              <a:ext uri="{FF2B5EF4-FFF2-40B4-BE49-F238E27FC236}">
                <a16:creationId xmlns:a16="http://schemas.microsoft.com/office/drawing/2014/main" id="{65211AEE-9B1F-87BB-AA7C-B2172F5E1D7F}"/>
              </a:ext>
            </a:extLst>
          </p:cNvPr>
          <p:cNvSpPr/>
          <p:nvPr/>
        </p:nvSpPr>
        <p:spPr>
          <a:xfrm>
            <a:off x="456909" y="2660146"/>
            <a:ext cx="2012779" cy="453441"/>
          </a:xfrm>
          <a:prstGeom prst="roundRect">
            <a:avLst/>
          </a:prstGeom>
          <a:solidFill>
            <a:srgbClr val="EDF9FB"/>
          </a:solidFill>
          <a:ln>
            <a:noFill/>
          </a:ln>
        </p:spPr>
        <p:style>
          <a:lnRef idx="2">
            <a:schemeClr val="accent1">
              <a:shade val="15000"/>
            </a:schemeClr>
          </a:lnRef>
          <a:fillRef idx="1">
            <a:schemeClr val="accent1"/>
          </a:fillRef>
          <a:effectRef idx="0">
            <a:schemeClr val="accent1"/>
          </a:effectRef>
          <a:fontRef idx="minor">
            <a:schemeClr val="lt1"/>
          </a:fontRef>
        </p:style>
        <p:txBody>
          <a:bodyPr lIns="105234" rtlCol="0" anchor="ctr"/>
          <a:lstStyle/>
          <a:p>
            <a:r>
              <a:rPr lang="ja-JP" altLang="en-US" sz="935" b="1">
                <a:solidFill>
                  <a:srgbClr val="5CC3D1"/>
                </a:solidFill>
                <a:latin typeface="Yu Gothic Medium"/>
                <a:ea typeface="Yu Gothic Medium"/>
              </a:rPr>
              <a:t>子供がほしいが、自分はどんな</a:t>
            </a:r>
            <a:br>
              <a:rPr lang="en-US" altLang="ja-JP" sz="935" b="1">
                <a:solidFill>
                  <a:srgbClr val="5CC3D1"/>
                </a:solidFill>
                <a:latin typeface="Yu Gothic Medium"/>
                <a:ea typeface="Yu Gothic Medium"/>
              </a:rPr>
            </a:br>
            <a:r>
              <a:rPr lang="ja-JP" altLang="en-US" sz="935" b="1">
                <a:solidFill>
                  <a:srgbClr val="5CC3D1"/>
                </a:solidFill>
                <a:latin typeface="Yu Gothic Medium"/>
                <a:ea typeface="Yu Gothic Medium"/>
              </a:rPr>
              <a:t>準備をしたらいいか知りたい。</a:t>
            </a:r>
            <a:endParaRPr kumimoji="1" lang="ja-JP" altLang="en-US" sz="935" b="1">
              <a:solidFill>
                <a:srgbClr val="5CC3D1"/>
              </a:solidFill>
              <a:latin typeface="Yu Gothic Medium"/>
              <a:ea typeface="Yu Gothic Medium"/>
            </a:endParaRPr>
          </a:p>
        </p:txBody>
      </p:sp>
      <p:sp>
        <p:nvSpPr>
          <p:cNvPr id="14" name="角丸四角形 9">
            <a:extLst>
              <a:ext uri="{FF2B5EF4-FFF2-40B4-BE49-F238E27FC236}">
                <a16:creationId xmlns:a16="http://schemas.microsoft.com/office/drawing/2014/main" id="{18104AD0-7CCD-3EB4-E54F-5FC6AEFCBDC3}"/>
              </a:ext>
            </a:extLst>
          </p:cNvPr>
          <p:cNvSpPr/>
          <p:nvPr/>
        </p:nvSpPr>
        <p:spPr>
          <a:xfrm>
            <a:off x="456909" y="3140492"/>
            <a:ext cx="2012779" cy="615045"/>
          </a:xfrm>
          <a:prstGeom prst="roundRect">
            <a:avLst/>
          </a:prstGeom>
          <a:solidFill>
            <a:srgbClr val="EDF9FB"/>
          </a:solidFill>
          <a:ln>
            <a:noFill/>
          </a:ln>
        </p:spPr>
        <p:style>
          <a:lnRef idx="2">
            <a:schemeClr val="accent1">
              <a:shade val="15000"/>
            </a:schemeClr>
          </a:lnRef>
          <a:fillRef idx="1">
            <a:schemeClr val="accent1"/>
          </a:fillRef>
          <a:effectRef idx="0">
            <a:schemeClr val="accent1"/>
          </a:effectRef>
          <a:fontRef idx="minor">
            <a:schemeClr val="lt1"/>
          </a:fontRef>
        </p:style>
        <p:txBody>
          <a:bodyPr lIns="105234" rtlCol="0" anchor="ctr"/>
          <a:lstStyle/>
          <a:p>
            <a:r>
              <a:rPr lang="ja-JP" altLang="en-US" sz="935" b="1">
                <a:solidFill>
                  <a:srgbClr val="5CC3D1"/>
                </a:solidFill>
                <a:latin typeface="Yu Gothic Medium"/>
                <a:ea typeface="Yu Gothic Medium"/>
              </a:rPr>
              <a:t>パートナーが妊娠した時に、</a:t>
            </a:r>
            <a:br>
              <a:rPr lang="en-US" altLang="ja-JP" sz="935" b="1">
                <a:solidFill>
                  <a:srgbClr val="5CC3D1"/>
                </a:solidFill>
                <a:latin typeface="Yu Gothic Medium"/>
                <a:ea typeface="Yu Gothic Medium"/>
              </a:rPr>
            </a:br>
            <a:r>
              <a:rPr lang="ja-JP" altLang="en-US" sz="935" b="1">
                <a:solidFill>
                  <a:srgbClr val="5CC3D1"/>
                </a:solidFill>
                <a:latin typeface="Yu Gothic Medium"/>
                <a:ea typeface="Yu Gothic Medium"/>
              </a:rPr>
              <a:t>自分がどんなサポートができるか知りたい。</a:t>
            </a:r>
            <a:endParaRPr kumimoji="1" lang="ja-JP" altLang="en-US" sz="935" b="1">
              <a:solidFill>
                <a:srgbClr val="5CC3D1"/>
              </a:solidFill>
              <a:latin typeface="Yu Gothic Medium"/>
              <a:ea typeface="Yu Gothic Medium"/>
            </a:endParaRPr>
          </a:p>
        </p:txBody>
      </p:sp>
      <p:sp>
        <p:nvSpPr>
          <p:cNvPr id="15" name="正方形/長方形 14">
            <a:extLst>
              <a:ext uri="{FF2B5EF4-FFF2-40B4-BE49-F238E27FC236}">
                <a16:creationId xmlns:a16="http://schemas.microsoft.com/office/drawing/2014/main" id="{729B207D-2DE9-11AA-D231-96BAEA21A60E}"/>
              </a:ext>
            </a:extLst>
          </p:cNvPr>
          <p:cNvSpPr/>
          <p:nvPr/>
        </p:nvSpPr>
        <p:spPr>
          <a:xfrm>
            <a:off x="456851" y="2248662"/>
            <a:ext cx="102965" cy="358118"/>
          </a:xfrm>
          <a:prstGeom prst="rect">
            <a:avLst/>
          </a:prstGeom>
          <a:solidFill>
            <a:srgbClr val="5CC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818">
              <a:latin typeface="Yu Gothic Medium"/>
              <a:ea typeface="Yu Gothic Medium"/>
            </a:endParaRPr>
          </a:p>
        </p:txBody>
      </p:sp>
      <p:sp>
        <p:nvSpPr>
          <p:cNvPr id="16" name="TextBox 5">
            <a:extLst>
              <a:ext uri="{FF2B5EF4-FFF2-40B4-BE49-F238E27FC236}">
                <a16:creationId xmlns:a16="http://schemas.microsoft.com/office/drawing/2014/main" id="{D8F2781D-DB88-81CE-71BC-A43100DC9285}"/>
              </a:ext>
            </a:extLst>
          </p:cNvPr>
          <p:cNvSpPr txBox="1"/>
          <p:nvPr/>
        </p:nvSpPr>
        <p:spPr>
          <a:xfrm>
            <a:off x="573258" y="4033612"/>
            <a:ext cx="3233423" cy="26987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algn="l"/>
            <a:r>
              <a:rPr lang="ja-JP" altLang="en-US" sz="1403" b="1">
                <a:solidFill>
                  <a:schemeClr val="tx1">
                    <a:lumMod val="75000"/>
                    <a:lumOff val="25000"/>
                  </a:schemeClr>
                </a:solidFill>
                <a:latin typeface="Yu Gothic Medium"/>
                <a:ea typeface="Yu Gothic Medium"/>
              </a:rPr>
              <a:t>健康管理について</a:t>
            </a:r>
            <a:endParaRPr lang="en-US" sz="1403" b="1">
              <a:solidFill>
                <a:schemeClr val="tx1">
                  <a:lumMod val="75000"/>
                  <a:lumOff val="25000"/>
                </a:schemeClr>
              </a:solidFill>
              <a:latin typeface="Yu Gothic Medium"/>
              <a:ea typeface="Yu Gothic Medium"/>
            </a:endParaRPr>
          </a:p>
        </p:txBody>
      </p:sp>
      <p:sp>
        <p:nvSpPr>
          <p:cNvPr id="17" name="正方形/長方形 16">
            <a:extLst>
              <a:ext uri="{FF2B5EF4-FFF2-40B4-BE49-F238E27FC236}">
                <a16:creationId xmlns:a16="http://schemas.microsoft.com/office/drawing/2014/main" id="{F5ED2487-40AD-4411-8AA0-9618237995F2}"/>
              </a:ext>
            </a:extLst>
          </p:cNvPr>
          <p:cNvSpPr/>
          <p:nvPr/>
        </p:nvSpPr>
        <p:spPr>
          <a:xfrm>
            <a:off x="456851" y="3987319"/>
            <a:ext cx="102965" cy="358118"/>
          </a:xfrm>
          <a:prstGeom prst="rect">
            <a:avLst/>
          </a:prstGeom>
          <a:solidFill>
            <a:srgbClr val="5CC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818">
              <a:latin typeface="Yu Gothic Medium"/>
              <a:ea typeface="Yu Gothic Medium"/>
            </a:endParaRPr>
          </a:p>
        </p:txBody>
      </p:sp>
      <p:sp>
        <p:nvSpPr>
          <p:cNvPr id="18" name="角丸四角形 15">
            <a:extLst>
              <a:ext uri="{FF2B5EF4-FFF2-40B4-BE49-F238E27FC236}">
                <a16:creationId xmlns:a16="http://schemas.microsoft.com/office/drawing/2014/main" id="{B63F1130-D549-2154-F641-77BE5C4121B0}"/>
              </a:ext>
            </a:extLst>
          </p:cNvPr>
          <p:cNvSpPr/>
          <p:nvPr/>
        </p:nvSpPr>
        <p:spPr>
          <a:xfrm>
            <a:off x="3840894" y="4432907"/>
            <a:ext cx="2141027" cy="567060"/>
          </a:xfrm>
          <a:prstGeom prst="roundRect">
            <a:avLst/>
          </a:prstGeom>
          <a:solidFill>
            <a:schemeClr val="accent2">
              <a:lumMod val="20000"/>
              <a:lumOff val="8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5234" rtlCol="0" anchor="ctr"/>
          <a:lstStyle/>
          <a:p>
            <a:r>
              <a:rPr lang="ja-JP" altLang="en-US" sz="935" b="1">
                <a:solidFill>
                  <a:srgbClr val="D9706C"/>
                </a:solidFill>
                <a:latin typeface="Yu Gothic Medium"/>
                <a:ea typeface="Yu Gothic Medium"/>
              </a:rPr>
              <a:t>生理痛が重くてつらい。痛みが</a:t>
            </a:r>
            <a:br>
              <a:rPr lang="en-US" altLang="ja-JP" sz="935" b="1">
                <a:solidFill>
                  <a:srgbClr val="D9706C"/>
                </a:solidFill>
                <a:latin typeface="Yu Gothic Medium"/>
                <a:ea typeface="Yu Gothic Medium"/>
              </a:rPr>
            </a:br>
            <a:r>
              <a:rPr lang="ja-JP" altLang="en-US" sz="935" b="1">
                <a:solidFill>
                  <a:srgbClr val="D9706C"/>
                </a:solidFill>
                <a:latin typeface="Yu Gothic Medium"/>
                <a:ea typeface="Yu Gothic Medium"/>
              </a:rPr>
              <a:t>軽くなる方法について知りたい。</a:t>
            </a:r>
            <a:br>
              <a:rPr lang="en-US" altLang="ja-JP" sz="935" b="1">
                <a:solidFill>
                  <a:srgbClr val="D9706C"/>
                </a:solidFill>
                <a:latin typeface="Yu Gothic Medium"/>
                <a:ea typeface="Yu Gothic Medium"/>
              </a:rPr>
            </a:br>
            <a:r>
              <a:rPr lang="ja-JP" altLang="en-US" sz="935" b="1">
                <a:solidFill>
                  <a:srgbClr val="D9706C"/>
                </a:solidFill>
                <a:latin typeface="Yu Gothic Medium"/>
                <a:ea typeface="Yu Gothic Medium"/>
              </a:rPr>
              <a:t>でも、産婦人科に行くのが怖い。</a:t>
            </a:r>
            <a:endParaRPr kumimoji="1" lang="ja-JP" altLang="en-US" sz="935" b="1">
              <a:solidFill>
                <a:srgbClr val="D9706C"/>
              </a:solidFill>
              <a:latin typeface="Yu Gothic Medium"/>
              <a:ea typeface="Yu Gothic Medium"/>
            </a:endParaRPr>
          </a:p>
        </p:txBody>
      </p:sp>
      <p:sp>
        <p:nvSpPr>
          <p:cNvPr id="19" name="角丸四角形 17">
            <a:extLst>
              <a:ext uri="{FF2B5EF4-FFF2-40B4-BE49-F238E27FC236}">
                <a16:creationId xmlns:a16="http://schemas.microsoft.com/office/drawing/2014/main" id="{A0056AD6-4CEF-1114-CB6F-CAA6251B56EF}"/>
              </a:ext>
            </a:extLst>
          </p:cNvPr>
          <p:cNvSpPr/>
          <p:nvPr/>
        </p:nvSpPr>
        <p:spPr>
          <a:xfrm>
            <a:off x="470351" y="4416030"/>
            <a:ext cx="2012779" cy="586499"/>
          </a:xfrm>
          <a:prstGeom prst="roundRect">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lIns="105234" rtlCol="0" anchor="ctr"/>
          <a:lstStyle/>
          <a:p>
            <a:r>
              <a:rPr lang="ja-JP" altLang="en-US" sz="935" b="1">
                <a:solidFill>
                  <a:schemeClr val="tx1">
                    <a:lumMod val="75000"/>
                    <a:lumOff val="25000"/>
                  </a:schemeClr>
                </a:solidFill>
                <a:latin typeface="Yu Gothic Medium"/>
                <a:ea typeface="Yu Gothic Medium"/>
              </a:rPr>
              <a:t>将来赤ちゃんが欲しいけれど、</a:t>
            </a:r>
            <a:br>
              <a:rPr lang="en-US" altLang="ja-JP" sz="935" b="1">
                <a:solidFill>
                  <a:schemeClr val="tx1">
                    <a:lumMod val="75000"/>
                    <a:lumOff val="25000"/>
                  </a:schemeClr>
                </a:solidFill>
                <a:latin typeface="Yu Gothic Medium"/>
                <a:ea typeface="Yu Gothic Medium"/>
              </a:rPr>
            </a:br>
            <a:r>
              <a:rPr lang="ja-JP" altLang="en-US" sz="935" b="1">
                <a:solidFill>
                  <a:schemeClr val="tx1">
                    <a:lumMod val="75000"/>
                    <a:lumOff val="25000"/>
                  </a:schemeClr>
                </a:solidFill>
                <a:latin typeface="Yu Gothic Medium"/>
                <a:ea typeface="Yu Gothic Medium"/>
              </a:rPr>
              <a:t>赤ちゃんを迎えるために、</a:t>
            </a:r>
            <a:br>
              <a:rPr lang="en-US" altLang="ja-JP" sz="935" b="1">
                <a:solidFill>
                  <a:schemeClr val="tx1">
                    <a:lumMod val="75000"/>
                    <a:lumOff val="25000"/>
                  </a:schemeClr>
                </a:solidFill>
                <a:latin typeface="Yu Gothic Medium"/>
                <a:ea typeface="Yu Gothic Medium"/>
              </a:rPr>
            </a:br>
            <a:r>
              <a:rPr lang="ja-JP" altLang="en-US" sz="935" b="1">
                <a:solidFill>
                  <a:schemeClr val="tx1">
                    <a:lumMod val="75000"/>
                    <a:lumOff val="25000"/>
                  </a:schemeClr>
                </a:solidFill>
                <a:latin typeface="Yu Gothic Medium"/>
                <a:ea typeface="Yu Gothic Medium"/>
              </a:rPr>
              <a:t>いま何ができるのか知りたい。</a:t>
            </a:r>
            <a:endParaRPr kumimoji="1" lang="ja-JP" altLang="en-US" sz="935" b="1">
              <a:solidFill>
                <a:schemeClr val="tx1">
                  <a:lumMod val="75000"/>
                  <a:lumOff val="25000"/>
                </a:schemeClr>
              </a:solidFill>
              <a:latin typeface="Yu Gothic Medium"/>
              <a:ea typeface="Yu Gothic Medium"/>
            </a:endParaRPr>
          </a:p>
        </p:txBody>
      </p:sp>
      <p:sp>
        <p:nvSpPr>
          <p:cNvPr id="20" name="TextBox 5">
            <a:extLst>
              <a:ext uri="{FF2B5EF4-FFF2-40B4-BE49-F238E27FC236}">
                <a16:creationId xmlns:a16="http://schemas.microsoft.com/office/drawing/2014/main" id="{0C5A9914-6C45-7C50-84B2-585D7E360DC1}"/>
              </a:ext>
            </a:extLst>
          </p:cNvPr>
          <p:cNvSpPr txBox="1"/>
          <p:nvPr/>
        </p:nvSpPr>
        <p:spPr>
          <a:xfrm>
            <a:off x="559816" y="5362985"/>
            <a:ext cx="3233423" cy="269875"/>
          </a:xfrm>
          <a:prstGeom prst="rect">
            <a:avLst/>
          </a:prstGeom>
          <a:noFill/>
        </p:spPr>
        <p:txBody>
          <a:bodyPr rot="0" spcFirstLastPara="0" vertOverflow="overflow" horzOverflow="overflow" vert="horz" wrap="square" lIns="53459" tIns="26730" rIns="53459" bIns="26730" numCol="1" spcCol="0" rtlCol="0" fromWordArt="0" anchor="t" anchorCtr="0" forceAA="0" compatLnSpc="1">
            <a:prstTxWarp prst="textNoShape">
              <a:avLst/>
            </a:prstTxWarp>
            <a:spAutoFit/>
          </a:bodyPr>
          <a:lstStyle/>
          <a:p>
            <a:pPr algn="l"/>
            <a:r>
              <a:rPr lang="ja-JP" altLang="en-US" sz="1403" b="1">
                <a:solidFill>
                  <a:schemeClr val="tx1">
                    <a:lumMod val="75000"/>
                    <a:lumOff val="25000"/>
                  </a:schemeClr>
                </a:solidFill>
                <a:latin typeface="Yu Gothic Medium"/>
                <a:ea typeface="Yu Gothic Medium"/>
              </a:rPr>
              <a:t>性に関する知識について</a:t>
            </a:r>
            <a:endParaRPr lang="en-US" sz="1403" b="1">
              <a:solidFill>
                <a:schemeClr val="tx1">
                  <a:lumMod val="75000"/>
                  <a:lumOff val="25000"/>
                </a:schemeClr>
              </a:solidFill>
              <a:latin typeface="Yu Gothic Medium"/>
              <a:ea typeface="Yu Gothic Medium"/>
            </a:endParaRPr>
          </a:p>
        </p:txBody>
      </p:sp>
      <p:sp>
        <p:nvSpPr>
          <p:cNvPr id="21" name="正方形/長方形 20">
            <a:extLst>
              <a:ext uri="{FF2B5EF4-FFF2-40B4-BE49-F238E27FC236}">
                <a16:creationId xmlns:a16="http://schemas.microsoft.com/office/drawing/2014/main" id="{67765973-3A6A-7F8C-F9E4-FA199B1E7E1A}"/>
              </a:ext>
            </a:extLst>
          </p:cNvPr>
          <p:cNvSpPr/>
          <p:nvPr/>
        </p:nvSpPr>
        <p:spPr>
          <a:xfrm>
            <a:off x="443409" y="5316692"/>
            <a:ext cx="116407" cy="358118"/>
          </a:xfrm>
          <a:prstGeom prst="rect">
            <a:avLst/>
          </a:prstGeom>
          <a:solidFill>
            <a:srgbClr val="5CC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ja-JP" altLang="en-US" sz="818">
              <a:latin typeface="Yu Gothic Medium"/>
              <a:ea typeface="Yu Gothic Medium"/>
            </a:endParaRPr>
          </a:p>
        </p:txBody>
      </p:sp>
      <p:sp>
        <p:nvSpPr>
          <p:cNvPr id="22" name="角丸四角形 23">
            <a:extLst>
              <a:ext uri="{FF2B5EF4-FFF2-40B4-BE49-F238E27FC236}">
                <a16:creationId xmlns:a16="http://schemas.microsoft.com/office/drawing/2014/main" id="{338D3D9D-40E1-8394-C0F8-07434335DDE4}"/>
              </a:ext>
            </a:extLst>
          </p:cNvPr>
          <p:cNvSpPr/>
          <p:nvPr/>
        </p:nvSpPr>
        <p:spPr>
          <a:xfrm>
            <a:off x="3826553" y="5782345"/>
            <a:ext cx="2141027" cy="453441"/>
          </a:xfrm>
          <a:prstGeom prst="roundRect">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lIns="105234" rtlCol="0" anchor="ctr"/>
          <a:lstStyle/>
          <a:p>
            <a:r>
              <a:rPr lang="ja-JP" altLang="en-US" sz="935" b="1">
                <a:solidFill>
                  <a:schemeClr val="tx1">
                    <a:lumMod val="75000"/>
                    <a:lumOff val="25000"/>
                  </a:schemeClr>
                </a:solidFill>
                <a:latin typeface="Yu Gothic Medium"/>
                <a:ea typeface="Yu Gothic Medium"/>
              </a:rPr>
              <a:t>パートナーに理解してもらいたいし、理解したい。</a:t>
            </a:r>
            <a:endParaRPr kumimoji="1" lang="ja-JP" altLang="en-US" sz="935" b="1">
              <a:solidFill>
                <a:schemeClr val="tx1">
                  <a:lumMod val="75000"/>
                  <a:lumOff val="25000"/>
                </a:schemeClr>
              </a:solidFill>
              <a:latin typeface="Yu Gothic Medium"/>
              <a:ea typeface="Yu Gothic Medium"/>
            </a:endParaRPr>
          </a:p>
        </p:txBody>
      </p:sp>
      <p:sp>
        <p:nvSpPr>
          <p:cNvPr id="23" name="角丸四角形 25">
            <a:extLst>
              <a:ext uri="{FF2B5EF4-FFF2-40B4-BE49-F238E27FC236}">
                <a16:creationId xmlns:a16="http://schemas.microsoft.com/office/drawing/2014/main" id="{35CF5A45-2445-98C0-AFB3-A068D02048B1}"/>
              </a:ext>
            </a:extLst>
          </p:cNvPr>
          <p:cNvSpPr/>
          <p:nvPr/>
        </p:nvSpPr>
        <p:spPr>
          <a:xfrm>
            <a:off x="456909" y="5796216"/>
            <a:ext cx="2012779" cy="453441"/>
          </a:xfrm>
          <a:prstGeom prst="roundRect">
            <a:avLst/>
          </a:prstGeom>
          <a:solidFill>
            <a:srgbClr val="F5F3ED"/>
          </a:solidFill>
          <a:ln>
            <a:noFill/>
          </a:ln>
        </p:spPr>
        <p:style>
          <a:lnRef idx="2">
            <a:schemeClr val="accent1">
              <a:shade val="15000"/>
            </a:schemeClr>
          </a:lnRef>
          <a:fillRef idx="1">
            <a:schemeClr val="accent1"/>
          </a:fillRef>
          <a:effectRef idx="0">
            <a:schemeClr val="accent1"/>
          </a:effectRef>
          <a:fontRef idx="minor">
            <a:schemeClr val="lt1"/>
          </a:fontRef>
        </p:style>
        <p:txBody>
          <a:bodyPr lIns="105234" tIns="26730" rIns="53459" bIns="26730" rtlCol="0" anchor="ctr"/>
          <a:lstStyle/>
          <a:p>
            <a:r>
              <a:rPr lang="ja-JP" altLang="en-US" sz="935" b="1">
                <a:solidFill>
                  <a:schemeClr val="tx1">
                    <a:lumMod val="75000"/>
                    <a:lumOff val="25000"/>
                  </a:schemeClr>
                </a:solidFill>
                <a:latin typeface="Yu Gothic Medium"/>
                <a:ea typeface="Yu Gothic Medium"/>
              </a:rPr>
              <a:t>妊娠や性病が怖い。避妊方法や</a:t>
            </a:r>
            <a:br>
              <a:rPr lang="en-US" altLang="ja-JP" sz="935" b="1">
                <a:solidFill>
                  <a:schemeClr val="tx1">
                    <a:lumMod val="75000"/>
                    <a:lumOff val="25000"/>
                  </a:schemeClr>
                </a:solidFill>
                <a:latin typeface="Yu Gothic Medium"/>
                <a:ea typeface="Yu Gothic Medium"/>
              </a:rPr>
            </a:br>
            <a:r>
              <a:rPr lang="ja-JP" altLang="en-US" sz="935" b="1">
                <a:solidFill>
                  <a:schemeClr val="tx1">
                    <a:lumMod val="75000"/>
                    <a:lumOff val="25000"/>
                  </a:schemeClr>
                </a:solidFill>
                <a:latin typeface="Yu Gothic Medium"/>
                <a:ea typeface="Yu Gothic Medium"/>
              </a:rPr>
              <a:t>性感染症について知りたい。</a:t>
            </a:r>
            <a:endParaRPr kumimoji="1" lang="ja-JP" altLang="en-US" sz="935" b="1">
              <a:solidFill>
                <a:schemeClr val="tx1">
                  <a:lumMod val="75000"/>
                  <a:lumOff val="25000"/>
                </a:schemeClr>
              </a:solidFill>
              <a:latin typeface="Yu Gothic Medium"/>
              <a:ea typeface="Yu Gothic Medium"/>
            </a:endParaRPr>
          </a:p>
        </p:txBody>
      </p:sp>
      <p:sp>
        <p:nvSpPr>
          <p:cNvPr id="24" name="三角形 33">
            <a:extLst>
              <a:ext uri="{FF2B5EF4-FFF2-40B4-BE49-F238E27FC236}">
                <a16:creationId xmlns:a16="http://schemas.microsoft.com/office/drawing/2014/main" id="{62806921-3D43-961D-2235-01F4AB38B468}"/>
              </a:ext>
            </a:extLst>
          </p:cNvPr>
          <p:cNvSpPr/>
          <p:nvPr/>
        </p:nvSpPr>
        <p:spPr>
          <a:xfrm rot="3793723">
            <a:off x="2458312" y="3432398"/>
            <a:ext cx="90172" cy="152572"/>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latin typeface="Yu Gothic Medium"/>
              <a:ea typeface="Yu Gothic Medium"/>
            </a:endParaRPr>
          </a:p>
        </p:txBody>
      </p:sp>
      <p:sp>
        <p:nvSpPr>
          <p:cNvPr id="25" name="三角形 34">
            <a:extLst>
              <a:ext uri="{FF2B5EF4-FFF2-40B4-BE49-F238E27FC236}">
                <a16:creationId xmlns:a16="http://schemas.microsoft.com/office/drawing/2014/main" id="{9150A2C9-CBF3-B1F5-1BD2-0550DEE31FE7}"/>
              </a:ext>
            </a:extLst>
          </p:cNvPr>
          <p:cNvSpPr/>
          <p:nvPr/>
        </p:nvSpPr>
        <p:spPr>
          <a:xfrm rot="14444113">
            <a:off x="3728113" y="2973340"/>
            <a:ext cx="90172" cy="152572"/>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latin typeface="Yu Gothic Medium"/>
              <a:ea typeface="Yu Gothic Medium"/>
            </a:endParaRPr>
          </a:p>
        </p:txBody>
      </p:sp>
      <p:sp>
        <p:nvSpPr>
          <p:cNvPr id="26" name="三角形 35">
            <a:extLst>
              <a:ext uri="{FF2B5EF4-FFF2-40B4-BE49-F238E27FC236}">
                <a16:creationId xmlns:a16="http://schemas.microsoft.com/office/drawing/2014/main" id="{DB17207B-8EBC-4DC5-5C47-5400AE69C080}"/>
              </a:ext>
            </a:extLst>
          </p:cNvPr>
          <p:cNvSpPr/>
          <p:nvPr/>
        </p:nvSpPr>
        <p:spPr>
          <a:xfrm rot="17540637">
            <a:off x="3727222" y="3416991"/>
            <a:ext cx="90172" cy="152572"/>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latin typeface="Yu Gothic Medium"/>
              <a:ea typeface="Yu Gothic Medium"/>
            </a:endParaRPr>
          </a:p>
        </p:txBody>
      </p:sp>
      <p:sp>
        <p:nvSpPr>
          <p:cNvPr id="27" name="三角形 36">
            <a:extLst>
              <a:ext uri="{FF2B5EF4-FFF2-40B4-BE49-F238E27FC236}">
                <a16:creationId xmlns:a16="http://schemas.microsoft.com/office/drawing/2014/main" id="{F8B08C4E-695A-2EA8-1F06-220AF37AF217}"/>
              </a:ext>
            </a:extLst>
          </p:cNvPr>
          <p:cNvSpPr/>
          <p:nvPr/>
        </p:nvSpPr>
        <p:spPr>
          <a:xfrm rot="5400000">
            <a:off x="2492479" y="4698019"/>
            <a:ext cx="90172" cy="152572"/>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latin typeface="Yu Gothic Medium"/>
              <a:ea typeface="Yu Gothic Medium"/>
            </a:endParaRPr>
          </a:p>
        </p:txBody>
      </p:sp>
      <p:sp>
        <p:nvSpPr>
          <p:cNvPr id="28" name="三角形 37">
            <a:extLst>
              <a:ext uri="{FF2B5EF4-FFF2-40B4-BE49-F238E27FC236}">
                <a16:creationId xmlns:a16="http://schemas.microsoft.com/office/drawing/2014/main" id="{DA39CF59-E2C0-B901-B95B-422329D71785}"/>
              </a:ext>
            </a:extLst>
          </p:cNvPr>
          <p:cNvSpPr/>
          <p:nvPr/>
        </p:nvSpPr>
        <p:spPr>
          <a:xfrm rot="16200000">
            <a:off x="3727184" y="4704651"/>
            <a:ext cx="73914" cy="152572"/>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latin typeface="Yu Gothic Medium"/>
              <a:ea typeface="Yu Gothic Medium"/>
            </a:endParaRPr>
          </a:p>
        </p:txBody>
      </p:sp>
      <p:sp>
        <p:nvSpPr>
          <p:cNvPr id="29" name="三角形 38">
            <a:extLst>
              <a:ext uri="{FF2B5EF4-FFF2-40B4-BE49-F238E27FC236}">
                <a16:creationId xmlns:a16="http://schemas.microsoft.com/office/drawing/2014/main" id="{0941AF1A-90EF-F2E2-5521-6F1FAD5BE125}"/>
              </a:ext>
            </a:extLst>
          </p:cNvPr>
          <p:cNvSpPr/>
          <p:nvPr/>
        </p:nvSpPr>
        <p:spPr>
          <a:xfrm rot="5400000">
            <a:off x="2490975" y="5953223"/>
            <a:ext cx="90172" cy="152572"/>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latin typeface="Yu Gothic Medium"/>
              <a:ea typeface="Yu Gothic Medium"/>
            </a:endParaRPr>
          </a:p>
        </p:txBody>
      </p:sp>
      <p:sp>
        <p:nvSpPr>
          <p:cNvPr id="30" name="三角形 39">
            <a:extLst>
              <a:ext uri="{FF2B5EF4-FFF2-40B4-BE49-F238E27FC236}">
                <a16:creationId xmlns:a16="http://schemas.microsoft.com/office/drawing/2014/main" id="{FCF2C2E3-6B0D-5F5F-A44B-0222BC09E0AA}"/>
              </a:ext>
            </a:extLst>
          </p:cNvPr>
          <p:cNvSpPr/>
          <p:nvPr/>
        </p:nvSpPr>
        <p:spPr>
          <a:xfrm rot="16200000">
            <a:off x="3725679" y="5959855"/>
            <a:ext cx="73914" cy="152572"/>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latin typeface="Yu Gothic Medium"/>
              <a:ea typeface="Yu Gothic Medium"/>
            </a:endParaRPr>
          </a:p>
        </p:txBody>
      </p:sp>
      <p:sp>
        <p:nvSpPr>
          <p:cNvPr id="31" name="三角形 40">
            <a:extLst>
              <a:ext uri="{FF2B5EF4-FFF2-40B4-BE49-F238E27FC236}">
                <a16:creationId xmlns:a16="http://schemas.microsoft.com/office/drawing/2014/main" id="{4575A9CD-6CAF-BB62-B098-F22C996474C2}"/>
              </a:ext>
            </a:extLst>
          </p:cNvPr>
          <p:cNvSpPr/>
          <p:nvPr/>
        </p:nvSpPr>
        <p:spPr>
          <a:xfrm rot="5400000">
            <a:off x="6079177" y="2945224"/>
            <a:ext cx="155635" cy="126087"/>
          </a:xfrm>
          <a:prstGeom prst="triangle">
            <a:avLst>
              <a:gd name="adj" fmla="val 50000"/>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p>
        </p:txBody>
      </p:sp>
      <p:sp>
        <p:nvSpPr>
          <p:cNvPr id="32" name="右大かっこ 31">
            <a:extLst>
              <a:ext uri="{FF2B5EF4-FFF2-40B4-BE49-F238E27FC236}">
                <a16:creationId xmlns:a16="http://schemas.microsoft.com/office/drawing/2014/main" id="{0474039B-756D-405C-9888-890A1C0D5557}"/>
              </a:ext>
            </a:extLst>
          </p:cNvPr>
          <p:cNvSpPr/>
          <p:nvPr/>
        </p:nvSpPr>
        <p:spPr>
          <a:xfrm>
            <a:off x="6056084" y="2248662"/>
            <a:ext cx="26729" cy="1470789"/>
          </a:xfrm>
          <a:prstGeom prst="rightBracket">
            <a:avLst/>
          </a:prstGeom>
          <a:ln w="47625">
            <a:solidFill>
              <a:srgbClr val="7F7F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523">
              <a:latin typeface="Yu Gothic Medium"/>
              <a:ea typeface="Yu Gothic Medium"/>
            </a:endParaRPr>
          </a:p>
        </p:txBody>
      </p:sp>
      <p:sp>
        <p:nvSpPr>
          <p:cNvPr id="33" name="右大かっこ 32">
            <a:extLst>
              <a:ext uri="{FF2B5EF4-FFF2-40B4-BE49-F238E27FC236}">
                <a16:creationId xmlns:a16="http://schemas.microsoft.com/office/drawing/2014/main" id="{4DCC3C16-A6C2-F934-AC2E-BE7B9FE3B1C3}"/>
              </a:ext>
            </a:extLst>
          </p:cNvPr>
          <p:cNvSpPr/>
          <p:nvPr/>
        </p:nvSpPr>
        <p:spPr>
          <a:xfrm>
            <a:off x="6056084" y="3987320"/>
            <a:ext cx="26729" cy="1015208"/>
          </a:xfrm>
          <a:prstGeom prst="rightBracket">
            <a:avLst/>
          </a:prstGeom>
          <a:ln w="47625">
            <a:solidFill>
              <a:srgbClr val="7F7F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523">
              <a:latin typeface="Yu Gothic Medium"/>
              <a:ea typeface="Yu Gothic Medium"/>
            </a:endParaRPr>
          </a:p>
        </p:txBody>
      </p:sp>
      <p:sp>
        <p:nvSpPr>
          <p:cNvPr id="34" name="右大かっこ 33">
            <a:extLst>
              <a:ext uri="{FF2B5EF4-FFF2-40B4-BE49-F238E27FC236}">
                <a16:creationId xmlns:a16="http://schemas.microsoft.com/office/drawing/2014/main" id="{D338C5B5-EBA9-1DEB-65CD-9D2E707F4CB0}"/>
              </a:ext>
            </a:extLst>
          </p:cNvPr>
          <p:cNvSpPr/>
          <p:nvPr/>
        </p:nvSpPr>
        <p:spPr>
          <a:xfrm>
            <a:off x="6056084" y="5268464"/>
            <a:ext cx="26729" cy="1015208"/>
          </a:xfrm>
          <a:prstGeom prst="rightBracket">
            <a:avLst/>
          </a:prstGeom>
          <a:ln w="47625">
            <a:solidFill>
              <a:srgbClr val="7F7F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523">
              <a:latin typeface="Yu Gothic Medium"/>
              <a:ea typeface="Yu Gothic Medium"/>
            </a:endParaRPr>
          </a:p>
        </p:txBody>
      </p:sp>
      <p:sp>
        <p:nvSpPr>
          <p:cNvPr id="35" name="三角形 44">
            <a:extLst>
              <a:ext uri="{FF2B5EF4-FFF2-40B4-BE49-F238E27FC236}">
                <a16:creationId xmlns:a16="http://schemas.microsoft.com/office/drawing/2014/main" id="{5604298E-FE28-CDC3-8A82-6698F7A2394C}"/>
              </a:ext>
            </a:extLst>
          </p:cNvPr>
          <p:cNvSpPr/>
          <p:nvPr/>
        </p:nvSpPr>
        <p:spPr>
          <a:xfrm rot="5400000">
            <a:off x="6077889" y="4431880"/>
            <a:ext cx="155635" cy="126087"/>
          </a:xfrm>
          <a:prstGeom prst="triangle">
            <a:avLst>
              <a:gd name="adj" fmla="val 50000"/>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p>
        </p:txBody>
      </p:sp>
      <p:sp>
        <p:nvSpPr>
          <p:cNvPr id="36" name="三角形 45">
            <a:extLst>
              <a:ext uri="{FF2B5EF4-FFF2-40B4-BE49-F238E27FC236}">
                <a16:creationId xmlns:a16="http://schemas.microsoft.com/office/drawing/2014/main" id="{F36A1BDB-FA44-AC4A-656B-557FC8DAAE1E}"/>
              </a:ext>
            </a:extLst>
          </p:cNvPr>
          <p:cNvSpPr/>
          <p:nvPr/>
        </p:nvSpPr>
        <p:spPr>
          <a:xfrm rot="5400000">
            <a:off x="6077888" y="5713025"/>
            <a:ext cx="155635" cy="126087"/>
          </a:xfrm>
          <a:prstGeom prst="triangle">
            <a:avLst>
              <a:gd name="adj" fmla="val 50000"/>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23"/>
          </a:p>
        </p:txBody>
      </p:sp>
      <p:sp>
        <p:nvSpPr>
          <p:cNvPr id="37" name="テキスト ボックス 36">
            <a:extLst>
              <a:ext uri="{FF2B5EF4-FFF2-40B4-BE49-F238E27FC236}">
                <a16:creationId xmlns:a16="http://schemas.microsoft.com/office/drawing/2014/main" id="{30734200-F754-B74A-581C-50B3B63BF571}"/>
              </a:ext>
            </a:extLst>
          </p:cNvPr>
          <p:cNvSpPr txBox="1"/>
          <p:nvPr/>
        </p:nvSpPr>
        <p:spPr>
          <a:xfrm>
            <a:off x="6167895" y="2589191"/>
            <a:ext cx="4345720" cy="865230"/>
          </a:xfrm>
          <a:prstGeom prst="rect">
            <a:avLst/>
          </a:prstGeom>
          <a:noFill/>
        </p:spPr>
        <p:txBody>
          <a:bodyPr wrap="square" lIns="53459" tIns="26730" rIns="53459" bIns="26730" rtlCol="0" anchor="t">
            <a:spAutoFit/>
          </a:bodyPr>
          <a:lstStyle/>
          <a:p>
            <a:pPr marL="161481" indent="-107654">
              <a:lnSpc>
                <a:spcPts val="1637"/>
              </a:lnSpc>
              <a:buFont typeface="Arial" panose="020B0604020202020204" pitchFamily="34" charset="0"/>
              <a:buChar char="•"/>
            </a:pPr>
            <a:r>
              <a:rPr lang="ja-JP" altLang="en-US" sz="1120" b="1">
                <a:solidFill>
                  <a:schemeClr val="tx1">
                    <a:lumMod val="75000"/>
                    <a:lumOff val="25000"/>
                  </a:schemeClr>
                </a:solidFill>
                <a:latin typeface="Yu Gothic" panose="020B0400000000000000" pitchFamily="34" charset="-128"/>
                <a:ea typeface="Yu Gothic" panose="020B0400000000000000" pitchFamily="34" charset="-128"/>
              </a:rPr>
              <a:t>妊娠と妊娠前の準備に関する正しい知識の普及</a:t>
            </a:r>
            <a:endParaRPr lang="en-US" altLang="ja-JP" sz="1120" b="1">
              <a:solidFill>
                <a:schemeClr val="tx1">
                  <a:lumMod val="75000"/>
                  <a:lumOff val="25000"/>
                </a:schemeClr>
              </a:solidFill>
              <a:latin typeface="Yu Gothic" panose="020B0400000000000000" pitchFamily="34" charset="-128"/>
              <a:ea typeface="Yu Gothic" panose="020B0400000000000000" pitchFamily="34" charset="-128"/>
            </a:endParaRPr>
          </a:p>
          <a:p>
            <a:pPr marL="161481" indent="-107654">
              <a:lnSpc>
                <a:spcPts val="1637"/>
              </a:lnSpc>
              <a:buFont typeface="Arial" panose="020B0604020202020204" pitchFamily="34" charset="0"/>
              <a:buChar char="•"/>
            </a:pPr>
            <a:r>
              <a:rPr lang="ja-JP" altLang="en-US" sz="1120" b="1">
                <a:solidFill>
                  <a:schemeClr val="tx1">
                    <a:lumMod val="75000"/>
                    <a:lumOff val="25000"/>
                  </a:schemeClr>
                </a:solidFill>
                <a:latin typeface="Yu Gothic" panose="020B0400000000000000" pitchFamily="34" charset="-128"/>
                <a:ea typeface="Yu Gothic" panose="020B0400000000000000" pitchFamily="34" charset="-128"/>
              </a:rPr>
              <a:t>年齢と妊娠の関係に関する正しい知識の普及</a:t>
            </a:r>
            <a:endParaRPr lang="en-US" altLang="ja-JP" sz="1120" b="1">
              <a:solidFill>
                <a:schemeClr val="tx1">
                  <a:lumMod val="75000"/>
                  <a:lumOff val="25000"/>
                </a:schemeClr>
              </a:solidFill>
              <a:latin typeface="Yu Gothic" panose="020B0400000000000000" pitchFamily="34" charset="-128"/>
              <a:ea typeface="Yu Gothic" panose="020B0400000000000000" pitchFamily="34" charset="-128"/>
            </a:endParaRPr>
          </a:p>
          <a:p>
            <a:pPr marL="161481" indent="-107654">
              <a:lnSpc>
                <a:spcPts val="1637"/>
              </a:lnSpc>
              <a:buFont typeface="Arial" panose="020B0604020202020204" pitchFamily="34" charset="0"/>
              <a:buChar char="•"/>
            </a:pPr>
            <a:r>
              <a:rPr lang="ja-JP" altLang="en-US" sz="1120" b="1">
                <a:solidFill>
                  <a:schemeClr val="tx1">
                    <a:lumMod val="75000"/>
                    <a:lumOff val="25000"/>
                  </a:schemeClr>
                </a:solidFill>
                <a:latin typeface="Yu Gothic" panose="020B0400000000000000" pitchFamily="34" charset="-128"/>
                <a:ea typeface="Yu Gothic" panose="020B0400000000000000" pitchFamily="34" charset="-128"/>
              </a:rPr>
              <a:t>基礎疾患のある方の妊娠前の情報提供に関する環境整備</a:t>
            </a:r>
            <a:endParaRPr lang="en-US" altLang="ja-JP" sz="1120" b="1">
              <a:solidFill>
                <a:schemeClr val="tx1">
                  <a:lumMod val="75000"/>
                  <a:lumOff val="25000"/>
                </a:schemeClr>
              </a:solidFill>
              <a:latin typeface="Yu Gothic" panose="020B0400000000000000" pitchFamily="34" charset="-128"/>
              <a:ea typeface="Yu Gothic" panose="020B0400000000000000" pitchFamily="34" charset="-128"/>
            </a:endParaRPr>
          </a:p>
          <a:p>
            <a:pPr marL="161481" indent="-107654">
              <a:lnSpc>
                <a:spcPts val="1637"/>
              </a:lnSpc>
              <a:buFont typeface="Arial" panose="020B0604020202020204" pitchFamily="34" charset="0"/>
              <a:buChar char="•"/>
            </a:pPr>
            <a:r>
              <a:rPr lang="ja-JP" altLang="en-US" sz="1120" b="1">
                <a:solidFill>
                  <a:schemeClr val="tx1">
                    <a:lumMod val="75000"/>
                    <a:lumOff val="25000"/>
                  </a:schemeClr>
                </a:solidFill>
                <a:latin typeface="Yu Gothic" panose="020B0400000000000000" pitchFamily="34" charset="-128"/>
                <a:ea typeface="Yu Gothic" panose="020B0400000000000000" pitchFamily="34" charset="-128"/>
              </a:rPr>
              <a:t>卵子凍結に関する正しい知識の普及</a:t>
            </a:r>
          </a:p>
        </p:txBody>
      </p:sp>
      <p:sp>
        <p:nvSpPr>
          <p:cNvPr id="38" name="テキスト ボックス 37">
            <a:extLst>
              <a:ext uri="{FF2B5EF4-FFF2-40B4-BE49-F238E27FC236}">
                <a16:creationId xmlns:a16="http://schemas.microsoft.com/office/drawing/2014/main" id="{6BA7C751-FE4F-59DF-5BA4-1BA12873D663}"/>
              </a:ext>
            </a:extLst>
          </p:cNvPr>
          <p:cNvSpPr txBox="1"/>
          <p:nvPr/>
        </p:nvSpPr>
        <p:spPr>
          <a:xfrm>
            <a:off x="6167895" y="4099624"/>
            <a:ext cx="4523917" cy="865230"/>
          </a:xfrm>
          <a:prstGeom prst="rect">
            <a:avLst/>
          </a:prstGeom>
          <a:noFill/>
        </p:spPr>
        <p:txBody>
          <a:bodyPr wrap="square" lIns="53459" tIns="26730" rIns="53459" bIns="26730" rtlCol="0" anchor="t">
            <a:spAutoFit/>
          </a:bodyPr>
          <a:lstStyle/>
          <a:p>
            <a:pPr marL="167049" indent="-113222">
              <a:lnSpc>
                <a:spcPts val="1637"/>
              </a:lnSpc>
              <a:buFont typeface="Arial" panose="020B0604020202020204" pitchFamily="34" charset="0"/>
              <a:buChar char="•"/>
            </a:pPr>
            <a:r>
              <a:rPr lang="ja-JP" altLang="en-US" sz="1120" b="1">
                <a:solidFill>
                  <a:schemeClr val="tx1">
                    <a:lumMod val="75000"/>
                    <a:lumOff val="25000"/>
                  </a:schemeClr>
                </a:solidFill>
                <a:latin typeface="Yu Gothic" panose="020B0400000000000000" pitchFamily="34" charset="-128"/>
                <a:ea typeface="Yu Gothic" panose="020B0400000000000000" pitchFamily="34" charset="-128"/>
              </a:rPr>
              <a:t>低栄養によるやせなど若い世代の栄養に関する知識の普及</a:t>
            </a:r>
            <a:endParaRPr lang="en-US" altLang="ja-JP" sz="1120" b="1">
              <a:solidFill>
                <a:schemeClr val="tx1">
                  <a:lumMod val="75000"/>
                  <a:lumOff val="25000"/>
                </a:schemeClr>
              </a:solidFill>
              <a:latin typeface="Yu Gothic" panose="020B0400000000000000" pitchFamily="34" charset="-128"/>
              <a:ea typeface="Yu Gothic" panose="020B0400000000000000" pitchFamily="34" charset="-128"/>
            </a:endParaRPr>
          </a:p>
          <a:p>
            <a:pPr marL="167049" indent="-113222">
              <a:lnSpc>
                <a:spcPts val="1637"/>
              </a:lnSpc>
              <a:buFont typeface="Arial" panose="020B0604020202020204" pitchFamily="34" charset="0"/>
              <a:buChar char="•"/>
            </a:pPr>
            <a:r>
              <a:rPr lang="ja-JP" altLang="en-US" sz="1120" b="1">
                <a:solidFill>
                  <a:schemeClr val="tx1">
                    <a:lumMod val="75000"/>
                    <a:lumOff val="25000"/>
                  </a:schemeClr>
                </a:solidFill>
                <a:latin typeface="Yu Gothic" panose="020B0400000000000000" pitchFamily="34" charset="-128"/>
                <a:ea typeface="Yu Gothic" panose="020B0400000000000000" pitchFamily="34" charset="-128"/>
              </a:rPr>
              <a:t>葉酸摂取など妊娠に備えた栄養に関する知識の普及</a:t>
            </a:r>
            <a:endParaRPr lang="en-US" altLang="ja-JP" sz="1120" b="1">
              <a:solidFill>
                <a:schemeClr val="tx1">
                  <a:lumMod val="75000"/>
                  <a:lumOff val="25000"/>
                </a:schemeClr>
              </a:solidFill>
              <a:latin typeface="Yu Gothic" panose="020B0400000000000000" pitchFamily="34" charset="-128"/>
              <a:ea typeface="Yu Gothic" panose="020B0400000000000000" pitchFamily="34" charset="-128"/>
            </a:endParaRPr>
          </a:p>
          <a:p>
            <a:pPr marL="167049" indent="-113222">
              <a:lnSpc>
                <a:spcPts val="1637"/>
              </a:lnSpc>
              <a:buFont typeface="Arial" panose="020B0604020202020204" pitchFamily="34" charset="0"/>
              <a:buChar char="•"/>
            </a:pPr>
            <a:r>
              <a:rPr lang="ja-JP" altLang="en-US" sz="1120" b="1">
                <a:solidFill>
                  <a:schemeClr val="tx1">
                    <a:lumMod val="75000"/>
                    <a:lumOff val="25000"/>
                  </a:schemeClr>
                </a:solidFill>
                <a:latin typeface="Yu Gothic" panose="020B0400000000000000" pitchFamily="34" charset="-128"/>
                <a:ea typeface="Yu Gothic" panose="020B0400000000000000" pitchFamily="34" charset="-128"/>
              </a:rPr>
              <a:t>月経関連疾患への適切な対処に関する知識の普及や相談支援</a:t>
            </a:r>
            <a:br>
              <a:rPr lang="en-US" altLang="ja-JP" sz="1120" b="1">
                <a:solidFill>
                  <a:schemeClr val="tx1">
                    <a:lumMod val="75000"/>
                    <a:lumOff val="25000"/>
                  </a:schemeClr>
                </a:solidFill>
                <a:latin typeface="Yu Gothic" panose="020B0400000000000000" pitchFamily="34" charset="-128"/>
                <a:ea typeface="Yu Gothic" panose="020B0400000000000000" pitchFamily="34" charset="-128"/>
              </a:rPr>
            </a:br>
            <a:r>
              <a:rPr lang="ja-JP" altLang="en-US" sz="1120" b="1">
                <a:solidFill>
                  <a:schemeClr val="tx1">
                    <a:lumMod val="75000"/>
                    <a:lumOff val="25000"/>
                  </a:schemeClr>
                </a:solidFill>
                <a:latin typeface="Yu Gothic" panose="020B0400000000000000" pitchFamily="34" charset="-128"/>
                <a:ea typeface="Yu Gothic" panose="020B0400000000000000" pitchFamily="34" charset="-128"/>
              </a:rPr>
              <a:t>のあり方</a:t>
            </a:r>
          </a:p>
        </p:txBody>
      </p:sp>
      <p:sp>
        <p:nvSpPr>
          <p:cNvPr id="39" name="テキスト ボックス 38">
            <a:extLst>
              <a:ext uri="{FF2B5EF4-FFF2-40B4-BE49-F238E27FC236}">
                <a16:creationId xmlns:a16="http://schemas.microsoft.com/office/drawing/2014/main" id="{666D54ED-4A51-1B70-618D-47E9B9080950}"/>
              </a:ext>
            </a:extLst>
          </p:cNvPr>
          <p:cNvSpPr txBox="1"/>
          <p:nvPr/>
        </p:nvSpPr>
        <p:spPr>
          <a:xfrm>
            <a:off x="6167895" y="5273625"/>
            <a:ext cx="4345720" cy="865230"/>
          </a:xfrm>
          <a:prstGeom prst="rect">
            <a:avLst/>
          </a:prstGeom>
          <a:noFill/>
        </p:spPr>
        <p:txBody>
          <a:bodyPr wrap="square" lIns="53459" tIns="26730" rIns="53459" bIns="26730" rtlCol="0" anchor="t">
            <a:spAutoFit/>
          </a:bodyPr>
          <a:lstStyle/>
          <a:p>
            <a:pPr marL="167049" indent="-113222">
              <a:lnSpc>
                <a:spcPts val="1637"/>
              </a:lnSpc>
              <a:buFont typeface="Arial" panose="020B0604020202020204" pitchFamily="34" charset="0"/>
              <a:buChar char="•"/>
              <a:tabLst>
                <a:tab pos="66820" algn="l"/>
              </a:tabLst>
            </a:pPr>
            <a:r>
              <a:rPr lang="ja-JP" altLang="en-US" sz="1120" b="1">
                <a:solidFill>
                  <a:schemeClr val="tx1">
                    <a:lumMod val="75000"/>
                    <a:lumOff val="25000"/>
                  </a:schemeClr>
                </a:solidFill>
                <a:latin typeface="Yu Gothic" panose="020B0400000000000000" pitchFamily="34" charset="-128"/>
                <a:ea typeface="Yu Gothic" panose="020B0400000000000000" pitchFamily="34" charset="-128"/>
              </a:rPr>
              <a:t>避妊に関する正しい知識の普及</a:t>
            </a:r>
            <a:endParaRPr lang="en-US" altLang="ja-JP" sz="1120" b="1">
              <a:solidFill>
                <a:schemeClr val="tx1">
                  <a:lumMod val="75000"/>
                  <a:lumOff val="25000"/>
                </a:schemeClr>
              </a:solidFill>
              <a:latin typeface="Yu Gothic" panose="020B0400000000000000" pitchFamily="34" charset="-128"/>
              <a:ea typeface="Yu Gothic" panose="020B0400000000000000" pitchFamily="34" charset="-128"/>
            </a:endParaRPr>
          </a:p>
          <a:p>
            <a:pPr marL="167049" indent="-113222">
              <a:lnSpc>
                <a:spcPts val="1637"/>
              </a:lnSpc>
              <a:buFont typeface="Arial" panose="020B0604020202020204" pitchFamily="34" charset="0"/>
              <a:buChar char="•"/>
              <a:tabLst>
                <a:tab pos="66820" algn="l"/>
              </a:tabLst>
            </a:pPr>
            <a:r>
              <a:rPr lang="ja-JP" altLang="en-US" sz="1120" b="1">
                <a:solidFill>
                  <a:schemeClr val="tx1">
                    <a:lumMod val="75000"/>
                    <a:lumOff val="25000"/>
                  </a:schemeClr>
                </a:solidFill>
                <a:latin typeface="Yu Gothic" panose="020B0400000000000000" pitchFamily="34" charset="-128"/>
                <a:ea typeface="Yu Gothic" panose="020B0400000000000000" pitchFamily="34" charset="-128"/>
              </a:rPr>
              <a:t>性感染症に対する知識の普及</a:t>
            </a:r>
            <a:endParaRPr lang="en-US" altLang="ja-JP" sz="1120" b="1">
              <a:solidFill>
                <a:schemeClr val="tx1">
                  <a:lumMod val="75000"/>
                  <a:lumOff val="25000"/>
                </a:schemeClr>
              </a:solidFill>
              <a:latin typeface="Yu Gothic" panose="020B0400000000000000" pitchFamily="34" charset="-128"/>
              <a:ea typeface="Yu Gothic" panose="020B0400000000000000" pitchFamily="34" charset="-128"/>
            </a:endParaRPr>
          </a:p>
          <a:p>
            <a:pPr marL="167049" indent="-113222">
              <a:lnSpc>
                <a:spcPts val="1637"/>
              </a:lnSpc>
              <a:buFont typeface="Arial" panose="020B0604020202020204" pitchFamily="34" charset="0"/>
              <a:buChar char="•"/>
              <a:tabLst>
                <a:tab pos="66820" algn="l"/>
              </a:tabLst>
            </a:pPr>
            <a:r>
              <a:rPr lang="en" altLang="ja-JP" sz="1120" b="1">
                <a:solidFill>
                  <a:schemeClr val="tx1">
                    <a:lumMod val="75000"/>
                    <a:lumOff val="25000"/>
                  </a:schemeClr>
                </a:solidFill>
                <a:latin typeface="Yu Gothic" panose="020B0400000000000000" pitchFamily="34" charset="-128"/>
                <a:ea typeface="Yu Gothic" panose="020B0400000000000000" pitchFamily="34" charset="-128"/>
              </a:rPr>
              <a:t>HPV</a:t>
            </a:r>
            <a:r>
              <a:rPr lang="ja-JP" altLang="en-US" sz="1120" b="1">
                <a:solidFill>
                  <a:schemeClr val="tx1">
                    <a:lumMod val="75000"/>
                    <a:lumOff val="25000"/>
                  </a:schemeClr>
                </a:solidFill>
                <a:latin typeface="Yu Gothic" panose="020B0400000000000000" pitchFamily="34" charset="-128"/>
                <a:ea typeface="Yu Gothic" panose="020B0400000000000000" pitchFamily="34" charset="-128"/>
              </a:rPr>
              <a:t>ワクチンや婦人科がん検診に関する知識の普及</a:t>
            </a:r>
            <a:endParaRPr lang="en-US" altLang="ja-JP" sz="1120" b="1">
              <a:solidFill>
                <a:schemeClr val="tx1">
                  <a:lumMod val="75000"/>
                  <a:lumOff val="25000"/>
                </a:schemeClr>
              </a:solidFill>
              <a:latin typeface="Yu Gothic" panose="020B0400000000000000" pitchFamily="34" charset="-128"/>
              <a:ea typeface="Yu Gothic" panose="020B0400000000000000" pitchFamily="34" charset="-128"/>
            </a:endParaRPr>
          </a:p>
          <a:p>
            <a:pPr marL="167049" indent="-113222">
              <a:lnSpc>
                <a:spcPts val="1637"/>
              </a:lnSpc>
              <a:buFont typeface="Arial" panose="020B0604020202020204" pitchFamily="34" charset="0"/>
              <a:buChar char="•"/>
              <a:tabLst>
                <a:tab pos="66820" algn="l"/>
              </a:tabLst>
            </a:pPr>
            <a:r>
              <a:rPr lang="ja-JP" altLang="en-US" sz="1120" b="1">
                <a:solidFill>
                  <a:schemeClr val="tx1">
                    <a:lumMod val="75000"/>
                    <a:lumOff val="25000"/>
                  </a:schemeClr>
                </a:solidFill>
                <a:latin typeface="Yu Gothic" panose="020B0400000000000000" pitchFamily="34" charset="-128"/>
                <a:ea typeface="Yu Gothic" panose="020B0400000000000000" pitchFamily="34" charset="-128"/>
              </a:rPr>
              <a:t>異性への尊重とそれぞれの身体の違いに対する理解促進</a:t>
            </a:r>
          </a:p>
        </p:txBody>
      </p:sp>
      <p:sp>
        <p:nvSpPr>
          <p:cNvPr id="40" name="角丸四角形 49">
            <a:extLst>
              <a:ext uri="{FF2B5EF4-FFF2-40B4-BE49-F238E27FC236}">
                <a16:creationId xmlns:a16="http://schemas.microsoft.com/office/drawing/2014/main" id="{A29F7A93-3FC4-B2EB-BFE8-7695DFD1FC59}"/>
              </a:ext>
            </a:extLst>
          </p:cNvPr>
          <p:cNvSpPr/>
          <p:nvPr/>
        </p:nvSpPr>
        <p:spPr>
          <a:xfrm>
            <a:off x="1695393" y="1637745"/>
            <a:ext cx="2498630" cy="383511"/>
          </a:xfrm>
          <a:prstGeom prst="roundRect">
            <a:avLst>
              <a:gd name="adj" fmla="val 50000"/>
            </a:avLst>
          </a:prstGeom>
          <a:solidFill>
            <a:srgbClr val="5CC3D2"/>
          </a:solidFill>
          <a:ln>
            <a:solidFill>
              <a:srgbClr val="5CC3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3" b="1">
                <a:latin typeface="Yu Gothic Medium"/>
                <a:ea typeface="Yu Gothic Medium"/>
              </a:rPr>
              <a:t>当事者の声</a:t>
            </a:r>
          </a:p>
        </p:txBody>
      </p:sp>
      <p:sp>
        <p:nvSpPr>
          <p:cNvPr id="41" name="角丸四角形 50">
            <a:extLst>
              <a:ext uri="{FF2B5EF4-FFF2-40B4-BE49-F238E27FC236}">
                <a16:creationId xmlns:a16="http://schemas.microsoft.com/office/drawing/2014/main" id="{FB0364D4-86B7-5293-B400-1F95D3E245F9}"/>
              </a:ext>
            </a:extLst>
          </p:cNvPr>
          <p:cNvSpPr/>
          <p:nvPr/>
        </p:nvSpPr>
        <p:spPr>
          <a:xfrm>
            <a:off x="6894667" y="1637745"/>
            <a:ext cx="2498630" cy="383511"/>
          </a:xfrm>
          <a:prstGeom prst="roundRect">
            <a:avLst>
              <a:gd name="adj" fmla="val 50000"/>
            </a:avLst>
          </a:prstGeom>
          <a:solidFill>
            <a:srgbClr val="FAA0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3" b="1">
                <a:latin typeface="Yu Gothic Medium"/>
                <a:ea typeface="Yu Gothic Medium"/>
              </a:rPr>
              <a:t>課題</a:t>
            </a:r>
          </a:p>
        </p:txBody>
      </p:sp>
      <p:pic>
        <p:nvPicPr>
          <p:cNvPr id="42" name="図 41">
            <a:extLst>
              <a:ext uri="{FF2B5EF4-FFF2-40B4-BE49-F238E27FC236}">
                <a16:creationId xmlns:a16="http://schemas.microsoft.com/office/drawing/2014/main" id="{383264D9-DB60-5BB5-7119-FD664F442F27}"/>
              </a:ext>
            </a:extLst>
          </p:cNvPr>
          <p:cNvPicPr>
            <a:picLocks noChangeAspect="1"/>
          </p:cNvPicPr>
          <p:nvPr/>
        </p:nvPicPr>
        <p:blipFill>
          <a:blip r:embed="rId4"/>
          <a:stretch>
            <a:fillRect/>
          </a:stretch>
        </p:blipFill>
        <p:spPr>
          <a:xfrm>
            <a:off x="3323115" y="2907920"/>
            <a:ext cx="306739" cy="453441"/>
          </a:xfrm>
          <a:prstGeom prst="rect">
            <a:avLst/>
          </a:prstGeom>
        </p:spPr>
      </p:pic>
      <p:pic>
        <p:nvPicPr>
          <p:cNvPr id="43" name="図 42">
            <a:extLst>
              <a:ext uri="{FF2B5EF4-FFF2-40B4-BE49-F238E27FC236}">
                <a16:creationId xmlns:a16="http://schemas.microsoft.com/office/drawing/2014/main" id="{4BA27ED1-913F-CEE8-536C-AC996F13DB5E}"/>
              </a:ext>
            </a:extLst>
          </p:cNvPr>
          <p:cNvPicPr>
            <a:picLocks noChangeAspect="1"/>
          </p:cNvPicPr>
          <p:nvPr/>
        </p:nvPicPr>
        <p:blipFill>
          <a:blip r:embed="rId5"/>
          <a:stretch>
            <a:fillRect/>
          </a:stretch>
        </p:blipFill>
        <p:spPr>
          <a:xfrm>
            <a:off x="2688427" y="2911515"/>
            <a:ext cx="308160" cy="455540"/>
          </a:xfrm>
          <a:prstGeom prst="rect">
            <a:avLst/>
          </a:prstGeom>
        </p:spPr>
      </p:pic>
      <p:pic>
        <p:nvPicPr>
          <p:cNvPr id="44" name="図 43">
            <a:extLst>
              <a:ext uri="{FF2B5EF4-FFF2-40B4-BE49-F238E27FC236}">
                <a16:creationId xmlns:a16="http://schemas.microsoft.com/office/drawing/2014/main" id="{2281C1E1-B8B3-18B9-5E30-43B85DDA554B}"/>
              </a:ext>
            </a:extLst>
          </p:cNvPr>
          <p:cNvPicPr>
            <a:picLocks noChangeAspect="1"/>
          </p:cNvPicPr>
          <p:nvPr/>
        </p:nvPicPr>
        <p:blipFill>
          <a:blip r:embed="rId4"/>
          <a:stretch>
            <a:fillRect/>
          </a:stretch>
        </p:blipFill>
        <p:spPr>
          <a:xfrm>
            <a:off x="3381169" y="4552459"/>
            <a:ext cx="306739" cy="453441"/>
          </a:xfrm>
          <a:prstGeom prst="rect">
            <a:avLst/>
          </a:prstGeom>
        </p:spPr>
      </p:pic>
      <p:pic>
        <p:nvPicPr>
          <p:cNvPr id="45" name="図 44">
            <a:extLst>
              <a:ext uri="{FF2B5EF4-FFF2-40B4-BE49-F238E27FC236}">
                <a16:creationId xmlns:a16="http://schemas.microsoft.com/office/drawing/2014/main" id="{FF22806B-7C35-61CD-A88A-CD409E0CC0EC}"/>
              </a:ext>
            </a:extLst>
          </p:cNvPr>
          <p:cNvPicPr>
            <a:picLocks noChangeAspect="1"/>
          </p:cNvPicPr>
          <p:nvPr/>
        </p:nvPicPr>
        <p:blipFill>
          <a:blip r:embed="rId4"/>
          <a:stretch>
            <a:fillRect/>
          </a:stretch>
        </p:blipFill>
        <p:spPr>
          <a:xfrm>
            <a:off x="2976784" y="4547642"/>
            <a:ext cx="306739" cy="453441"/>
          </a:xfrm>
          <a:prstGeom prst="rect">
            <a:avLst/>
          </a:prstGeom>
        </p:spPr>
      </p:pic>
      <p:pic>
        <p:nvPicPr>
          <p:cNvPr id="46" name="図 45">
            <a:extLst>
              <a:ext uri="{FF2B5EF4-FFF2-40B4-BE49-F238E27FC236}">
                <a16:creationId xmlns:a16="http://schemas.microsoft.com/office/drawing/2014/main" id="{438D8035-9675-EC8A-84CE-2D84EAA7CD78}"/>
              </a:ext>
            </a:extLst>
          </p:cNvPr>
          <p:cNvPicPr>
            <a:picLocks noChangeAspect="1"/>
          </p:cNvPicPr>
          <p:nvPr/>
        </p:nvPicPr>
        <p:blipFill>
          <a:blip r:embed="rId5"/>
          <a:stretch>
            <a:fillRect/>
          </a:stretch>
        </p:blipFill>
        <p:spPr>
          <a:xfrm>
            <a:off x="2634691" y="4544487"/>
            <a:ext cx="308160" cy="455540"/>
          </a:xfrm>
          <a:prstGeom prst="rect">
            <a:avLst/>
          </a:prstGeom>
        </p:spPr>
      </p:pic>
      <p:pic>
        <p:nvPicPr>
          <p:cNvPr id="47" name="図 2">
            <a:extLst>
              <a:ext uri="{FF2B5EF4-FFF2-40B4-BE49-F238E27FC236}">
                <a16:creationId xmlns:a16="http://schemas.microsoft.com/office/drawing/2014/main" id="{F3CC833C-2175-6592-B88E-C7982D088C1E}"/>
              </a:ext>
            </a:extLst>
          </p:cNvPr>
          <p:cNvPicPr>
            <a:picLocks noChangeAspect="1"/>
          </p:cNvPicPr>
          <p:nvPr/>
        </p:nvPicPr>
        <p:blipFill>
          <a:blip r:embed="rId4"/>
          <a:stretch>
            <a:fillRect/>
          </a:stretch>
        </p:blipFill>
        <p:spPr>
          <a:xfrm>
            <a:off x="3170256" y="5810438"/>
            <a:ext cx="306739" cy="453441"/>
          </a:xfrm>
          <a:prstGeom prst="rect">
            <a:avLst/>
          </a:prstGeom>
        </p:spPr>
      </p:pic>
      <p:pic>
        <p:nvPicPr>
          <p:cNvPr id="48" name="図 3">
            <a:extLst>
              <a:ext uri="{FF2B5EF4-FFF2-40B4-BE49-F238E27FC236}">
                <a16:creationId xmlns:a16="http://schemas.microsoft.com/office/drawing/2014/main" id="{FF448E33-FFB0-EE50-F7AE-C8A920A4A1DF}"/>
              </a:ext>
            </a:extLst>
          </p:cNvPr>
          <p:cNvPicPr>
            <a:picLocks noChangeAspect="1"/>
          </p:cNvPicPr>
          <p:nvPr/>
        </p:nvPicPr>
        <p:blipFill>
          <a:blip r:embed="rId5"/>
          <a:stretch>
            <a:fillRect/>
          </a:stretch>
        </p:blipFill>
        <p:spPr>
          <a:xfrm>
            <a:off x="2842232" y="5793215"/>
            <a:ext cx="308160" cy="455540"/>
          </a:xfrm>
          <a:prstGeom prst="rect">
            <a:avLst/>
          </a:prstGeom>
        </p:spPr>
      </p:pic>
      <p:pic>
        <p:nvPicPr>
          <p:cNvPr id="2" name="図 1">
            <a:extLst>
              <a:ext uri="{FF2B5EF4-FFF2-40B4-BE49-F238E27FC236}">
                <a16:creationId xmlns:a16="http://schemas.microsoft.com/office/drawing/2014/main" id="{28B48F56-0D33-6B07-1738-BC94B76B6987}"/>
              </a:ext>
            </a:extLst>
          </p:cNvPr>
          <p:cNvPicPr>
            <a:picLocks noChangeAspect="1"/>
          </p:cNvPicPr>
          <p:nvPr/>
        </p:nvPicPr>
        <p:blipFill>
          <a:blip r:embed="rId6"/>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0453303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4176B126-2899-8DC6-0D4B-2EE22D221126}"/>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ED6B5179-C293-EB90-4A56-F1D09BACD424}"/>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pPr>
            <a:r>
              <a:rPr lang="ja-JP" altLang="en-US" sz="2105" b="1" kern="0">
                <a:solidFill>
                  <a:srgbClr val="000000">
                    <a:lumMod val="50000"/>
                    <a:lumOff val="50000"/>
                  </a:srgbClr>
                </a:solidFill>
                <a:latin typeface="Yu Gothic"/>
                <a:ea typeface="Yu Gothic"/>
                <a:cs typeface="Arial"/>
                <a:sym typeface="Arial"/>
              </a:rPr>
              <a:t>　</a:t>
            </a:r>
            <a:r>
              <a:rPr lang="en-US" altLang="ja-JP" sz="2105" b="1" kern="0" err="1">
                <a:solidFill>
                  <a:srgbClr val="000000">
                    <a:lumMod val="50000"/>
                    <a:lumOff val="50000"/>
                  </a:srgbClr>
                </a:solidFill>
                <a:latin typeface="Yu Gothic"/>
                <a:ea typeface="Yu Gothic"/>
                <a:cs typeface="Arial"/>
                <a:sym typeface="Arial"/>
              </a:rPr>
              <a:t>からだ</a:t>
            </a:r>
            <a:r>
              <a:rPr lang="en-US" altLang="ja-JP" sz="2105" b="1" kern="0">
                <a:solidFill>
                  <a:srgbClr val="000000">
                    <a:lumMod val="50000"/>
                    <a:lumOff val="50000"/>
                  </a:srgbClr>
                </a:solidFill>
                <a:latin typeface="Yu Gothic"/>
                <a:ea typeface="Yu Gothic"/>
                <a:cs typeface="Arial"/>
                <a:sym typeface="Arial"/>
              </a:rPr>
              <a:t> と </a:t>
            </a:r>
            <a:r>
              <a:rPr lang="en-US" altLang="ja-JP" sz="2105" b="1" kern="0" err="1">
                <a:solidFill>
                  <a:srgbClr val="000000">
                    <a:lumMod val="50000"/>
                    <a:lumOff val="50000"/>
                  </a:srgbClr>
                </a:solidFill>
                <a:latin typeface="Yu Gothic"/>
                <a:ea typeface="Yu Gothic"/>
                <a:cs typeface="Arial"/>
                <a:sym typeface="Arial"/>
              </a:rPr>
              <a:t>こころを整える基本の習慣</a:t>
            </a:r>
            <a:r>
              <a:rPr lang="en-US" altLang="ja-JP" sz="2105" b="1" kern="0">
                <a:solidFill>
                  <a:srgbClr val="000000">
                    <a:lumMod val="50000"/>
                    <a:lumOff val="50000"/>
                  </a:srgbClr>
                </a:solidFill>
                <a:latin typeface="Yu Gothic"/>
                <a:ea typeface="Yu Gothic"/>
                <a:cs typeface="Arial"/>
                <a:sym typeface="Arial"/>
              </a:rPr>
              <a:t>｜</a:t>
            </a:r>
            <a:r>
              <a:rPr lang="ja-JP" altLang="en-US" sz="2105" b="1" kern="0">
                <a:solidFill>
                  <a:srgbClr val="000000">
                    <a:lumMod val="50000"/>
                    <a:lumOff val="50000"/>
                  </a:srgbClr>
                </a:solidFill>
                <a:latin typeface="Yu Gothic"/>
                <a:ea typeface="Yu Gothic"/>
                <a:cs typeface="Arial"/>
                <a:sym typeface="Arial"/>
              </a:rPr>
              <a:t>運動</a:t>
            </a:r>
          </a:p>
        </p:txBody>
      </p:sp>
      <p:sp>
        <p:nvSpPr>
          <p:cNvPr id="18" name="テキスト ボックス 17">
            <a:extLst>
              <a:ext uri="{FF2B5EF4-FFF2-40B4-BE49-F238E27FC236}">
                <a16:creationId xmlns:a16="http://schemas.microsoft.com/office/drawing/2014/main" id="{491EBD12-CE5C-775A-1FB7-2A56D5513BEE}"/>
              </a:ext>
            </a:extLst>
          </p:cNvPr>
          <p:cNvSpPr txBox="1"/>
          <p:nvPr/>
        </p:nvSpPr>
        <p:spPr>
          <a:xfrm>
            <a:off x="-164" y="1862009"/>
            <a:ext cx="10691976" cy="1082020"/>
          </a:xfrm>
          <a:prstGeom prst="rect">
            <a:avLst/>
          </a:prstGeom>
          <a:noFill/>
        </p:spPr>
        <p:txBody>
          <a:bodyPr wrap="square" lIns="53459" tIns="26730" rIns="53459" bIns="26730" rtlCol="0" anchor="t">
            <a:spAutoFit/>
          </a:bodyPr>
          <a:lstStyle/>
          <a:p>
            <a:pPr algn="ctr" defTabSz="534558">
              <a:lnSpc>
                <a:spcPct val="150000"/>
              </a:lnSpc>
              <a:buClr>
                <a:srgbClr val="000000"/>
              </a:buClr>
              <a:buSzPts val="2500"/>
            </a:pPr>
            <a:r>
              <a:rPr lang="ja-JP" altLang="en-US" sz="2338"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rPr>
              <a:t>運動は、適度な筋肉量と体脂肪を伴った適正体重の維持のみならず</a:t>
            </a:r>
          </a:p>
          <a:p>
            <a:pPr algn="ctr" defTabSz="534558">
              <a:lnSpc>
                <a:spcPct val="150000"/>
              </a:lnSpc>
              <a:buClr>
                <a:srgbClr val="000000"/>
              </a:buClr>
              <a:buSzPts val="2500"/>
            </a:pPr>
            <a:r>
              <a:rPr lang="ja-JP" altLang="en-US" sz="2338" b="1" kern="0">
                <a:solidFill>
                  <a:srgbClr val="000000">
                    <a:lumMod val="75000"/>
                    <a:lumOff val="25000"/>
                  </a:srgbClr>
                </a:solidFill>
                <a:latin typeface="Yu Gothic"/>
                <a:ea typeface="Yu Gothic"/>
                <a:cs typeface="Arial"/>
                <a:sym typeface="Arial"/>
              </a:rPr>
              <a:t>メンタルヘルスの向上にも良いことが報告されています</a:t>
            </a:r>
          </a:p>
        </p:txBody>
      </p:sp>
      <p:sp>
        <p:nvSpPr>
          <p:cNvPr id="7" name="テキスト ボックス 6">
            <a:extLst>
              <a:ext uri="{FF2B5EF4-FFF2-40B4-BE49-F238E27FC236}">
                <a16:creationId xmlns:a16="http://schemas.microsoft.com/office/drawing/2014/main" id="{00E781AD-5033-075B-020C-74DE447FC9ED}"/>
              </a:ext>
            </a:extLst>
          </p:cNvPr>
          <p:cNvSpPr txBox="1"/>
          <p:nvPr/>
        </p:nvSpPr>
        <p:spPr>
          <a:xfrm>
            <a:off x="754778" y="6124688"/>
            <a:ext cx="8612309" cy="377789"/>
          </a:xfrm>
          <a:prstGeom prst="rect">
            <a:avLst/>
          </a:prstGeom>
          <a:noFill/>
        </p:spPr>
        <p:txBody>
          <a:bodyPr wrap="square" lIns="53459" tIns="26730" rIns="53459" bIns="26730" anchor="t">
            <a:spAutoFit/>
          </a:bodyPr>
          <a:lstStyle/>
          <a:p>
            <a:pPr defTabSz="534558">
              <a:buClr>
                <a:srgbClr val="000000"/>
              </a:buClr>
            </a:pPr>
            <a:r>
              <a:rPr lang="ja-JP" altLang="en-US" sz="1052" b="1" kern="0">
                <a:solidFill>
                  <a:srgbClr val="000000">
                    <a:lumMod val="50000"/>
                    <a:lumOff val="50000"/>
                  </a:srgbClr>
                </a:solidFill>
                <a:latin typeface="Yu Gothic"/>
                <a:ea typeface="Yu Gothic"/>
                <a:cs typeface="Arial"/>
                <a:sym typeface="Arial"/>
              </a:rPr>
              <a:t>出典：厚生労働省「健康日本２１」 （</a:t>
            </a:r>
            <a:r>
              <a:rPr lang="en-US" altLang="ja-JP" sz="1052" b="1" kern="0">
                <a:solidFill>
                  <a:srgbClr val="000000">
                    <a:lumMod val="50000"/>
                    <a:lumOff val="50000"/>
                  </a:srgbClr>
                </a:solidFill>
                <a:latin typeface="Yu Gothic"/>
                <a:ea typeface="Yu Gothic"/>
                <a:cs typeface="Arial"/>
                <a:sym typeface="Arial"/>
              </a:rPr>
              <a:t>https://www.mhlw.go.jp/www1/topics/kenko21_11/b2.html#A26</a:t>
            </a:r>
            <a:r>
              <a:rPr lang="ja-JP" altLang="en-US" sz="1052" b="1" kern="0">
                <a:solidFill>
                  <a:srgbClr val="000000">
                    <a:lumMod val="50000"/>
                    <a:lumOff val="50000"/>
                  </a:srgbClr>
                </a:solidFill>
                <a:latin typeface="Yu Gothic"/>
                <a:ea typeface="Yu Gothic"/>
                <a:cs typeface="Arial"/>
                <a:sym typeface="Arial"/>
              </a:rPr>
              <a:t>）</a:t>
            </a:r>
            <a:endParaRPr lang="en-US" altLang="ja-JP" sz="1052" b="1" kern="0">
              <a:solidFill>
                <a:srgbClr val="000000">
                  <a:lumMod val="50000"/>
                  <a:lumOff val="50000"/>
                </a:srgbClr>
              </a:solidFill>
              <a:latin typeface="Yu Gothic"/>
              <a:ea typeface="Yu Gothic"/>
              <a:cs typeface="Arial"/>
              <a:sym typeface="Arial"/>
            </a:endParaRPr>
          </a:p>
          <a:p>
            <a:pPr defTabSz="534558">
              <a:buClr>
                <a:srgbClr val="000000"/>
              </a:buClr>
            </a:pPr>
            <a:r>
              <a:rPr lang="ja-JP" altLang="en-US" sz="1052" b="1" kern="0">
                <a:solidFill>
                  <a:srgbClr val="000000">
                    <a:lumMod val="50000"/>
                    <a:lumOff val="50000"/>
                  </a:srgbClr>
                </a:solidFill>
                <a:latin typeface="Yu Gothic"/>
                <a:ea typeface="Yu Gothic"/>
                <a:cs typeface="Arial"/>
                <a:sym typeface="Arial"/>
              </a:rPr>
              <a:t>　　　健康づくりのための身体活動・運動ガイド </a:t>
            </a:r>
            <a:r>
              <a:rPr lang="en-US" altLang="ja-JP" sz="1052" b="1" kern="0">
                <a:solidFill>
                  <a:srgbClr val="000000">
                    <a:lumMod val="50000"/>
                    <a:lumOff val="50000"/>
                  </a:srgbClr>
                </a:solidFill>
                <a:latin typeface="Yu Gothic"/>
                <a:ea typeface="Yu Gothic"/>
                <a:cs typeface="Arial"/>
                <a:sym typeface="Arial"/>
              </a:rPr>
              <a:t>2023</a:t>
            </a:r>
            <a:r>
              <a:rPr lang="ja-JP" altLang="en-US" sz="1052" b="1" kern="0">
                <a:solidFill>
                  <a:srgbClr val="000000">
                    <a:lumMod val="50000"/>
                    <a:lumOff val="50000"/>
                  </a:srgbClr>
                </a:solidFill>
                <a:latin typeface="Yu Gothic"/>
                <a:ea typeface="Yu Gothic"/>
                <a:cs typeface="Arial"/>
                <a:sym typeface="Arial"/>
              </a:rPr>
              <a:t>（厚生労働省）</a:t>
            </a:r>
            <a:r>
              <a:rPr lang="en-US" altLang="ja-JP" sz="1052" b="1" kern="0">
                <a:solidFill>
                  <a:srgbClr val="000000">
                    <a:lumMod val="50000"/>
                    <a:lumOff val="50000"/>
                  </a:srgbClr>
                </a:solidFill>
                <a:latin typeface="Yu Gothic"/>
                <a:ea typeface="Yu Gothic"/>
                <a:cs typeface="Arial"/>
                <a:sym typeface="Arial"/>
              </a:rPr>
              <a:t>(https://www.mhlw.go.jp/content/001194020.pdf)</a:t>
            </a:r>
            <a:endParaRPr lang="ja-JP" altLang="en-US" sz="1052" b="1" kern="0">
              <a:solidFill>
                <a:srgbClr val="000000">
                  <a:lumMod val="50000"/>
                  <a:lumOff val="50000"/>
                </a:srgbClr>
              </a:solidFill>
              <a:latin typeface="Yu Gothic"/>
              <a:ea typeface="Yu Gothic"/>
              <a:cs typeface="Arial"/>
              <a:sym typeface="Arial"/>
            </a:endParaRPr>
          </a:p>
        </p:txBody>
      </p:sp>
      <p:grpSp>
        <p:nvGrpSpPr>
          <p:cNvPr id="6" name="グループ化 5">
            <a:extLst>
              <a:ext uri="{FF2B5EF4-FFF2-40B4-BE49-F238E27FC236}">
                <a16:creationId xmlns:a16="http://schemas.microsoft.com/office/drawing/2014/main" id="{F8187877-2687-A08F-FC1C-A3F22524AB92}"/>
              </a:ext>
            </a:extLst>
          </p:cNvPr>
          <p:cNvGrpSpPr/>
          <p:nvPr/>
        </p:nvGrpSpPr>
        <p:grpSpPr>
          <a:xfrm>
            <a:off x="832489" y="3152140"/>
            <a:ext cx="9157102" cy="2545525"/>
            <a:chOff x="640798" y="4415833"/>
            <a:chExt cx="17229219" cy="4354039"/>
          </a:xfrm>
        </p:grpSpPr>
        <p:sp>
          <p:nvSpPr>
            <p:cNvPr id="4" name="角丸四角形 3">
              <a:extLst>
                <a:ext uri="{FF2B5EF4-FFF2-40B4-BE49-F238E27FC236}">
                  <a16:creationId xmlns:a16="http://schemas.microsoft.com/office/drawing/2014/main" id="{EA1F6625-BE92-4485-8539-F2E309EB03D8}"/>
                </a:ext>
              </a:extLst>
            </p:cNvPr>
            <p:cNvSpPr/>
            <p:nvPr/>
          </p:nvSpPr>
          <p:spPr>
            <a:xfrm>
              <a:off x="640798" y="4415833"/>
              <a:ext cx="16882644" cy="4354039"/>
            </a:xfrm>
            <a:prstGeom prst="roundRect">
              <a:avLst>
                <a:gd name="adj" fmla="val 6322"/>
              </a:avLst>
            </a:prstGeom>
            <a:solidFill>
              <a:srgbClr val="F6F3ED">
                <a:alpha val="52691"/>
              </a:srgbClr>
            </a:solidFill>
            <a:ln w="50800">
              <a:solidFill>
                <a:srgbClr val="5DC3D1">
                  <a:alpha val="49697"/>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534558">
                <a:lnSpc>
                  <a:spcPct val="115000"/>
                </a:lnSpc>
                <a:buClr>
                  <a:srgbClr val="000000"/>
                </a:buClr>
                <a:buSzPts val="6000"/>
              </a:pPr>
              <a:endParaRPr lang="ja-JP" altLang="en-US" sz="1403" kern="0">
                <a:solidFill>
                  <a:srgbClr val="5DC2D0"/>
                </a:solidFill>
                <a:latin typeface="Arial"/>
                <a:ea typeface="Arial"/>
                <a:cs typeface="Arial"/>
                <a:sym typeface="Arial"/>
              </a:endParaRPr>
            </a:p>
          </p:txBody>
        </p:sp>
        <p:sp>
          <p:nvSpPr>
            <p:cNvPr id="10" name="テキスト ボックス 9">
              <a:extLst>
                <a:ext uri="{FF2B5EF4-FFF2-40B4-BE49-F238E27FC236}">
                  <a16:creationId xmlns:a16="http://schemas.microsoft.com/office/drawing/2014/main" id="{D14C33D4-9091-C3E4-5C73-74D4331A49EB}"/>
                </a:ext>
              </a:extLst>
            </p:cNvPr>
            <p:cNvSpPr txBox="1"/>
            <p:nvPr/>
          </p:nvSpPr>
          <p:spPr>
            <a:xfrm>
              <a:off x="1587942" y="5085556"/>
              <a:ext cx="16263639" cy="1130412"/>
            </a:xfrm>
            <a:prstGeom prst="rect">
              <a:avLst/>
            </a:prstGeom>
            <a:noFill/>
          </p:spPr>
          <p:txBody>
            <a:bodyPr wrap="square" lIns="53459" tIns="26730" rIns="53459" bIns="26730" rtlCol="0" anchor="t">
              <a:spAutoFit/>
            </a:bodyPr>
            <a:lstStyle/>
            <a:p>
              <a:pPr defTabSz="534558">
                <a:lnSpc>
                  <a:spcPct val="115000"/>
                </a:lnSpc>
                <a:buClr>
                  <a:srgbClr val="000000"/>
                </a:buClr>
                <a:buSzPts val="2500"/>
              </a:pPr>
              <a:r>
                <a:rPr lang="ja-JP" altLang="en-US" sz="1871" b="1" kern="0">
                  <a:solidFill>
                    <a:srgbClr val="404040"/>
                  </a:solidFill>
                  <a:latin typeface="Yu Gothic"/>
                  <a:ea typeface="Yu Gothic"/>
                  <a:cs typeface="Arial"/>
                  <a:sym typeface="Arial"/>
                </a:rPr>
                <a:t>・ </a:t>
              </a:r>
              <a:r>
                <a:rPr lang="en-US" altLang="ja-JP" sz="1871" b="1" kern="0">
                  <a:solidFill>
                    <a:srgbClr val="404040"/>
                  </a:solidFill>
                  <a:latin typeface="Yu Gothic"/>
                  <a:ea typeface="Yu Gothic"/>
                  <a:cs typeface="Arial"/>
                  <a:sym typeface="Arial"/>
                </a:rPr>
                <a:t>1</a:t>
              </a:r>
              <a:r>
                <a:rPr lang="ja-JP" altLang="en-US" sz="1871" b="1" kern="0">
                  <a:solidFill>
                    <a:srgbClr val="404040"/>
                  </a:solidFill>
                  <a:latin typeface="Yu Gothic"/>
                  <a:ea typeface="Yu Gothic"/>
                  <a:cs typeface="Arial"/>
                  <a:sym typeface="Arial"/>
                </a:rPr>
                <a:t>日</a:t>
              </a:r>
              <a:r>
                <a:rPr lang="en-US" altLang="ja-JP" sz="1871" b="1" kern="0">
                  <a:solidFill>
                    <a:srgbClr val="404040"/>
                  </a:solidFill>
                  <a:latin typeface="Yu Gothic"/>
                  <a:ea typeface="Yu Gothic"/>
                  <a:cs typeface="Arial"/>
                  <a:sym typeface="Arial"/>
                </a:rPr>
                <a:t>60</a:t>
              </a:r>
              <a:r>
                <a:rPr lang="ja-JP" altLang="en-US" sz="1871" b="1" kern="0">
                  <a:solidFill>
                    <a:srgbClr val="404040"/>
                  </a:solidFill>
                  <a:latin typeface="Yu Gothic"/>
                  <a:ea typeface="Yu Gothic"/>
                  <a:cs typeface="Arial"/>
                  <a:sym typeface="Arial"/>
                </a:rPr>
                <a:t>分以上からだを動かしましょう</a:t>
              </a:r>
              <a:endParaRPr lang="en-US" altLang="ja-JP" sz="818" kern="0">
                <a:solidFill>
                  <a:srgbClr val="404040"/>
                </a:solidFill>
                <a:latin typeface="Arial"/>
                <a:ea typeface="Yu Gothic"/>
                <a:cs typeface="Arial"/>
                <a:sym typeface="Arial"/>
              </a:endParaRPr>
            </a:p>
            <a:p>
              <a:pPr defTabSz="534558">
                <a:lnSpc>
                  <a:spcPct val="115000"/>
                </a:lnSpc>
                <a:buClr>
                  <a:srgbClr val="000000"/>
                </a:buClr>
                <a:buSzPts val="2500"/>
              </a:pPr>
              <a:r>
                <a:rPr lang="ja-JP" altLang="en-US" sz="1637" b="1" kern="0">
                  <a:solidFill>
                    <a:srgbClr val="000000">
                      <a:lumMod val="75000"/>
                      <a:lumOff val="25000"/>
                    </a:srgbClr>
                  </a:solidFill>
                  <a:latin typeface="Yu Gothic"/>
                  <a:ea typeface="Yu Gothic"/>
                  <a:cs typeface="Arial"/>
                  <a:sym typeface="Arial"/>
                </a:rPr>
                <a:t>　　</a:t>
              </a:r>
              <a:r>
                <a:rPr lang="ja-JP" altLang="en-US" sz="1637" b="1" kern="0">
                  <a:solidFill>
                    <a:srgbClr val="7F7F7F"/>
                  </a:solidFill>
                  <a:latin typeface="Yu Gothic"/>
                  <a:ea typeface="Yu Gothic"/>
                  <a:cs typeface="Arial"/>
                  <a:sym typeface="Arial"/>
                </a:rPr>
                <a:t>目安）</a:t>
              </a:r>
              <a:r>
                <a:rPr lang="en-US" altLang="ja-JP" sz="1637" b="1" kern="0">
                  <a:solidFill>
                    <a:srgbClr val="7F7F7F"/>
                  </a:solidFill>
                  <a:latin typeface="Yu Gothic"/>
                  <a:ea typeface="Yu Gothic"/>
                  <a:cs typeface="Arial"/>
                  <a:sym typeface="Arial"/>
                </a:rPr>
                <a:t>1</a:t>
              </a:r>
              <a:r>
                <a:rPr lang="ja-JP" altLang="en-US" sz="1637" b="1" kern="0">
                  <a:solidFill>
                    <a:srgbClr val="7F7F7F"/>
                  </a:solidFill>
                  <a:latin typeface="Yu Gothic"/>
                  <a:ea typeface="Yu Gothic"/>
                  <a:cs typeface="Arial"/>
                  <a:sym typeface="Arial"/>
                </a:rPr>
                <a:t>日</a:t>
              </a:r>
              <a:r>
                <a:rPr lang="en-US" altLang="ja-JP" sz="1637" b="1" kern="0">
                  <a:solidFill>
                    <a:srgbClr val="7F7F7F"/>
                  </a:solidFill>
                  <a:latin typeface="Yu Gothic"/>
                  <a:ea typeface="Yu Gothic"/>
                  <a:cs typeface="Arial"/>
                  <a:sym typeface="Arial"/>
                </a:rPr>
                <a:t>8000</a:t>
              </a:r>
              <a:r>
                <a:rPr lang="ja-JP" altLang="en-US" sz="1637" b="1" kern="0">
                  <a:solidFill>
                    <a:srgbClr val="7F7F7F"/>
                  </a:solidFill>
                  <a:latin typeface="Yu Gothic"/>
                  <a:ea typeface="Yu Gothic"/>
                  <a:cs typeface="Arial"/>
                  <a:sym typeface="Arial"/>
                </a:rPr>
                <a:t>歩以上</a:t>
              </a:r>
            </a:p>
          </p:txBody>
        </p:sp>
        <p:sp>
          <p:nvSpPr>
            <p:cNvPr id="11" name="テキスト ボックス 10">
              <a:extLst>
                <a:ext uri="{FF2B5EF4-FFF2-40B4-BE49-F238E27FC236}">
                  <a16:creationId xmlns:a16="http://schemas.microsoft.com/office/drawing/2014/main" id="{863B7E32-6597-2B01-59CE-21B83C33B955}"/>
                </a:ext>
              </a:extLst>
            </p:cNvPr>
            <p:cNvSpPr txBox="1"/>
            <p:nvPr/>
          </p:nvSpPr>
          <p:spPr>
            <a:xfrm>
              <a:off x="1587942" y="7706282"/>
              <a:ext cx="16263639" cy="626784"/>
            </a:xfrm>
            <a:prstGeom prst="rect">
              <a:avLst/>
            </a:prstGeom>
            <a:noFill/>
          </p:spPr>
          <p:txBody>
            <a:bodyPr wrap="square" lIns="53459" tIns="26730" rIns="53459" bIns="26730" rtlCol="0" anchor="t">
              <a:spAutoFit/>
            </a:bodyPr>
            <a:lstStyle/>
            <a:p>
              <a:pPr defTabSz="534558">
                <a:lnSpc>
                  <a:spcPct val="114999"/>
                </a:lnSpc>
                <a:buClr>
                  <a:srgbClr val="000000"/>
                </a:buClr>
              </a:pPr>
              <a:r>
                <a:rPr lang="ja-JP" altLang="en-US" sz="1871" b="1" kern="0">
                  <a:solidFill>
                    <a:srgbClr val="404040"/>
                  </a:solidFill>
                  <a:latin typeface="Arial"/>
                  <a:ea typeface="Yu Gothic"/>
                  <a:cs typeface="Arial"/>
                  <a:sym typeface="Arial"/>
                </a:rPr>
                <a:t>・ 運動は、メンタルヘルスにもよいことが報告されています</a:t>
              </a:r>
              <a:endParaRPr lang="en-US" altLang="ja-JP" sz="818" b="1" kern="0">
                <a:solidFill>
                  <a:srgbClr val="404040"/>
                </a:solidFill>
                <a:latin typeface="Arial"/>
                <a:ea typeface="Yu Gothic"/>
                <a:cs typeface="Arial"/>
                <a:sym typeface="Arial"/>
              </a:endParaRPr>
            </a:p>
          </p:txBody>
        </p:sp>
        <p:sp>
          <p:nvSpPr>
            <p:cNvPr id="3" name="テキスト ボックス 9">
              <a:extLst>
                <a:ext uri="{FF2B5EF4-FFF2-40B4-BE49-F238E27FC236}">
                  <a16:creationId xmlns:a16="http://schemas.microsoft.com/office/drawing/2014/main" id="{82A6FD08-2638-F637-1163-98D2348DFE5A}"/>
                </a:ext>
              </a:extLst>
            </p:cNvPr>
            <p:cNvSpPr txBox="1"/>
            <p:nvPr/>
          </p:nvSpPr>
          <p:spPr>
            <a:xfrm>
              <a:off x="1606378" y="6394475"/>
              <a:ext cx="16263639" cy="631390"/>
            </a:xfrm>
            <a:prstGeom prst="rect">
              <a:avLst/>
            </a:prstGeom>
            <a:noFill/>
          </p:spPr>
          <p:txBody>
            <a:bodyPr wrap="square" lIns="53459" tIns="26730" rIns="53459" bIns="26730" rtlCol="0" anchor="t">
              <a:spAutoFit/>
            </a:bodyPr>
            <a:lstStyle/>
            <a:p>
              <a:pPr defTabSz="534558">
                <a:lnSpc>
                  <a:spcPct val="115000"/>
                </a:lnSpc>
                <a:buClr>
                  <a:srgbClr val="000000"/>
                </a:buClr>
                <a:buSzPts val="2500"/>
              </a:pPr>
              <a:r>
                <a:rPr lang="ja-JP" altLang="en-US" sz="1871" b="1" kern="0">
                  <a:solidFill>
                    <a:srgbClr val="404040"/>
                  </a:solidFill>
                  <a:latin typeface="Yu Gothic"/>
                  <a:ea typeface="Yu Gothic"/>
                  <a:cs typeface="Arial"/>
                  <a:sym typeface="Arial"/>
                </a:rPr>
                <a:t>・ </a:t>
              </a:r>
              <a:r>
                <a:rPr lang="en-US" altLang="ja-JP" sz="1871" b="1" kern="0">
                  <a:solidFill>
                    <a:srgbClr val="404040"/>
                  </a:solidFill>
                  <a:latin typeface="Yu Gothic"/>
                  <a:ea typeface="Yu Gothic"/>
                  <a:cs typeface="Arial"/>
                  <a:sym typeface="Arial"/>
                </a:rPr>
                <a:t>できれば、週60分以上の運動や週2~3日の筋トレを行いましょう</a:t>
              </a:r>
              <a:endParaRPr lang="en-US" altLang="ja-JP" sz="1871" b="1" kern="0">
                <a:solidFill>
                  <a:srgbClr val="404040"/>
                </a:solidFill>
                <a:latin typeface="Yu Gothic" panose="020B0400000000000000" pitchFamily="34" charset="-128"/>
                <a:ea typeface="Yu Gothic" panose="020B0400000000000000" pitchFamily="34" charset="-128"/>
                <a:cs typeface="Arial"/>
                <a:sym typeface="Arial"/>
              </a:endParaRPr>
            </a:p>
          </p:txBody>
        </p:sp>
      </p:grpSp>
      <p:pic>
        <p:nvPicPr>
          <p:cNvPr id="5" name="図 4">
            <a:extLst>
              <a:ext uri="{FF2B5EF4-FFF2-40B4-BE49-F238E27FC236}">
                <a16:creationId xmlns:a16="http://schemas.microsoft.com/office/drawing/2014/main" id="{847DD12D-AA35-A033-61CA-604F9155BEAD}"/>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7748009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3C1C01DA-7657-0F07-EFA1-51A3DDE65387}"/>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defRPr/>
            </a:pPr>
            <a:r>
              <a:rPr lang="ja-JP" altLang="en-US" sz="2105" b="1" kern="0">
                <a:solidFill>
                  <a:srgbClr val="000000">
                    <a:lumMod val="50000"/>
                    <a:lumOff val="50000"/>
                  </a:srgbClr>
                </a:solidFill>
                <a:latin typeface="Yu Gothic"/>
                <a:ea typeface="Yu Gothic"/>
                <a:cs typeface="Arial"/>
                <a:sym typeface="Arial"/>
              </a:rPr>
              <a:t>　</a:t>
            </a:r>
            <a:r>
              <a:rPr lang="en-US" altLang="ja-JP" sz="2105" b="1" kern="0" err="1">
                <a:solidFill>
                  <a:srgbClr val="000000">
                    <a:lumMod val="50000"/>
                    <a:lumOff val="50000"/>
                  </a:srgbClr>
                </a:solidFill>
                <a:latin typeface="Yu Gothic"/>
                <a:ea typeface="Yu Gothic"/>
                <a:cs typeface="Arial"/>
                <a:sym typeface="Arial"/>
              </a:rPr>
              <a:t>からだ</a:t>
            </a:r>
            <a:r>
              <a:rPr lang="en-US" altLang="ja-JP" sz="2105" b="1" kern="0">
                <a:solidFill>
                  <a:srgbClr val="000000">
                    <a:lumMod val="50000"/>
                    <a:lumOff val="50000"/>
                  </a:srgbClr>
                </a:solidFill>
                <a:latin typeface="Yu Gothic"/>
                <a:ea typeface="Yu Gothic"/>
                <a:cs typeface="Arial"/>
                <a:sym typeface="Arial"/>
              </a:rPr>
              <a:t> と </a:t>
            </a:r>
            <a:r>
              <a:rPr lang="en-US" altLang="ja-JP" sz="2105" b="1" kern="0" err="1">
                <a:solidFill>
                  <a:srgbClr val="000000">
                    <a:lumMod val="50000"/>
                    <a:lumOff val="50000"/>
                  </a:srgbClr>
                </a:solidFill>
                <a:latin typeface="Yu Gothic"/>
                <a:ea typeface="Yu Gothic"/>
                <a:cs typeface="Arial"/>
                <a:sym typeface="Arial"/>
              </a:rPr>
              <a:t>こころを整える基本の習慣</a:t>
            </a:r>
            <a:r>
              <a:rPr lang="en-US" altLang="ja-JP" sz="2105" b="1" kern="0">
                <a:solidFill>
                  <a:srgbClr val="000000">
                    <a:lumMod val="50000"/>
                    <a:lumOff val="50000"/>
                  </a:srgbClr>
                </a:solidFill>
                <a:latin typeface="Yu Gothic"/>
                <a:ea typeface="Yu Gothic"/>
                <a:cs typeface="Arial"/>
                <a:sym typeface="Arial"/>
              </a:rPr>
              <a:t>｜</a:t>
            </a:r>
            <a:r>
              <a:rPr lang="ja-JP" altLang="en-US" sz="2105" b="1" kern="0">
                <a:solidFill>
                  <a:srgbClr val="000000">
                    <a:lumMod val="50000"/>
                    <a:lumOff val="50000"/>
                  </a:srgbClr>
                </a:solidFill>
                <a:latin typeface="Yu Gothic"/>
                <a:ea typeface="Yu Gothic"/>
                <a:cs typeface="Arial"/>
                <a:sym typeface="Arial"/>
              </a:rPr>
              <a:t>運動</a:t>
            </a:r>
          </a:p>
        </p:txBody>
      </p:sp>
      <p:sp>
        <p:nvSpPr>
          <p:cNvPr id="7" name="角丸四角形 3">
            <a:extLst>
              <a:ext uri="{FF2B5EF4-FFF2-40B4-BE49-F238E27FC236}">
                <a16:creationId xmlns:a16="http://schemas.microsoft.com/office/drawing/2014/main" id="{6D063AA4-7002-B34F-BDE2-B8EF12FC2606}"/>
              </a:ext>
            </a:extLst>
          </p:cNvPr>
          <p:cNvSpPr/>
          <p:nvPr/>
        </p:nvSpPr>
        <p:spPr>
          <a:xfrm>
            <a:off x="563963" y="1939502"/>
            <a:ext cx="9561175" cy="3983999"/>
          </a:xfrm>
          <a:prstGeom prst="roundRect">
            <a:avLst>
              <a:gd name="adj" fmla="val 6322"/>
            </a:avLst>
          </a:prstGeom>
          <a:solidFill>
            <a:srgbClr val="F6F3ED">
              <a:alpha val="52691"/>
            </a:srgbClr>
          </a:solidFill>
          <a:ln w="50800">
            <a:solidFill>
              <a:srgbClr val="FA9F13">
                <a:alpha val="49697"/>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534558">
              <a:lnSpc>
                <a:spcPct val="150000"/>
              </a:lnSpc>
              <a:buClr>
                <a:srgbClr val="000000"/>
              </a:buClr>
              <a:defRPr/>
            </a:pPr>
            <a:endParaRPr lang="en-US" altLang="ja-JP" sz="1403" b="1" kern="0">
              <a:solidFill>
                <a:srgbClr val="000000">
                  <a:lumMod val="75000"/>
                  <a:lumOff val="25000"/>
                </a:srgbClr>
              </a:solidFill>
              <a:latin typeface="游ゴシック"/>
              <a:ea typeface="游ゴシック"/>
              <a:sym typeface="Arial"/>
            </a:endParaRPr>
          </a:p>
        </p:txBody>
      </p:sp>
      <p:sp>
        <p:nvSpPr>
          <p:cNvPr id="8" name="Google Shape;382;p43">
            <a:extLst>
              <a:ext uri="{FF2B5EF4-FFF2-40B4-BE49-F238E27FC236}">
                <a16:creationId xmlns:a16="http://schemas.microsoft.com/office/drawing/2014/main" id="{4846D4D9-979D-388C-DDBD-B2836F4D207B}"/>
              </a:ext>
            </a:extLst>
          </p:cNvPr>
          <p:cNvSpPr/>
          <p:nvPr/>
        </p:nvSpPr>
        <p:spPr>
          <a:xfrm>
            <a:off x="761682" y="1735092"/>
            <a:ext cx="3361849" cy="408820"/>
          </a:xfrm>
          <a:prstGeom prst="roundRect">
            <a:avLst>
              <a:gd name="adj" fmla="val 50000"/>
            </a:avLst>
          </a:prstGeom>
          <a:solidFill>
            <a:schemeClr val="accent6"/>
          </a:solidFill>
          <a:ln>
            <a:noFill/>
          </a:ln>
        </p:spPr>
        <p:txBody>
          <a:bodyPr spcFirstLastPara="1" wrap="square" lIns="53450" tIns="53450" rIns="53450" bIns="53450" anchor="ctr" anchorCtr="0">
            <a:noAutofit/>
          </a:bodyPr>
          <a:lstStyle/>
          <a:p>
            <a:pPr algn="ctr" defTabSz="534558">
              <a:lnSpc>
                <a:spcPct val="115000"/>
              </a:lnSpc>
              <a:buClr>
                <a:srgbClr val="000000"/>
              </a:buClr>
              <a:defRPr/>
            </a:pPr>
            <a:r>
              <a:rPr lang="ja-JP" altLang="en-US" sz="1871" b="1" kern="0">
                <a:solidFill>
                  <a:srgbClr val="FFFFFF"/>
                </a:solidFill>
                <a:latin typeface="Yu Gothic"/>
                <a:ea typeface="Yu Gothic"/>
                <a:cs typeface="Kosugi"/>
                <a:sym typeface="Kosugi"/>
              </a:rPr>
              <a:t>妊娠を希望する場合の影響</a:t>
            </a:r>
            <a:endParaRPr lang="ja-JP" altLang="en-US" sz="1871" b="1" kern="0">
              <a:solidFill>
                <a:srgbClr val="FFFFFF"/>
              </a:solidFill>
              <a:latin typeface="Yu Gothic"/>
              <a:ea typeface="Yu Gothic"/>
              <a:cs typeface="Kosugi"/>
              <a:sym typeface="Arial"/>
            </a:endParaRPr>
          </a:p>
        </p:txBody>
      </p:sp>
      <p:sp>
        <p:nvSpPr>
          <p:cNvPr id="9" name="テキスト ボックス 8">
            <a:extLst>
              <a:ext uri="{FF2B5EF4-FFF2-40B4-BE49-F238E27FC236}">
                <a16:creationId xmlns:a16="http://schemas.microsoft.com/office/drawing/2014/main" id="{B770271A-4F00-21B7-CD37-34F6ED888AA0}"/>
              </a:ext>
            </a:extLst>
          </p:cNvPr>
          <p:cNvSpPr txBox="1"/>
          <p:nvPr/>
        </p:nvSpPr>
        <p:spPr>
          <a:xfrm>
            <a:off x="759810" y="2237899"/>
            <a:ext cx="9870192" cy="3457350"/>
          </a:xfrm>
          <a:prstGeom prst="rect">
            <a:avLst/>
          </a:prstGeom>
          <a:noFill/>
        </p:spPr>
        <p:txBody>
          <a:bodyPr wrap="square" lIns="53459" tIns="26730" rIns="53459" bIns="26730" rtlCol="0" anchor="t">
            <a:spAutoFit/>
          </a:bodyPr>
          <a:lstStyle/>
          <a:p>
            <a:pPr marL="267279" indent="-267279" defTabSz="534558">
              <a:lnSpc>
                <a:spcPct val="150000"/>
              </a:lnSpc>
              <a:buClr>
                <a:srgbClr val="000000"/>
              </a:buClr>
              <a:buFont typeface="Arial" panose="020B0604020202020204" pitchFamily="34" charset="0"/>
              <a:buChar char="•"/>
              <a:defRPr/>
            </a:pPr>
            <a:r>
              <a:rPr lang="ja-JP" altLang="en-US" sz="1754" b="1" kern="0">
                <a:solidFill>
                  <a:srgbClr val="000000">
                    <a:lumMod val="75000"/>
                    <a:lumOff val="25000"/>
                  </a:srgbClr>
                </a:solidFill>
                <a:latin typeface="游ゴシック"/>
                <a:ea typeface="游ゴシック"/>
                <a:cs typeface="Arial"/>
                <a:sym typeface="Arial"/>
              </a:rPr>
              <a:t>女性において、適度な運動が妊娠率に好ましい影響を及ぼすとする報告もありますが、</a:t>
            </a:r>
            <a:br>
              <a:rPr lang="en-US" altLang="ja-JP" sz="1754" b="1" kern="0">
                <a:solidFill>
                  <a:srgbClr val="000000"/>
                </a:solidFill>
                <a:latin typeface="游ゴシック" panose="020B0400000000000000" pitchFamily="50" charset="-128"/>
                <a:ea typeface="游ゴシック" panose="020B0400000000000000" pitchFamily="50" charset="-128"/>
                <a:cs typeface="Arial"/>
                <a:sym typeface="Arial"/>
              </a:rPr>
            </a:br>
            <a:r>
              <a:rPr lang="ja-JP" altLang="en-US" sz="1754" b="1" kern="0">
                <a:solidFill>
                  <a:srgbClr val="000000">
                    <a:lumMod val="75000"/>
                    <a:lumOff val="25000"/>
                  </a:srgbClr>
                </a:solidFill>
                <a:latin typeface="游ゴシック"/>
                <a:ea typeface="游ゴシック"/>
                <a:cs typeface="Arial"/>
                <a:sym typeface="Arial"/>
              </a:rPr>
              <a:t>一方で、過度な運動は月経異常や無月経を起こすことがあると報告されています</a:t>
            </a:r>
            <a:endParaRPr lang="en-US" altLang="ja-JP" sz="877" b="1" kern="0">
              <a:solidFill>
                <a:srgbClr val="000000">
                  <a:lumMod val="75000"/>
                  <a:lumOff val="25000"/>
                </a:srgbClr>
              </a:solidFill>
              <a:latin typeface="游ゴシック"/>
              <a:ea typeface="游ゴシック"/>
              <a:cs typeface="Arial"/>
              <a:sym typeface="Arial"/>
            </a:endParaRPr>
          </a:p>
          <a:p>
            <a:pPr marL="267279" indent="-267279" defTabSz="534558">
              <a:lnSpc>
                <a:spcPct val="150000"/>
              </a:lnSpc>
              <a:buClr>
                <a:srgbClr val="000000"/>
              </a:buClr>
              <a:buFont typeface="Arial" panose="020B0604020202020204" pitchFamily="34" charset="0"/>
              <a:buChar char="•"/>
              <a:defRPr/>
            </a:pPr>
            <a:endParaRPr lang="en-US" altLang="ja-JP" sz="877"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endParaRPr>
          </a:p>
          <a:p>
            <a:pPr marL="267279" indent="-267279" defTabSz="534558">
              <a:lnSpc>
                <a:spcPct val="150000"/>
              </a:lnSpc>
              <a:buClr>
                <a:srgbClr val="000000"/>
              </a:buClr>
              <a:buFont typeface="Arial" panose="020B0604020202020204" pitchFamily="34" charset="0"/>
              <a:buChar char="•"/>
              <a:defRPr/>
            </a:pPr>
            <a:r>
              <a:rPr lang="ja-JP" altLang="en-US" sz="1754" b="1" kern="0">
                <a:solidFill>
                  <a:srgbClr val="000000">
                    <a:lumMod val="75000"/>
                    <a:lumOff val="25000"/>
                  </a:srgbClr>
                </a:solidFill>
                <a:latin typeface="游ゴシック"/>
                <a:ea typeface="游ゴシック"/>
                <a:cs typeface="Arial"/>
                <a:sym typeface="Arial"/>
              </a:rPr>
              <a:t>男性では、適度な運動は精子の質や量の改善につながるという報告があります</a:t>
            </a:r>
            <a:endParaRPr lang="en-US" altLang="ja-JP" sz="877" b="1" kern="0">
              <a:solidFill>
                <a:srgbClr val="000000">
                  <a:lumMod val="75000"/>
                  <a:lumOff val="25000"/>
                </a:srgbClr>
              </a:solidFill>
              <a:latin typeface="游ゴシック"/>
              <a:ea typeface="游ゴシック"/>
              <a:cs typeface="Arial"/>
              <a:sym typeface="Arial"/>
            </a:endParaRPr>
          </a:p>
          <a:p>
            <a:pPr marL="267279" indent="-267279" defTabSz="534558">
              <a:lnSpc>
                <a:spcPct val="150000"/>
              </a:lnSpc>
              <a:buClr>
                <a:srgbClr val="000000"/>
              </a:buClr>
              <a:buFont typeface="Arial" panose="020B0604020202020204" pitchFamily="34" charset="0"/>
              <a:buChar char="•"/>
              <a:defRPr/>
            </a:pPr>
            <a:endParaRPr lang="en-US" altLang="ja-JP" sz="877"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endParaRPr>
          </a:p>
          <a:p>
            <a:pPr marL="267279" indent="-267279" defTabSz="534558">
              <a:lnSpc>
                <a:spcPct val="150000"/>
              </a:lnSpc>
              <a:buClr>
                <a:srgbClr val="000000"/>
              </a:buClr>
              <a:buFont typeface="Arial" panose="020B0604020202020204" pitchFamily="34" charset="0"/>
              <a:buChar char="•"/>
              <a:defRPr/>
            </a:pPr>
            <a:r>
              <a:rPr lang="ja-JP" altLang="en-US" sz="1754" b="1" kern="0">
                <a:solidFill>
                  <a:srgbClr val="000000">
                    <a:lumMod val="75000"/>
                    <a:lumOff val="25000"/>
                  </a:srgbClr>
                </a:solidFill>
                <a:latin typeface="游ゴシック"/>
                <a:ea typeface="游ゴシック"/>
                <a:cs typeface="Arial"/>
                <a:sym typeface="Arial"/>
              </a:rPr>
              <a:t>妊婦の運動は、母児に対する安全経過管理を行った上で行う必要があります</a:t>
            </a:r>
            <a:endParaRPr lang="en-US" altLang="ja-JP" sz="1754" b="1" kern="0">
              <a:solidFill>
                <a:srgbClr val="000000">
                  <a:lumMod val="75000"/>
                  <a:lumOff val="25000"/>
                </a:srgbClr>
              </a:solidFill>
              <a:latin typeface="游ゴシック"/>
              <a:ea typeface="游ゴシック"/>
              <a:cs typeface="Arial"/>
              <a:sym typeface="Arial"/>
            </a:endParaRPr>
          </a:p>
          <a:p>
            <a:pPr marL="267279" indent="-267279" defTabSz="534558">
              <a:lnSpc>
                <a:spcPct val="150000"/>
              </a:lnSpc>
              <a:buClr>
                <a:srgbClr val="000000"/>
              </a:buClr>
              <a:buFont typeface="Arial" panose="020B0604020202020204" pitchFamily="34" charset="0"/>
              <a:buChar char="•"/>
              <a:defRPr/>
            </a:pPr>
            <a:endParaRPr lang="en-US" altLang="ja-JP" sz="877"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endParaRPr>
          </a:p>
          <a:p>
            <a:pPr marL="267279" indent="-267279" defTabSz="534558">
              <a:lnSpc>
                <a:spcPct val="150000"/>
              </a:lnSpc>
              <a:buClr>
                <a:srgbClr val="000000"/>
              </a:buClr>
              <a:buFont typeface="Arial" panose="020B0604020202020204" pitchFamily="34" charset="0"/>
              <a:buChar char="•"/>
              <a:defRPr/>
            </a:pPr>
            <a:r>
              <a:rPr lang="ja-JP" altLang="en-US" sz="1754" b="1" kern="0">
                <a:solidFill>
                  <a:srgbClr val="000000">
                    <a:lumMod val="75000"/>
                    <a:lumOff val="25000"/>
                  </a:srgbClr>
                </a:solidFill>
                <a:latin typeface="游ゴシック"/>
                <a:ea typeface="游ゴシック"/>
                <a:cs typeface="Arial"/>
                <a:sym typeface="Arial"/>
              </a:rPr>
              <a:t>「産婦人科 診療ガイドライン </a:t>
            </a:r>
            <a:r>
              <a:rPr lang="en-US" altLang="ja-JP" sz="1754" b="1" kern="0">
                <a:solidFill>
                  <a:srgbClr val="000000">
                    <a:lumMod val="75000"/>
                    <a:lumOff val="25000"/>
                  </a:srgbClr>
                </a:solidFill>
                <a:latin typeface="游ゴシック"/>
                <a:ea typeface="游ゴシック"/>
                <a:cs typeface="Arial"/>
                <a:sym typeface="Arial"/>
              </a:rPr>
              <a:t>―</a:t>
            </a:r>
            <a:r>
              <a:rPr lang="ja-JP" altLang="en-US" sz="1754" b="1" kern="0">
                <a:solidFill>
                  <a:srgbClr val="000000">
                    <a:lumMod val="75000"/>
                    <a:lumOff val="25000"/>
                  </a:srgbClr>
                </a:solidFill>
                <a:latin typeface="游ゴシック"/>
                <a:ea typeface="游ゴシック"/>
                <a:cs typeface="Arial"/>
                <a:sym typeface="Arial"/>
              </a:rPr>
              <a:t>産科編 </a:t>
            </a:r>
            <a:r>
              <a:rPr lang="en-US" altLang="ja-JP" sz="1754" b="1" kern="0">
                <a:solidFill>
                  <a:srgbClr val="000000">
                    <a:lumMod val="75000"/>
                    <a:lumOff val="25000"/>
                  </a:srgbClr>
                </a:solidFill>
                <a:latin typeface="游ゴシック"/>
                <a:ea typeface="游ゴシック"/>
                <a:cs typeface="Arial"/>
                <a:sym typeface="Arial"/>
              </a:rPr>
              <a:t>2023</a:t>
            </a:r>
            <a:r>
              <a:rPr lang="ja-JP" altLang="en-US" sz="1754" b="1" kern="0">
                <a:solidFill>
                  <a:srgbClr val="000000">
                    <a:lumMod val="75000"/>
                    <a:lumOff val="25000"/>
                  </a:srgbClr>
                </a:solidFill>
                <a:latin typeface="游ゴシック"/>
                <a:ea typeface="游ゴシック"/>
                <a:cs typeface="Arial"/>
                <a:sym typeface="Arial"/>
              </a:rPr>
              <a:t>」では、妊娠中に好ましいスポーツとして</a:t>
            </a:r>
            <a:endParaRPr lang="en-US" altLang="ja-JP" sz="1754" b="1" kern="0">
              <a:solidFill>
                <a:srgbClr val="000000">
                  <a:lumMod val="75000"/>
                  <a:lumOff val="25000"/>
                </a:srgbClr>
              </a:solidFill>
              <a:latin typeface="游ゴシック"/>
              <a:ea typeface="游ゴシック"/>
              <a:cs typeface="Arial"/>
              <a:sym typeface="Arial"/>
            </a:endParaRPr>
          </a:p>
          <a:p>
            <a:pPr defTabSz="534558">
              <a:lnSpc>
                <a:spcPct val="150000"/>
              </a:lnSpc>
              <a:buClr>
                <a:srgbClr val="000000"/>
              </a:buClr>
              <a:defRPr/>
            </a:pPr>
            <a:r>
              <a:rPr lang="ja-JP" altLang="en-US" sz="1754"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rPr>
              <a:t>　「ウォーキング、フィットネスバイク、ダンス、柔軟運動、水中エクササイズ、水泳、</a:t>
            </a:r>
            <a:endParaRPr lang="en-US" altLang="ja-JP" sz="1754"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endParaRPr>
          </a:p>
          <a:p>
            <a:pPr defTabSz="534558">
              <a:lnSpc>
                <a:spcPct val="150000"/>
              </a:lnSpc>
              <a:buClr>
                <a:srgbClr val="000000"/>
              </a:buClr>
              <a:defRPr/>
            </a:pPr>
            <a:r>
              <a:rPr lang="ja-JP" altLang="en-US" sz="1754" b="1" kern="0">
                <a:solidFill>
                  <a:srgbClr val="000000">
                    <a:lumMod val="75000"/>
                    <a:lumOff val="25000"/>
                  </a:srgbClr>
                </a:solidFill>
                <a:latin typeface="游ゴシック"/>
                <a:ea typeface="游ゴシック"/>
                <a:cs typeface="Arial"/>
                <a:sym typeface="Arial"/>
              </a:rPr>
              <a:t>　　ウェイトやバンドを使った筋力トレーニングなど」が挙げられています</a:t>
            </a:r>
            <a:endParaRPr lang="en-US" altLang="ja-JP" sz="1754" b="1" kern="0">
              <a:solidFill>
                <a:srgbClr val="000000">
                  <a:lumMod val="75000"/>
                  <a:lumOff val="25000"/>
                </a:srgbClr>
              </a:solidFill>
              <a:latin typeface="游ゴシック"/>
              <a:ea typeface="游ゴシック"/>
              <a:cs typeface="Arial"/>
              <a:sym typeface="Arial"/>
            </a:endParaRPr>
          </a:p>
        </p:txBody>
      </p:sp>
      <p:sp>
        <p:nvSpPr>
          <p:cNvPr id="10" name="テキスト ボックス 2">
            <a:extLst>
              <a:ext uri="{FF2B5EF4-FFF2-40B4-BE49-F238E27FC236}">
                <a16:creationId xmlns:a16="http://schemas.microsoft.com/office/drawing/2014/main" id="{6B179A81-5303-3527-612C-2915B529EFC0}"/>
              </a:ext>
            </a:extLst>
          </p:cNvPr>
          <p:cNvSpPr txBox="1"/>
          <p:nvPr/>
        </p:nvSpPr>
        <p:spPr>
          <a:xfrm>
            <a:off x="563963" y="6176702"/>
            <a:ext cx="10415338" cy="377789"/>
          </a:xfrm>
          <a:prstGeom prst="rect">
            <a:avLst/>
          </a:prstGeom>
          <a:noFill/>
        </p:spPr>
        <p:txBody>
          <a:bodyPr wrap="square" lIns="53459" tIns="26730" rIns="53459" bIns="26730" rtlCol="0" anchor="t">
            <a:spAutoFit/>
          </a:bodyPr>
          <a:lstStyle>
            <a:defPPr>
              <a:defRPr lang="ja-JP"/>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a:lstStyle>
          <a:p>
            <a:pPr defTabSz="801837">
              <a:buClr>
                <a:srgbClr val="000000"/>
              </a:buClr>
              <a:defRPr/>
            </a:pPr>
            <a:r>
              <a:rPr lang="ja-JP" altLang="en-US" sz="1052" b="1">
                <a:solidFill>
                  <a:srgbClr val="000000">
                    <a:lumMod val="50000"/>
                    <a:lumOff val="50000"/>
                  </a:srgbClr>
                </a:solidFill>
                <a:latin typeface="Yu Gothic"/>
                <a:ea typeface="Yu Gothic"/>
                <a:sym typeface="Arial"/>
              </a:rPr>
              <a:t>出典：プレコンセプションケア医療者用マニュアル　第１版</a:t>
            </a:r>
          </a:p>
          <a:p>
            <a:pPr defTabSz="801837">
              <a:buClr>
                <a:srgbClr val="000000"/>
              </a:buClr>
              <a:defRPr/>
            </a:pPr>
            <a:r>
              <a:rPr lang="ja-JP" altLang="en-US" sz="1052" b="1">
                <a:solidFill>
                  <a:srgbClr val="000000">
                    <a:lumMod val="50000"/>
                    <a:lumOff val="50000"/>
                  </a:srgbClr>
                </a:solidFill>
                <a:latin typeface="Yu Gothic"/>
                <a:ea typeface="Yu Gothic"/>
                <a:cs typeface="Arial"/>
                <a:sym typeface="Arial"/>
              </a:rPr>
              <a:t>　　　メジカルビュー</a:t>
            </a:r>
            <a:r>
              <a:rPr lang="ja-JP" altLang="en-US" sz="1052" b="1">
                <a:solidFill>
                  <a:srgbClr val="000000">
                    <a:lumMod val="50000"/>
                    <a:lumOff val="50000"/>
                  </a:srgbClr>
                </a:solidFill>
                <a:latin typeface="Yu Gothic"/>
                <a:ea typeface="Yu Gothic"/>
                <a:sym typeface="Arial"/>
              </a:rPr>
              <a:t>社　プレコンセプションケア</a:t>
            </a:r>
          </a:p>
        </p:txBody>
      </p:sp>
      <p:pic>
        <p:nvPicPr>
          <p:cNvPr id="3" name="図 2">
            <a:extLst>
              <a:ext uri="{FF2B5EF4-FFF2-40B4-BE49-F238E27FC236}">
                <a16:creationId xmlns:a16="http://schemas.microsoft.com/office/drawing/2014/main" id="{258E5BF1-84A2-6E78-C95C-8FC84DD5E73D}"/>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2016028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AA8D23B3-4C94-90E7-38EC-F231B0442A38}"/>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defRPr/>
            </a:pPr>
            <a:r>
              <a:rPr lang="ja-JP" altLang="en-US" sz="2105" b="1" kern="0">
                <a:solidFill>
                  <a:srgbClr val="000000">
                    <a:lumMod val="50000"/>
                    <a:lumOff val="50000"/>
                  </a:srgbClr>
                </a:solidFill>
                <a:latin typeface="Yu Gothic"/>
                <a:ea typeface="Yu Gothic"/>
                <a:cs typeface="Arial"/>
                <a:sym typeface="Arial"/>
              </a:rPr>
              <a:t>　からだ</a:t>
            </a:r>
            <a:r>
              <a:rPr lang="en-US" altLang="ja-JP"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Yu Gothic"/>
                <a:ea typeface="Yu Gothic"/>
                <a:cs typeface="Arial"/>
                <a:sym typeface="Arial"/>
              </a:rPr>
              <a:t>と</a:t>
            </a:r>
            <a:r>
              <a:rPr lang="en-US" altLang="ja-JP"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Yu Gothic"/>
                <a:ea typeface="Yu Gothic"/>
                <a:cs typeface="Arial"/>
                <a:sym typeface="Arial"/>
              </a:rPr>
              <a:t>こころを整える基本の習慣｜睡眠</a:t>
            </a:r>
            <a:endParaRPr lang="en-US" altLang="ja-JP" sz="2105" b="1" kern="0">
              <a:solidFill>
                <a:srgbClr val="000000">
                  <a:lumMod val="50000"/>
                  <a:lumOff val="50000"/>
                </a:srgbClr>
              </a:solidFill>
              <a:latin typeface="Yu Gothic"/>
              <a:ea typeface="Yu Gothic"/>
              <a:cs typeface="Arial"/>
              <a:sym typeface="Arial"/>
            </a:endParaRPr>
          </a:p>
        </p:txBody>
      </p:sp>
      <p:grpSp>
        <p:nvGrpSpPr>
          <p:cNvPr id="7" name="グループ化 6">
            <a:extLst>
              <a:ext uri="{FF2B5EF4-FFF2-40B4-BE49-F238E27FC236}">
                <a16:creationId xmlns:a16="http://schemas.microsoft.com/office/drawing/2014/main" id="{66C3F297-3DC2-FED2-0510-819DF4C036EA}"/>
              </a:ext>
            </a:extLst>
          </p:cNvPr>
          <p:cNvGrpSpPr/>
          <p:nvPr/>
        </p:nvGrpSpPr>
        <p:grpSpPr>
          <a:xfrm>
            <a:off x="1035933" y="2668951"/>
            <a:ext cx="8408501" cy="2507822"/>
            <a:chOff x="1641397" y="4197165"/>
            <a:chExt cx="14382469" cy="4289548"/>
          </a:xfrm>
        </p:grpSpPr>
        <p:sp>
          <p:nvSpPr>
            <p:cNvPr id="8" name="正方形/長方形 7">
              <a:extLst>
                <a:ext uri="{FF2B5EF4-FFF2-40B4-BE49-F238E27FC236}">
                  <a16:creationId xmlns:a16="http://schemas.microsoft.com/office/drawing/2014/main" id="{46636943-2F8F-3BAF-939A-88715AE54DAF}"/>
                </a:ext>
              </a:extLst>
            </p:cNvPr>
            <p:cNvSpPr/>
            <p:nvPr/>
          </p:nvSpPr>
          <p:spPr>
            <a:xfrm>
              <a:off x="1641397" y="4197165"/>
              <a:ext cx="14382469" cy="4289548"/>
            </a:xfrm>
            <a:prstGeom prst="rect">
              <a:avLst/>
            </a:prstGeom>
            <a:solidFill>
              <a:srgbClr val="5DC2D0">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34558">
                <a:buClr>
                  <a:srgbClr val="000000"/>
                </a:buClr>
                <a:defRPr/>
              </a:pPr>
              <a:endParaRPr kumimoji="1" lang="ja-JP" altLang="en-US" sz="818" kern="0">
                <a:solidFill>
                  <a:srgbClr val="FFFFFF"/>
                </a:solidFill>
                <a:latin typeface="Arial"/>
                <a:ea typeface="ＭＳ Ｐゴシック" panose="020B0600070205080204" pitchFamily="50" charset="-128"/>
                <a:sym typeface="Arial"/>
              </a:endParaRPr>
            </a:p>
          </p:txBody>
        </p:sp>
        <p:sp>
          <p:nvSpPr>
            <p:cNvPr id="9" name="Google Shape;382;p43">
              <a:extLst>
                <a:ext uri="{FF2B5EF4-FFF2-40B4-BE49-F238E27FC236}">
                  <a16:creationId xmlns:a16="http://schemas.microsoft.com/office/drawing/2014/main" id="{4646C654-18BC-5B3C-7788-2BACE6B88CA9}"/>
                </a:ext>
              </a:extLst>
            </p:cNvPr>
            <p:cNvSpPr/>
            <p:nvPr/>
          </p:nvSpPr>
          <p:spPr>
            <a:xfrm>
              <a:off x="2975693" y="5477695"/>
              <a:ext cx="5803424" cy="1149628"/>
            </a:xfrm>
            <a:prstGeom prst="roundRect">
              <a:avLst>
                <a:gd name="adj" fmla="val 18087"/>
              </a:avLst>
            </a:prstGeom>
            <a:solidFill>
              <a:srgbClr val="5DC2D0"/>
            </a:solidFill>
            <a:ln>
              <a:noFill/>
            </a:ln>
          </p:spPr>
          <p:txBody>
            <a:bodyPr spcFirstLastPara="1" wrap="square" lIns="53450" tIns="53450" rIns="53450" bIns="53450" anchor="ctr" anchorCtr="0">
              <a:noAutofit/>
            </a:bodyPr>
            <a:lstStyle/>
            <a:p>
              <a:pPr algn="ctr" defTabSz="534558">
                <a:lnSpc>
                  <a:spcPct val="115000"/>
                </a:lnSpc>
                <a:buClr>
                  <a:srgbClr val="000000"/>
                </a:buClr>
                <a:defRPr/>
              </a:pPr>
              <a:r>
                <a:rPr lang="ja-JP" altLang="en-US" sz="1871" b="1" kern="0">
                  <a:solidFill>
                    <a:srgbClr val="FFFFFF"/>
                  </a:solidFill>
                  <a:latin typeface="Yu Gothic"/>
                  <a:ea typeface="Yu Gothic"/>
                  <a:cs typeface="Kosugi"/>
                  <a:sym typeface="Kosugi"/>
                </a:rPr>
                <a:t>肥満</a:t>
              </a:r>
            </a:p>
          </p:txBody>
        </p:sp>
        <p:sp>
          <p:nvSpPr>
            <p:cNvPr id="10" name="Google Shape;382;p43">
              <a:extLst>
                <a:ext uri="{FF2B5EF4-FFF2-40B4-BE49-F238E27FC236}">
                  <a16:creationId xmlns:a16="http://schemas.microsoft.com/office/drawing/2014/main" id="{21276360-941D-8210-9855-07ED0A2A9630}"/>
                </a:ext>
              </a:extLst>
            </p:cNvPr>
            <p:cNvSpPr/>
            <p:nvPr/>
          </p:nvSpPr>
          <p:spPr>
            <a:xfrm>
              <a:off x="9341623" y="5477695"/>
              <a:ext cx="5803424" cy="1149628"/>
            </a:xfrm>
            <a:prstGeom prst="roundRect">
              <a:avLst>
                <a:gd name="adj" fmla="val 18087"/>
              </a:avLst>
            </a:prstGeom>
            <a:solidFill>
              <a:srgbClr val="5DC2D0"/>
            </a:solidFill>
            <a:ln>
              <a:noFill/>
            </a:ln>
          </p:spPr>
          <p:txBody>
            <a:bodyPr spcFirstLastPara="1" wrap="square" lIns="53450" tIns="53450" rIns="53450" bIns="53450" anchor="ctr" anchorCtr="0">
              <a:noAutofit/>
            </a:bodyPr>
            <a:lstStyle/>
            <a:p>
              <a:pPr algn="ctr" defTabSz="534558">
                <a:lnSpc>
                  <a:spcPct val="115000"/>
                </a:lnSpc>
                <a:buClr>
                  <a:srgbClr val="000000"/>
                </a:buClr>
                <a:defRPr/>
              </a:pPr>
              <a:r>
                <a:rPr lang="ja-JP" altLang="en-US" sz="1871" b="1" kern="0">
                  <a:solidFill>
                    <a:srgbClr val="FFFFFF"/>
                  </a:solidFill>
                  <a:latin typeface="Yu Gothic"/>
                  <a:ea typeface="Yu Gothic"/>
                  <a:cs typeface="Kosugi"/>
                  <a:sym typeface="Kosugi"/>
                </a:rPr>
                <a:t>高血圧</a:t>
              </a:r>
            </a:p>
          </p:txBody>
        </p:sp>
        <p:sp>
          <p:nvSpPr>
            <p:cNvPr id="11" name="Google Shape;382;p43">
              <a:extLst>
                <a:ext uri="{FF2B5EF4-FFF2-40B4-BE49-F238E27FC236}">
                  <a16:creationId xmlns:a16="http://schemas.microsoft.com/office/drawing/2014/main" id="{0FB01E86-EEC1-F52F-088B-EFE38C36F756}"/>
                </a:ext>
              </a:extLst>
            </p:cNvPr>
            <p:cNvSpPr/>
            <p:nvPr/>
          </p:nvSpPr>
          <p:spPr>
            <a:xfrm>
              <a:off x="2975693" y="7043695"/>
              <a:ext cx="5803424" cy="1149628"/>
            </a:xfrm>
            <a:prstGeom prst="roundRect">
              <a:avLst>
                <a:gd name="adj" fmla="val 18087"/>
              </a:avLst>
            </a:prstGeom>
            <a:solidFill>
              <a:srgbClr val="5DC2D0"/>
            </a:solidFill>
            <a:ln>
              <a:noFill/>
            </a:ln>
          </p:spPr>
          <p:txBody>
            <a:bodyPr spcFirstLastPara="1" wrap="square" lIns="53450" tIns="53450" rIns="53450" bIns="53450" anchor="ctr" anchorCtr="0">
              <a:noAutofit/>
            </a:bodyPr>
            <a:lstStyle/>
            <a:p>
              <a:pPr algn="ctr" defTabSz="534558">
                <a:lnSpc>
                  <a:spcPct val="115000"/>
                </a:lnSpc>
                <a:buClr>
                  <a:srgbClr val="000000"/>
                </a:buClr>
                <a:defRPr/>
              </a:pPr>
              <a:r>
                <a:rPr lang="ja-JP" altLang="en-US" sz="1871" b="1" kern="0">
                  <a:solidFill>
                    <a:srgbClr val="FFFFFF"/>
                  </a:solidFill>
                  <a:latin typeface="Yu Gothic"/>
                  <a:ea typeface="Yu Gothic"/>
                  <a:cs typeface="Kosugi"/>
                  <a:sym typeface="Kosugi"/>
                </a:rPr>
                <a:t>耐糖能障害</a:t>
              </a:r>
            </a:p>
          </p:txBody>
        </p:sp>
      </p:grpSp>
      <p:sp>
        <p:nvSpPr>
          <p:cNvPr id="12" name="Google Shape;382;p43">
            <a:extLst>
              <a:ext uri="{FF2B5EF4-FFF2-40B4-BE49-F238E27FC236}">
                <a16:creationId xmlns:a16="http://schemas.microsoft.com/office/drawing/2014/main" id="{8A9D618A-AF4C-6FC7-E980-45EC0CC0764F}"/>
              </a:ext>
            </a:extLst>
          </p:cNvPr>
          <p:cNvSpPr/>
          <p:nvPr/>
        </p:nvSpPr>
        <p:spPr>
          <a:xfrm>
            <a:off x="5537758" y="4333134"/>
            <a:ext cx="3392887" cy="672113"/>
          </a:xfrm>
          <a:prstGeom prst="roundRect">
            <a:avLst>
              <a:gd name="adj" fmla="val 18087"/>
            </a:avLst>
          </a:prstGeom>
          <a:solidFill>
            <a:srgbClr val="5DC2D0"/>
          </a:solidFill>
          <a:ln>
            <a:noFill/>
          </a:ln>
        </p:spPr>
        <p:txBody>
          <a:bodyPr spcFirstLastPara="1" wrap="square" lIns="53450" tIns="53450" rIns="53450" bIns="53450" anchor="ctr" anchorCtr="0">
            <a:noAutofit/>
          </a:bodyPr>
          <a:lstStyle/>
          <a:p>
            <a:pPr algn="ctr" defTabSz="534558">
              <a:buClr>
                <a:srgbClr val="000000"/>
              </a:buClr>
              <a:defRPr/>
            </a:pPr>
            <a:r>
              <a:rPr lang="ja-JP" altLang="en-US" sz="1871" b="1" kern="0">
                <a:solidFill>
                  <a:srgbClr val="FFFFFF"/>
                </a:solidFill>
                <a:latin typeface="Yu Gothic"/>
                <a:ea typeface="Yu Gothic"/>
                <a:cs typeface="Kosugi"/>
                <a:sym typeface="Kosugi"/>
              </a:rPr>
              <a:t>循環器疾患の発症</a:t>
            </a:r>
          </a:p>
        </p:txBody>
      </p:sp>
      <p:sp>
        <p:nvSpPr>
          <p:cNvPr id="13" name="テキスト ボックス 12">
            <a:extLst>
              <a:ext uri="{FF2B5EF4-FFF2-40B4-BE49-F238E27FC236}">
                <a16:creationId xmlns:a16="http://schemas.microsoft.com/office/drawing/2014/main" id="{B9437E3D-6960-0EF7-A864-93473D86E8AA}"/>
              </a:ext>
            </a:extLst>
          </p:cNvPr>
          <p:cNvSpPr txBox="1"/>
          <p:nvPr/>
        </p:nvSpPr>
        <p:spPr>
          <a:xfrm>
            <a:off x="-1" y="1540070"/>
            <a:ext cx="10691813" cy="1082020"/>
          </a:xfrm>
          <a:prstGeom prst="rect">
            <a:avLst/>
          </a:prstGeom>
          <a:noFill/>
        </p:spPr>
        <p:txBody>
          <a:bodyPr wrap="square" lIns="53459" tIns="26730" rIns="53459" bIns="26730" rtlCol="0" anchor="t">
            <a:spAutoFit/>
          </a:bodyPr>
          <a:lstStyle/>
          <a:p>
            <a:pPr algn="ctr" defTabSz="534558">
              <a:lnSpc>
                <a:spcPct val="150000"/>
              </a:lnSpc>
              <a:buClr>
                <a:srgbClr val="000000"/>
              </a:buClr>
              <a:buSzPts val="2500"/>
              <a:defRPr/>
            </a:pPr>
            <a:r>
              <a:rPr lang="ja-JP" altLang="en-US" sz="2338" b="1" kern="0">
                <a:solidFill>
                  <a:srgbClr val="000000">
                    <a:lumMod val="75000"/>
                    <a:lumOff val="25000"/>
                  </a:srgbClr>
                </a:solidFill>
                <a:latin typeface="Yu Gothic"/>
                <a:ea typeface="Yu Gothic"/>
                <a:cs typeface="Arial"/>
                <a:sym typeface="Arial"/>
              </a:rPr>
              <a:t>睡眠には心身の疲労だけでなく、体内に蓄積した老廃物の除去、</a:t>
            </a:r>
            <a:endParaRPr lang="en-US" altLang="ja-JP" sz="2338" b="1" kern="0">
              <a:solidFill>
                <a:srgbClr val="000000">
                  <a:lumMod val="75000"/>
                  <a:lumOff val="25000"/>
                </a:srgbClr>
              </a:solidFill>
              <a:latin typeface="Yu Gothic"/>
              <a:ea typeface="Yu Gothic"/>
              <a:cs typeface="Arial"/>
              <a:sym typeface="Arial"/>
            </a:endParaRPr>
          </a:p>
          <a:p>
            <a:pPr algn="ctr" defTabSz="534558">
              <a:lnSpc>
                <a:spcPct val="150000"/>
              </a:lnSpc>
              <a:buClr>
                <a:srgbClr val="000000"/>
              </a:buClr>
              <a:buSzPts val="2500"/>
              <a:defRPr/>
            </a:pPr>
            <a:r>
              <a:rPr lang="ja-JP" altLang="en-US" sz="2338" b="1" kern="0">
                <a:solidFill>
                  <a:srgbClr val="000000">
                    <a:lumMod val="75000"/>
                    <a:lumOff val="25000"/>
                  </a:srgbClr>
                </a:solidFill>
                <a:latin typeface="Yu Gothic"/>
                <a:ea typeface="Yu Gothic"/>
                <a:cs typeface="Arial"/>
                <a:sym typeface="Arial"/>
              </a:rPr>
              <a:t>免疫力の向上、さまざまなホルモンの分泌調整などの働きがあります</a:t>
            </a:r>
          </a:p>
        </p:txBody>
      </p:sp>
      <p:sp>
        <p:nvSpPr>
          <p:cNvPr id="14" name="テキスト ボックス 13">
            <a:extLst>
              <a:ext uri="{FF2B5EF4-FFF2-40B4-BE49-F238E27FC236}">
                <a16:creationId xmlns:a16="http://schemas.microsoft.com/office/drawing/2014/main" id="{CA902DEC-A88B-DFE0-13DD-FE5F1FE15335}"/>
              </a:ext>
            </a:extLst>
          </p:cNvPr>
          <p:cNvSpPr txBox="1"/>
          <p:nvPr/>
        </p:nvSpPr>
        <p:spPr>
          <a:xfrm>
            <a:off x="96118" y="5475970"/>
            <a:ext cx="10605419" cy="592591"/>
          </a:xfrm>
          <a:prstGeom prst="rect">
            <a:avLst/>
          </a:prstGeom>
          <a:noFill/>
        </p:spPr>
        <p:txBody>
          <a:bodyPr wrap="square" lIns="53459" tIns="26730" rIns="53459" bIns="26730" rtlCol="0" anchor="t">
            <a:spAutoFit/>
          </a:bodyPr>
          <a:lstStyle/>
          <a:p>
            <a:pPr algn="ctr" defTabSz="534558">
              <a:lnSpc>
                <a:spcPts val="2140"/>
              </a:lnSpc>
              <a:buClr>
                <a:srgbClr val="000000"/>
              </a:buClr>
              <a:buSzPts val="2500"/>
              <a:defRPr/>
            </a:pPr>
            <a:r>
              <a:rPr lang="ja-JP" altLang="en-US" sz="1754" b="1" u="sng" kern="0">
                <a:solidFill>
                  <a:srgbClr val="000000">
                    <a:lumMod val="75000"/>
                    <a:lumOff val="25000"/>
                  </a:srgbClr>
                </a:solidFill>
                <a:latin typeface="游ゴシック"/>
                <a:ea typeface="游ゴシック"/>
                <a:cs typeface="Arial"/>
                <a:sym typeface="Arial"/>
              </a:rPr>
              <a:t>夜は明るい光を長く浴びすぎないようにして、生活リズムを整えることを心がけましょう</a:t>
            </a:r>
            <a:br>
              <a:rPr lang="ja-JP" altLang="en-US" sz="1754" b="1" u="sng" kern="0">
                <a:solidFill>
                  <a:srgbClr val="000000"/>
                </a:solidFill>
                <a:latin typeface="游ゴシック" panose="020B0400000000000000" pitchFamily="50" charset="-128"/>
                <a:ea typeface="游ゴシック" panose="020B0400000000000000" pitchFamily="50" charset="-128"/>
                <a:cs typeface="Arial"/>
                <a:sym typeface="Arial"/>
              </a:rPr>
            </a:br>
            <a:r>
              <a:rPr lang="ja-JP" altLang="en-US" sz="1754" b="1" u="sng" kern="0">
                <a:solidFill>
                  <a:srgbClr val="000000">
                    <a:lumMod val="75000"/>
                    <a:lumOff val="25000"/>
                  </a:srgbClr>
                </a:solidFill>
                <a:latin typeface="游ゴシック"/>
                <a:ea typeface="游ゴシック"/>
                <a:cs typeface="Arial"/>
                <a:sym typeface="Arial"/>
              </a:rPr>
              <a:t>もし、いびきや睡眠の質が気になる場合は、医療機関に相談してみましょう</a:t>
            </a:r>
          </a:p>
        </p:txBody>
      </p:sp>
      <p:sp>
        <p:nvSpPr>
          <p:cNvPr id="16" name="Google Shape;382;p43">
            <a:extLst>
              <a:ext uri="{FF2B5EF4-FFF2-40B4-BE49-F238E27FC236}">
                <a16:creationId xmlns:a16="http://schemas.microsoft.com/office/drawing/2014/main" id="{47A6F9D1-0D64-F7B4-9ACD-053578F798F0}"/>
              </a:ext>
            </a:extLst>
          </p:cNvPr>
          <p:cNvSpPr/>
          <p:nvPr/>
        </p:nvSpPr>
        <p:spPr>
          <a:xfrm>
            <a:off x="1035933" y="2668951"/>
            <a:ext cx="8814805" cy="672113"/>
          </a:xfrm>
          <a:prstGeom prst="roundRect">
            <a:avLst>
              <a:gd name="adj" fmla="val 3445"/>
            </a:avLst>
          </a:prstGeom>
          <a:solidFill>
            <a:schemeClr val="bg1">
              <a:alpha val="14792"/>
            </a:schemeClr>
          </a:solidFill>
          <a:ln>
            <a:noFill/>
          </a:ln>
        </p:spPr>
        <p:txBody>
          <a:bodyPr spcFirstLastPara="1" wrap="square" lIns="53450" tIns="189422" rIns="53450" bIns="53450" anchor="t" anchorCtr="0">
            <a:noAutofit/>
          </a:bodyPr>
          <a:lstStyle/>
          <a:p>
            <a:pPr algn="ctr" defTabSz="534558">
              <a:lnSpc>
                <a:spcPct val="115000"/>
              </a:lnSpc>
              <a:buClr>
                <a:srgbClr val="000000"/>
              </a:buClr>
              <a:defRPr/>
            </a:pPr>
            <a:r>
              <a:rPr lang="ja-JP" altLang="en-US" sz="1988" b="1" kern="0">
                <a:solidFill>
                  <a:srgbClr val="000000">
                    <a:lumMod val="75000"/>
                    <a:lumOff val="25000"/>
                  </a:srgbClr>
                </a:solidFill>
                <a:latin typeface="Yu Gothic"/>
                <a:ea typeface="Yu Gothic"/>
                <a:cs typeface="Kosugi"/>
                <a:sym typeface="Kosugi"/>
              </a:rPr>
              <a:t>短い睡眠時間や不眠による影響</a:t>
            </a:r>
          </a:p>
        </p:txBody>
      </p:sp>
      <p:sp>
        <p:nvSpPr>
          <p:cNvPr id="3" name="テキスト ボックス 2">
            <a:extLst>
              <a:ext uri="{FF2B5EF4-FFF2-40B4-BE49-F238E27FC236}">
                <a16:creationId xmlns:a16="http://schemas.microsoft.com/office/drawing/2014/main" id="{58CB9483-30AD-3918-E4ED-5C6BAF64642D}"/>
              </a:ext>
            </a:extLst>
          </p:cNvPr>
          <p:cNvSpPr txBox="1"/>
          <p:nvPr/>
        </p:nvSpPr>
        <p:spPr>
          <a:xfrm>
            <a:off x="1035933" y="6251075"/>
            <a:ext cx="10415338" cy="377789"/>
          </a:xfrm>
          <a:prstGeom prst="rect">
            <a:avLst/>
          </a:prstGeom>
          <a:noFill/>
        </p:spPr>
        <p:txBody>
          <a:bodyPr wrap="square" lIns="53459" tIns="26730" rIns="53459" bIns="26730" rtlCol="0" anchor="t">
            <a:spAutoFit/>
          </a:bodyPr>
          <a:lstStyle>
            <a:defPPr>
              <a:defRPr lang="ja-JP"/>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a:lstStyle>
          <a:p>
            <a:pPr defTabSz="801837">
              <a:buClr>
                <a:srgbClr val="000000"/>
              </a:buClr>
              <a:defRPr/>
            </a:pPr>
            <a:r>
              <a:rPr lang="ja-JP" altLang="en-US" sz="1052" b="1">
                <a:solidFill>
                  <a:srgbClr val="000000">
                    <a:lumMod val="50000"/>
                    <a:lumOff val="50000"/>
                  </a:srgbClr>
                </a:solidFill>
                <a:latin typeface="Yu Gothic"/>
                <a:ea typeface="Yu Gothic"/>
                <a:sym typeface="Arial"/>
              </a:rPr>
              <a:t>出典：プレコンセプションケア医療者用マニュアル　第１版</a:t>
            </a:r>
          </a:p>
          <a:p>
            <a:pPr defTabSz="801837">
              <a:buClr>
                <a:srgbClr val="000000"/>
              </a:buClr>
              <a:defRPr/>
            </a:pPr>
            <a:r>
              <a:rPr lang="ja-JP" altLang="en-US" sz="1052" b="1">
                <a:solidFill>
                  <a:srgbClr val="000000">
                    <a:lumMod val="50000"/>
                    <a:lumOff val="50000"/>
                  </a:srgbClr>
                </a:solidFill>
                <a:latin typeface="Yu Gothic"/>
                <a:ea typeface="Yu Gothic"/>
                <a:cs typeface="Arial"/>
                <a:sym typeface="Arial"/>
              </a:rPr>
              <a:t>　　　メジカルビュー</a:t>
            </a:r>
            <a:r>
              <a:rPr lang="ja-JP" altLang="en-US" sz="1052" b="1">
                <a:solidFill>
                  <a:srgbClr val="000000">
                    <a:lumMod val="50000"/>
                    <a:lumOff val="50000"/>
                  </a:srgbClr>
                </a:solidFill>
                <a:latin typeface="Yu Gothic"/>
                <a:ea typeface="Yu Gothic"/>
                <a:sym typeface="Arial"/>
              </a:rPr>
              <a:t>社　プレコンセプションケア</a:t>
            </a:r>
          </a:p>
        </p:txBody>
      </p:sp>
      <p:pic>
        <p:nvPicPr>
          <p:cNvPr id="5" name="図 4">
            <a:extLst>
              <a:ext uri="{FF2B5EF4-FFF2-40B4-BE49-F238E27FC236}">
                <a16:creationId xmlns:a16="http://schemas.microsoft.com/office/drawing/2014/main" id="{AAE009C8-2E20-D35D-D929-517D898BF84F}"/>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369265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6CEC8-C9BE-25C6-90EB-0F93F60ADB16}"/>
            </a:ext>
          </a:extLst>
        </p:cNvPr>
        <p:cNvGrpSpPr/>
        <p:nvPr/>
      </p:nvGrpSpPr>
      <p:grpSpPr>
        <a:xfrm>
          <a:off x="0" y="0"/>
          <a:ext cx="0" cy="0"/>
          <a:chOff x="0" y="0"/>
          <a:chExt cx="0" cy="0"/>
        </a:xfrm>
      </p:grpSpPr>
      <p:sp>
        <p:nvSpPr>
          <p:cNvPr id="5" name="角丸四角形 3">
            <a:extLst>
              <a:ext uri="{FF2B5EF4-FFF2-40B4-BE49-F238E27FC236}">
                <a16:creationId xmlns:a16="http://schemas.microsoft.com/office/drawing/2014/main" id="{D2C374AB-CB6E-0E59-FD92-A52580651252}"/>
              </a:ext>
            </a:extLst>
          </p:cNvPr>
          <p:cNvSpPr/>
          <p:nvPr/>
        </p:nvSpPr>
        <p:spPr>
          <a:xfrm>
            <a:off x="657639" y="2032871"/>
            <a:ext cx="9298167" cy="3360284"/>
          </a:xfrm>
          <a:prstGeom prst="roundRect">
            <a:avLst>
              <a:gd name="adj" fmla="val 6322"/>
            </a:avLst>
          </a:prstGeom>
          <a:solidFill>
            <a:srgbClr val="F6F3ED">
              <a:alpha val="52691"/>
            </a:srgbClr>
          </a:solidFill>
          <a:ln w="50800">
            <a:solidFill>
              <a:schemeClr val="accent6">
                <a:alpha val="4969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534558">
              <a:lnSpc>
                <a:spcPct val="115000"/>
              </a:lnSpc>
              <a:buClr>
                <a:srgbClr val="000000"/>
              </a:buClr>
              <a:buSzPts val="6000"/>
              <a:defRPr/>
            </a:pPr>
            <a:endParaRPr lang="ja-JP" altLang="en-US" sz="1403" kern="0">
              <a:solidFill>
                <a:srgbClr val="5DC2D0"/>
              </a:solidFill>
              <a:latin typeface="Arial"/>
              <a:ea typeface="Arial"/>
              <a:cs typeface="Arial"/>
              <a:sym typeface="Arial"/>
            </a:endParaRPr>
          </a:p>
        </p:txBody>
      </p:sp>
      <p:sp>
        <p:nvSpPr>
          <p:cNvPr id="6" name="Google Shape;382;p43">
            <a:extLst>
              <a:ext uri="{FF2B5EF4-FFF2-40B4-BE49-F238E27FC236}">
                <a16:creationId xmlns:a16="http://schemas.microsoft.com/office/drawing/2014/main" id="{7B529651-3476-D3A2-25FF-7CCDCCCB27F6}"/>
              </a:ext>
            </a:extLst>
          </p:cNvPr>
          <p:cNvSpPr/>
          <p:nvPr/>
        </p:nvSpPr>
        <p:spPr>
          <a:xfrm>
            <a:off x="837007" y="1857961"/>
            <a:ext cx="3862825" cy="431131"/>
          </a:xfrm>
          <a:prstGeom prst="roundRect">
            <a:avLst>
              <a:gd name="adj" fmla="val 50000"/>
            </a:avLst>
          </a:prstGeom>
          <a:solidFill>
            <a:schemeClr val="accent6"/>
          </a:solidFill>
          <a:ln>
            <a:noFill/>
          </a:ln>
        </p:spPr>
        <p:txBody>
          <a:bodyPr spcFirstLastPara="1" wrap="square" lIns="53450" tIns="53450" rIns="53450" bIns="53450" anchor="ctr" anchorCtr="0">
            <a:noAutofit/>
          </a:bodyPr>
          <a:lstStyle/>
          <a:p>
            <a:pPr algn="ctr" defTabSz="534558">
              <a:lnSpc>
                <a:spcPct val="115000"/>
              </a:lnSpc>
              <a:buClr>
                <a:srgbClr val="000000"/>
              </a:buClr>
              <a:defRPr/>
            </a:pPr>
            <a:r>
              <a:rPr lang="ja-JP" altLang="en-US" sz="1871" b="1" kern="0">
                <a:solidFill>
                  <a:srgbClr val="FFFFFF"/>
                </a:solidFill>
                <a:latin typeface="Yu Gothic"/>
                <a:ea typeface="Yu Gothic"/>
                <a:cs typeface="Kosugi"/>
                <a:sym typeface="Kosugi"/>
              </a:rPr>
              <a:t>妊娠を希望する場合の影響</a:t>
            </a:r>
            <a:endParaRPr lang="ja-JP" altLang="en-US" sz="1871" b="1" kern="0">
              <a:solidFill>
                <a:srgbClr val="FFFFFF"/>
              </a:solidFill>
              <a:latin typeface="Yu Gothic"/>
              <a:ea typeface="Yu Gothic"/>
              <a:cs typeface="Kosugi"/>
              <a:sym typeface="Arial"/>
            </a:endParaRPr>
          </a:p>
        </p:txBody>
      </p:sp>
      <p:sp>
        <p:nvSpPr>
          <p:cNvPr id="7" name="テキスト ボックス 6">
            <a:extLst>
              <a:ext uri="{FF2B5EF4-FFF2-40B4-BE49-F238E27FC236}">
                <a16:creationId xmlns:a16="http://schemas.microsoft.com/office/drawing/2014/main" id="{719EA2C5-7A63-C3A1-D8E4-32AAA8BA699C}"/>
              </a:ext>
            </a:extLst>
          </p:cNvPr>
          <p:cNvSpPr txBox="1"/>
          <p:nvPr/>
        </p:nvSpPr>
        <p:spPr>
          <a:xfrm>
            <a:off x="837007" y="2584973"/>
            <a:ext cx="9870192" cy="2406677"/>
          </a:xfrm>
          <a:prstGeom prst="rect">
            <a:avLst/>
          </a:prstGeom>
          <a:noFill/>
        </p:spPr>
        <p:txBody>
          <a:bodyPr wrap="square" lIns="53459" tIns="26730" rIns="53459" bIns="26730" rtlCol="0" anchor="t">
            <a:spAutoFit/>
          </a:bodyPr>
          <a:lstStyle/>
          <a:p>
            <a:pPr marL="267279" indent="-267279" defTabSz="534558">
              <a:lnSpc>
                <a:spcPts val="3508"/>
              </a:lnSpc>
              <a:buClr>
                <a:srgbClr val="000000"/>
              </a:buClr>
              <a:buSzPts val="2500"/>
              <a:buFont typeface="Arial" panose="020B0604020202020204" pitchFamily="34" charset="0"/>
              <a:buChar char="•"/>
              <a:defRPr/>
            </a:pPr>
            <a:r>
              <a:rPr lang="ja-JP" altLang="en-US" sz="1871" b="1" kern="0">
                <a:solidFill>
                  <a:srgbClr val="000000">
                    <a:lumMod val="75000"/>
                    <a:lumOff val="25000"/>
                  </a:srgbClr>
                </a:solidFill>
                <a:latin typeface="游ゴシック"/>
                <a:ea typeface="游ゴシック"/>
                <a:cs typeface="Arial"/>
                <a:sym typeface="Arial"/>
              </a:rPr>
              <a:t>妊娠と睡眠との関係はまだ明確ではありませんが、</a:t>
            </a:r>
            <a:br>
              <a:rPr lang="en-US" altLang="ja-JP" sz="1871" b="1" kern="0">
                <a:solidFill>
                  <a:srgbClr val="000000"/>
                </a:solidFill>
                <a:latin typeface="游ゴシック" panose="020B0400000000000000" pitchFamily="50" charset="-128"/>
                <a:ea typeface="游ゴシック" panose="020B0400000000000000" pitchFamily="50" charset="-128"/>
                <a:cs typeface="Arial"/>
                <a:sym typeface="Arial"/>
              </a:rPr>
            </a:br>
            <a:r>
              <a:rPr lang="ja-JP" altLang="en-US" sz="1871" b="1" kern="0">
                <a:solidFill>
                  <a:srgbClr val="000000">
                    <a:lumMod val="75000"/>
                    <a:lumOff val="25000"/>
                  </a:srgbClr>
                </a:solidFill>
                <a:latin typeface="游ゴシック"/>
                <a:ea typeface="游ゴシック"/>
                <a:cs typeface="Arial"/>
                <a:sym typeface="Arial"/>
              </a:rPr>
              <a:t>睡眠時間が短いとホルモン分泌を介して、月経周期や精子の状態に</a:t>
            </a:r>
            <a:br>
              <a:rPr lang="en-US" altLang="ja-JP" sz="1871" b="1" kern="0">
                <a:solidFill>
                  <a:srgbClr val="000000"/>
                </a:solidFill>
                <a:latin typeface="游ゴシック" panose="020B0400000000000000" pitchFamily="50" charset="-128"/>
                <a:ea typeface="游ゴシック" panose="020B0400000000000000" pitchFamily="50" charset="-128"/>
                <a:cs typeface="Arial"/>
                <a:sym typeface="Arial"/>
              </a:rPr>
            </a:br>
            <a:r>
              <a:rPr lang="ja-JP" altLang="en-US" sz="1871" b="1" kern="0">
                <a:solidFill>
                  <a:srgbClr val="000000">
                    <a:lumMod val="75000"/>
                    <a:lumOff val="25000"/>
                  </a:srgbClr>
                </a:solidFill>
                <a:latin typeface="游ゴシック"/>
                <a:ea typeface="游ゴシック"/>
                <a:cs typeface="Arial"/>
                <a:sym typeface="Arial"/>
              </a:rPr>
              <a:t>影響する可能性が示唆されています</a:t>
            </a:r>
            <a:endParaRPr lang="en-US" altLang="ja-JP" sz="1871" b="1" kern="0">
              <a:solidFill>
                <a:srgbClr val="000000">
                  <a:lumMod val="75000"/>
                  <a:lumOff val="25000"/>
                </a:srgbClr>
              </a:solidFill>
              <a:latin typeface="游ゴシック"/>
              <a:ea typeface="游ゴシック"/>
              <a:cs typeface="Arial"/>
              <a:sym typeface="Arial"/>
            </a:endParaRPr>
          </a:p>
          <a:p>
            <a:pPr defTabSz="534558">
              <a:lnSpc>
                <a:spcPts val="1169"/>
              </a:lnSpc>
              <a:buClr>
                <a:srgbClr val="000000"/>
              </a:buClr>
              <a:buSzPts val="2500"/>
              <a:defRPr/>
            </a:pPr>
            <a:endParaRPr lang="en-US" altLang="ja-JP" sz="1871"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endParaRPr>
          </a:p>
          <a:p>
            <a:pPr marL="267279" indent="-267279" defTabSz="534558">
              <a:lnSpc>
                <a:spcPts val="3508"/>
              </a:lnSpc>
              <a:buClr>
                <a:srgbClr val="000000"/>
              </a:buClr>
              <a:buSzPts val="2500"/>
              <a:buFont typeface="Arial" panose="020B0604020202020204" pitchFamily="34" charset="0"/>
              <a:buChar char="•"/>
              <a:defRPr/>
            </a:pPr>
            <a:r>
              <a:rPr lang="ja-JP" altLang="en-US" sz="1871" b="1" kern="0">
                <a:solidFill>
                  <a:srgbClr val="000000">
                    <a:lumMod val="75000"/>
                    <a:lumOff val="25000"/>
                  </a:srgbClr>
                </a:solidFill>
                <a:latin typeface="游ゴシック"/>
                <a:ea typeface="游ゴシック"/>
                <a:cs typeface="Arial"/>
                <a:sym typeface="Arial"/>
              </a:rPr>
              <a:t>妊娠中は、睡眠不足・過多のいずれも妊娠合併症のリスク上昇と</a:t>
            </a:r>
            <a:br>
              <a:rPr lang="en-US" altLang="ja-JP" sz="1871" b="1" kern="0">
                <a:solidFill>
                  <a:srgbClr val="000000"/>
                </a:solidFill>
                <a:latin typeface="游ゴシック" panose="020B0400000000000000" pitchFamily="50" charset="-128"/>
                <a:ea typeface="游ゴシック" panose="020B0400000000000000" pitchFamily="50" charset="-128"/>
                <a:cs typeface="Arial"/>
                <a:sym typeface="Arial"/>
              </a:rPr>
            </a:br>
            <a:r>
              <a:rPr lang="ja-JP" altLang="en-US" sz="1871" b="1" kern="0">
                <a:solidFill>
                  <a:srgbClr val="000000">
                    <a:lumMod val="75000"/>
                    <a:lumOff val="25000"/>
                  </a:srgbClr>
                </a:solidFill>
                <a:latin typeface="游ゴシック"/>
                <a:ea typeface="游ゴシック"/>
                <a:cs typeface="Arial"/>
                <a:sym typeface="Arial"/>
              </a:rPr>
              <a:t>関連することが報告されています</a:t>
            </a:r>
            <a:endParaRPr lang="en-US" altLang="ja-JP" sz="1871" b="1" kern="0">
              <a:solidFill>
                <a:srgbClr val="000000">
                  <a:lumMod val="75000"/>
                  <a:lumOff val="25000"/>
                </a:srgbClr>
              </a:solidFill>
              <a:latin typeface="游ゴシック"/>
              <a:ea typeface="游ゴシック"/>
              <a:cs typeface="Arial"/>
              <a:sym typeface="Arial"/>
            </a:endParaRPr>
          </a:p>
        </p:txBody>
      </p:sp>
      <p:sp>
        <p:nvSpPr>
          <p:cNvPr id="9" name="Google Shape;96;p2">
            <a:extLst>
              <a:ext uri="{FF2B5EF4-FFF2-40B4-BE49-F238E27FC236}">
                <a16:creationId xmlns:a16="http://schemas.microsoft.com/office/drawing/2014/main" id="{C2715BB1-1137-AA52-F3C0-9E8345165A42}"/>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defRPr/>
            </a:pPr>
            <a:r>
              <a:rPr lang="ja-JP" altLang="en-US" sz="2105" b="1" kern="0">
                <a:solidFill>
                  <a:srgbClr val="000000">
                    <a:lumMod val="50000"/>
                    <a:lumOff val="50000"/>
                  </a:srgbClr>
                </a:solidFill>
                <a:latin typeface="Yu Gothic"/>
                <a:ea typeface="Yu Gothic"/>
                <a:cs typeface="Arial"/>
                <a:sym typeface="Arial"/>
              </a:rPr>
              <a:t>　からだ</a:t>
            </a:r>
            <a:r>
              <a:rPr lang="en-US" altLang="ja-JP"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Yu Gothic"/>
                <a:ea typeface="Yu Gothic"/>
                <a:cs typeface="Arial"/>
                <a:sym typeface="Arial"/>
              </a:rPr>
              <a:t>と</a:t>
            </a:r>
            <a:r>
              <a:rPr lang="en-US" altLang="ja-JP"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Yu Gothic"/>
                <a:ea typeface="Yu Gothic"/>
                <a:cs typeface="Arial"/>
                <a:sym typeface="Arial"/>
              </a:rPr>
              <a:t>こころを整える基本の習慣｜睡眠</a:t>
            </a:r>
            <a:endParaRPr lang="en-US" altLang="ja-JP" sz="2105" b="1" kern="0">
              <a:solidFill>
                <a:srgbClr val="000000">
                  <a:lumMod val="50000"/>
                  <a:lumOff val="50000"/>
                </a:srgbClr>
              </a:solidFill>
              <a:latin typeface="Yu Gothic"/>
              <a:ea typeface="Yu Gothic"/>
              <a:cs typeface="Arial"/>
              <a:sym typeface="Arial"/>
            </a:endParaRPr>
          </a:p>
        </p:txBody>
      </p:sp>
      <p:sp>
        <p:nvSpPr>
          <p:cNvPr id="11" name="テキスト ボックス 2">
            <a:extLst>
              <a:ext uri="{FF2B5EF4-FFF2-40B4-BE49-F238E27FC236}">
                <a16:creationId xmlns:a16="http://schemas.microsoft.com/office/drawing/2014/main" id="{D22D6AFB-25E3-7047-E4C7-35C2EF99C4A4}"/>
              </a:ext>
            </a:extLst>
          </p:cNvPr>
          <p:cNvSpPr txBox="1"/>
          <p:nvPr/>
        </p:nvSpPr>
        <p:spPr>
          <a:xfrm>
            <a:off x="554899" y="6003001"/>
            <a:ext cx="10415338" cy="539692"/>
          </a:xfrm>
          <a:prstGeom prst="rect">
            <a:avLst/>
          </a:prstGeom>
          <a:noFill/>
        </p:spPr>
        <p:txBody>
          <a:bodyPr wrap="square" lIns="53459" tIns="26730" rIns="53459" bIns="26730" rtlCol="0" anchor="t">
            <a:spAutoFit/>
          </a:bodyPr>
          <a:lstStyle>
            <a:defPPr>
              <a:defRPr lang="ja-JP"/>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a:lstStyle>
          <a:p>
            <a:pPr defTabSz="801837">
              <a:buClr>
                <a:srgbClr val="000000"/>
              </a:buClr>
              <a:defRPr/>
            </a:pPr>
            <a:r>
              <a:rPr lang="ja-JP" altLang="en-US" sz="1052" b="1">
                <a:solidFill>
                  <a:srgbClr val="000000">
                    <a:lumMod val="50000"/>
                    <a:lumOff val="50000"/>
                  </a:srgbClr>
                </a:solidFill>
                <a:latin typeface="Yu Gothic"/>
                <a:ea typeface="Yu Gothic"/>
                <a:sym typeface="Arial"/>
              </a:rPr>
              <a:t>出典：プレコンセプションケア医療者用マニュアル　第１版</a:t>
            </a:r>
          </a:p>
          <a:p>
            <a:pPr defTabSz="801837">
              <a:buClr>
                <a:srgbClr val="000000"/>
              </a:buClr>
              <a:defRPr/>
            </a:pPr>
            <a:r>
              <a:rPr lang="ja-JP" altLang="en-US" sz="1052" b="1">
                <a:solidFill>
                  <a:srgbClr val="000000">
                    <a:lumMod val="50000"/>
                    <a:lumOff val="50000"/>
                  </a:srgbClr>
                </a:solidFill>
                <a:latin typeface="Yu Gothic"/>
                <a:ea typeface="Yu Gothic"/>
                <a:cs typeface="Arial"/>
                <a:sym typeface="Arial"/>
              </a:rPr>
              <a:t>　　　メジカルビュー</a:t>
            </a:r>
            <a:r>
              <a:rPr lang="ja-JP" altLang="en-US" sz="1052" b="1">
                <a:solidFill>
                  <a:srgbClr val="000000">
                    <a:lumMod val="50000"/>
                    <a:lumOff val="50000"/>
                  </a:srgbClr>
                </a:solidFill>
                <a:latin typeface="Yu Gothic"/>
                <a:ea typeface="Yu Gothic"/>
                <a:sym typeface="Arial"/>
              </a:rPr>
              <a:t>社　プレコンセプションケア</a:t>
            </a:r>
          </a:p>
          <a:p>
            <a:pPr defTabSz="801837">
              <a:buClr>
                <a:srgbClr val="000000"/>
              </a:buClr>
              <a:defRPr/>
            </a:pPr>
            <a:r>
              <a:rPr lang="ja-JP" altLang="en-US" sz="1052" b="1">
                <a:solidFill>
                  <a:srgbClr val="000000">
                    <a:lumMod val="50000"/>
                    <a:lumOff val="50000"/>
                  </a:srgbClr>
                </a:solidFill>
                <a:latin typeface="Yu Gothic"/>
                <a:ea typeface="Yu Gothic"/>
                <a:sym typeface="Arial"/>
              </a:rPr>
              <a:t>　　　</a:t>
            </a:r>
            <a:r>
              <a:rPr lang="en-US" altLang="ja-JP" sz="1052" b="1">
                <a:solidFill>
                  <a:srgbClr val="000000">
                    <a:lumMod val="50000"/>
                    <a:lumOff val="50000"/>
                  </a:srgbClr>
                </a:solidFill>
                <a:latin typeface="Yu Gothic"/>
                <a:ea typeface="Yu Gothic"/>
                <a:sym typeface="Arial"/>
              </a:rPr>
              <a:t>Korostovtseva L et al. Sleep and Cardiovascular Risk. Sleep Med Clin. 2021 Sep; 16(3)</a:t>
            </a:r>
            <a:endParaRPr lang="ja-JP" altLang="en-US" sz="1052">
              <a:solidFill>
                <a:srgbClr val="000000"/>
              </a:solidFill>
              <a:latin typeface="Yu Gothic"/>
              <a:ea typeface="Yu Gothic"/>
              <a:sym typeface="Arial"/>
            </a:endParaRPr>
          </a:p>
        </p:txBody>
      </p:sp>
      <p:pic>
        <p:nvPicPr>
          <p:cNvPr id="3" name="図 2">
            <a:extLst>
              <a:ext uri="{FF2B5EF4-FFF2-40B4-BE49-F238E27FC236}">
                <a16:creationId xmlns:a16="http://schemas.microsoft.com/office/drawing/2014/main" id="{38F35BC6-8AB6-4816-95C1-63ABCB35AADA}"/>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4187652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20472E70-B231-2B49-E94E-8F197B2D022F}"/>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D5B9642D-A1F9-4F8E-CEC6-1435C042816C}"/>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defRPr/>
            </a:pPr>
            <a:r>
              <a:rPr lang="ja-JP" altLang="en-US" sz="2105" b="1" kern="0">
                <a:solidFill>
                  <a:srgbClr val="000000">
                    <a:lumMod val="50000"/>
                    <a:lumOff val="50000"/>
                  </a:srgbClr>
                </a:solidFill>
                <a:latin typeface="Yu Gothic"/>
                <a:ea typeface="Yu Gothic"/>
                <a:cs typeface="Arial"/>
                <a:sym typeface="Arial"/>
              </a:rPr>
              <a:t>　からだ</a:t>
            </a:r>
            <a:r>
              <a:rPr lang="en-US" altLang="ja-JP"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Yu Gothic"/>
                <a:ea typeface="Yu Gothic"/>
                <a:cs typeface="Arial"/>
                <a:sym typeface="Arial"/>
              </a:rPr>
              <a:t>と</a:t>
            </a:r>
            <a:r>
              <a:rPr lang="en-US" altLang="ja-JP"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Yu Gothic"/>
                <a:ea typeface="Yu Gothic"/>
                <a:cs typeface="Arial"/>
                <a:sym typeface="Arial"/>
              </a:rPr>
              <a:t>こころを整える基本の習慣｜メンタルヘルス</a:t>
            </a:r>
            <a:endParaRPr lang="ja-JP" altLang="en-US" sz="2105" b="1" kern="0">
              <a:solidFill>
                <a:srgbClr val="000000">
                  <a:lumMod val="50000"/>
                  <a:lumOff val="50000"/>
                </a:srgbClr>
              </a:solidFill>
              <a:latin typeface="Yu Gothic" panose="020B0400000000000000" pitchFamily="34" charset="-128"/>
              <a:ea typeface="Yu Gothic" panose="020B0400000000000000" pitchFamily="34" charset="-128"/>
              <a:cs typeface="Arial"/>
              <a:sym typeface="Arial"/>
            </a:endParaRPr>
          </a:p>
        </p:txBody>
      </p:sp>
      <p:sp>
        <p:nvSpPr>
          <p:cNvPr id="3" name="テキスト ボックス 2">
            <a:extLst>
              <a:ext uri="{FF2B5EF4-FFF2-40B4-BE49-F238E27FC236}">
                <a16:creationId xmlns:a16="http://schemas.microsoft.com/office/drawing/2014/main" id="{F2FE0E7B-3091-8805-59AF-3A78B94AE57D}"/>
              </a:ext>
            </a:extLst>
          </p:cNvPr>
          <p:cNvSpPr txBox="1"/>
          <p:nvPr/>
        </p:nvSpPr>
        <p:spPr>
          <a:xfrm>
            <a:off x="-1" y="1720785"/>
            <a:ext cx="10691813" cy="400231"/>
          </a:xfrm>
          <a:prstGeom prst="rect">
            <a:avLst/>
          </a:prstGeom>
          <a:noFill/>
        </p:spPr>
        <p:txBody>
          <a:bodyPr wrap="square" lIns="53459" tIns="26730" rIns="53459" bIns="26730" rtlCol="0" anchor="t">
            <a:spAutoFit/>
          </a:bodyPr>
          <a:lstStyle/>
          <a:p>
            <a:pPr algn="ctr" defTabSz="534558">
              <a:lnSpc>
                <a:spcPts val="2689"/>
              </a:lnSpc>
              <a:buClr>
                <a:srgbClr val="000000"/>
              </a:buClr>
              <a:buSzPts val="2500"/>
              <a:defRPr/>
            </a:pPr>
            <a:r>
              <a:rPr lang="ja-JP" altLang="en-US" sz="2338" b="1" kern="0">
                <a:solidFill>
                  <a:srgbClr val="000000">
                    <a:lumMod val="75000"/>
                    <a:lumOff val="25000"/>
                  </a:srgbClr>
                </a:solidFill>
                <a:latin typeface="Yu Gothic"/>
                <a:ea typeface="Yu Gothic"/>
                <a:cs typeface="Arial"/>
                <a:sym typeface="Arial"/>
              </a:rPr>
              <a:t>メンタルヘルスをととのえましょう</a:t>
            </a:r>
            <a:endParaRPr lang="ja-JP" altLang="en-US" sz="2338"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endParaRPr>
          </a:p>
        </p:txBody>
      </p:sp>
      <p:sp>
        <p:nvSpPr>
          <p:cNvPr id="8" name="テキスト ボックス 7">
            <a:extLst>
              <a:ext uri="{FF2B5EF4-FFF2-40B4-BE49-F238E27FC236}">
                <a16:creationId xmlns:a16="http://schemas.microsoft.com/office/drawing/2014/main" id="{E3D24D8B-AB86-8328-8C97-8FF9D42F5FC8}"/>
              </a:ext>
            </a:extLst>
          </p:cNvPr>
          <p:cNvSpPr txBox="1"/>
          <p:nvPr/>
        </p:nvSpPr>
        <p:spPr>
          <a:xfrm>
            <a:off x="-1" y="4909097"/>
            <a:ext cx="10691813" cy="825283"/>
          </a:xfrm>
          <a:prstGeom prst="rect">
            <a:avLst/>
          </a:prstGeom>
          <a:noFill/>
        </p:spPr>
        <p:txBody>
          <a:bodyPr wrap="square" lIns="53459" tIns="26730" rIns="53459" bIns="26730" rtlCol="0" anchor="t">
            <a:spAutoFit/>
          </a:bodyPr>
          <a:lstStyle/>
          <a:p>
            <a:pPr algn="ctr" defTabSz="534558">
              <a:lnSpc>
                <a:spcPct val="150000"/>
              </a:lnSpc>
              <a:buClr>
                <a:srgbClr val="000000"/>
              </a:buClr>
              <a:defRPr/>
            </a:pPr>
            <a:r>
              <a:rPr lang="ja-JP" altLang="en-US" sz="1754" b="1" kern="0">
                <a:solidFill>
                  <a:srgbClr val="404040"/>
                </a:solidFill>
                <a:latin typeface="游ゴシック"/>
                <a:ea typeface="游ゴシック"/>
                <a:cs typeface="Arial"/>
                <a:sym typeface="Arial"/>
              </a:rPr>
              <a:t>適切な栄養・運動・睡眠のほか、社会的つながりをもつことや、自然に触れることなどが、</a:t>
            </a:r>
            <a:br>
              <a:rPr lang="en-US" altLang="ja-JP" sz="1754" b="1" kern="0">
                <a:solidFill>
                  <a:srgbClr val="404040"/>
                </a:solidFill>
                <a:latin typeface="游ゴシック" panose="020B0400000000000000" pitchFamily="50" charset="-128"/>
                <a:ea typeface="游ゴシック" panose="020B0400000000000000" pitchFamily="50" charset="-128"/>
                <a:cs typeface="Arial"/>
                <a:sym typeface="Arial"/>
              </a:rPr>
            </a:br>
            <a:r>
              <a:rPr lang="ja-JP" altLang="en-US" sz="1754" b="1" kern="0">
                <a:solidFill>
                  <a:srgbClr val="404040"/>
                </a:solidFill>
                <a:latin typeface="游ゴシック"/>
                <a:ea typeface="游ゴシック"/>
                <a:cs typeface="Arial"/>
                <a:sym typeface="Arial"/>
              </a:rPr>
              <a:t>メンタルヘルスに良い影響を与えます</a:t>
            </a:r>
            <a:endParaRPr lang="en-US" altLang="ja-JP" sz="1754" b="1" kern="0">
              <a:solidFill>
                <a:srgbClr val="404040"/>
              </a:solidFill>
              <a:latin typeface="游ゴシック"/>
              <a:ea typeface="游ゴシック"/>
              <a:cs typeface="Arial"/>
              <a:sym typeface="Arial"/>
            </a:endParaRPr>
          </a:p>
        </p:txBody>
      </p:sp>
      <p:sp>
        <p:nvSpPr>
          <p:cNvPr id="14" name="テキスト ボックス 13">
            <a:extLst>
              <a:ext uri="{FF2B5EF4-FFF2-40B4-BE49-F238E27FC236}">
                <a16:creationId xmlns:a16="http://schemas.microsoft.com/office/drawing/2014/main" id="{F0499F84-D761-B565-5BE9-1BCEAFAC5F21}"/>
              </a:ext>
            </a:extLst>
          </p:cNvPr>
          <p:cNvSpPr txBox="1"/>
          <p:nvPr/>
        </p:nvSpPr>
        <p:spPr>
          <a:xfrm>
            <a:off x="585448" y="6094848"/>
            <a:ext cx="8493093" cy="539692"/>
          </a:xfrm>
          <a:prstGeom prst="rect">
            <a:avLst/>
          </a:prstGeom>
          <a:noFill/>
        </p:spPr>
        <p:txBody>
          <a:bodyPr wrap="square" lIns="53459" tIns="26730" rIns="53459" bIns="26730" anchor="t">
            <a:spAutoFit/>
          </a:bodyPr>
          <a:lstStyle/>
          <a:p>
            <a:pPr defTabSz="534558">
              <a:buClr>
                <a:srgbClr val="000000"/>
              </a:buClr>
              <a:defRPr/>
            </a:pPr>
            <a:r>
              <a:rPr lang="ja-JP" altLang="en-US" sz="1052" b="1" kern="0">
                <a:solidFill>
                  <a:srgbClr val="7F7F7F"/>
                </a:solidFill>
                <a:latin typeface="Yu Gothic"/>
                <a:ea typeface="Yu Gothic"/>
                <a:cs typeface="Arial"/>
                <a:sym typeface="Arial"/>
              </a:rPr>
              <a:t>出典：厚生労働省「健康日本２１」 (</a:t>
            </a:r>
            <a:r>
              <a:rPr lang="en-US" altLang="ja-JP" sz="1052" b="1" kern="0">
                <a:solidFill>
                  <a:srgbClr val="7F7F7F"/>
                </a:solidFill>
                <a:latin typeface="Yu Gothic"/>
                <a:ea typeface="Yu Gothic"/>
                <a:cs typeface="Arial"/>
                <a:sym typeface="Arial"/>
              </a:rPr>
              <a:t>https://www.mhlw.go.jp/www1/topics/kenko21_11/b2.html#A26</a:t>
            </a:r>
            <a:r>
              <a:rPr lang="ja-JP" altLang="en-US" sz="1052" b="1" kern="0">
                <a:solidFill>
                  <a:srgbClr val="7F7F7F"/>
                </a:solidFill>
                <a:latin typeface="Yu Gothic"/>
                <a:ea typeface="Yu Gothic"/>
                <a:cs typeface="Arial"/>
                <a:sym typeface="Arial"/>
              </a:rPr>
              <a:t>)</a:t>
            </a:r>
            <a:endParaRPr lang="en-US" altLang="ja-JP" sz="1052" b="1" kern="0">
              <a:solidFill>
                <a:srgbClr val="7F7F7F"/>
              </a:solidFill>
              <a:latin typeface="Yu Gothic"/>
              <a:ea typeface="Yu Gothic"/>
              <a:cs typeface="Arial"/>
              <a:sym typeface="Arial"/>
            </a:endParaRPr>
          </a:p>
          <a:p>
            <a:pPr defTabSz="534558">
              <a:buClr>
                <a:srgbClr val="000000"/>
              </a:buClr>
              <a:defRPr/>
            </a:pPr>
            <a:r>
              <a:rPr lang="ja-JP" altLang="en-US" sz="1052" b="1" kern="0">
                <a:solidFill>
                  <a:srgbClr val="7F7F7F"/>
                </a:solidFill>
                <a:latin typeface="Yu Gothic"/>
                <a:ea typeface="Yu Gothic"/>
                <a:cs typeface="Arial"/>
                <a:sym typeface="Arial"/>
              </a:rPr>
              <a:t>　　　プレコンセプションケア医療者用マニュアル　第１版</a:t>
            </a:r>
          </a:p>
          <a:p>
            <a:pPr defTabSz="534558">
              <a:buClr>
                <a:srgbClr val="000000"/>
              </a:buClr>
              <a:defRPr/>
            </a:pPr>
            <a:r>
              <a:rPr lang="ja-JP" altLang="en-US" sz="1052" b="1" kern="0">
                <a:solidFill>
                  <a:srgbClr val="7F7F7F"/>
                </a:solidFill>
                <a:latin typeface="Yu Gothic"/>
                <a:ea typeface="Yu Gothic"/>
                <a:cs typeface="Arial"/>
                <a:sym typeface="Arial"/>
              </a:rPr>
              <a:t>　　　メジカルビュー社　プレコンセプションケア</a:t>
            </a:r>
          </a:p>
        </p:txBody>
      </p:sp>
      <p:grpSp>
        <p:nvGrpSpPr>
          <p:cNvPr id="22" name="グループ化 21">
            <a:extLst>
              <a:ext uri="{FF2B5EF4-FFF2-40B4-BE49-F238E27FC236}">
                <a16:creationId xmlns:a16="http://schemas.microsoft.com/office/drawing/2014/main" id="{0329A7AB-6AA9-2C66-4B09-2CDE324B5AAC}"/>
              </a:ext>
            </a:extLst>
          </p:cNvPr>
          <p:cNvGrpSpPr/>
          <p:nvPr/>
        </p:nvGrpSpPr>
        <p:grpSpPr>
          <a:xfrm>
            <a:off x="585448" y="2722159"/>
            <a:ext cx="9520916" cy="2071529"/>
            <a:chOff x="1012180" y="3317323"/>
            <a:chExt cx="16285219" cy="3543284"/>
          </a:xfrm>
        </p:grpSpPr>
        <p:sp>
          <p:nvSpPr>
            <p:cNvPr id="7" name="角丸四角形 3">
              <a:extLst>
                <a:ext uri="{FF2B5EF4-FFF2-40B4-BE49-F238E27FC236}">
                  <a16:creationId xmlns:a16="http://schemas.microsoft.com/office/drawing/2014/main" id="{9E433F50-5EDF-86ED-02C1-19059F9F7506}"/>
                </a:ext>
              </a:extLst>
            </p:cNvPr>
            <p:cNvSpPr/>
            <p:nvPr/>
          </p:nvSpPr>
          <p:spPr>
            <a:xfrm>
              <a:off x="1012180" y="3317323"/>
              <a:ext cx="16263640" cy="3543284"/>
            </a:xfrm>
            <a:prstGeom prst="roundRect">
              <a:avLst>
                <a:gd name="adj" fmla="val 6322"/>
              </a:avLst>
            </a:prstGeom>
            <a:solidFill>
              <a:srgbClr val="F6F3ED">
                <a:alpha val="52691"/>
              </a:srgbClr>
            </a:solidFill>
            <a:ln w="50800">
              <a:solidFill>
                <a:srgbClr val="5DC2D0">
                  <a:alpha val="49697"/>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534558">
                <a:lnSpc>
                  <a:spcPct val="115000"/>
                </a:lnSpc>
                <a:buClr>
                  <a:srgbClr val="000000"/>
                </a:buClr>
                <a:buSzPts val="6000"/>
                <a:defRPr/>
              </a:pPr>
              <a:endParaRPr lang="ja-JP" altLang="en-US" sz="1403" kern="0">
                <a:solidFill>
                  <a:srgbClr val="5DC2D0"/>
                </a:solidFill>
                <a:latin typeface="Arial"/>
                <a:ea typeface="Arial"/>
                <a:cs typeface="Arial"/>
                <a:sym typeface="Arial"/>
              </a:endParaRPr>
            </a:p>
          </p:txBody>
        </p:sp>
        <p:sp>
          <p:nvSpPr>
            <p:cNvPr id="9" name="テキスト ボックス 8">
              <a:extLst>
                <a:ext uri="{FF2B5EF4-FFF2-40B4-BE49-F238E27FC236}">
                  <a16:creationId xmlns:a16="http://schemas.microsoft.com/office/drawing/2014/main" id="{955BEB54-8A91-4BBD-970F-15954FAD0CB6}"/>
                </a:ext>
              </a:extLst>
            </p:cNvPr>
            <p:cNvSpPr txBox="1"/>
            <p:nvPr/>
          </p:nvSpPr>
          <p:spPr>
            <a:xfrm>
              <a:off x="2024360" y="5581859"/>
              <a:ext cx="15273039" cy="719019"/>
            </a:xfrm>
            <a:prstGeom prst="rect">
              <a:avLst/>
            </a:prstGeom>
            <a:noFill/>
          </p:spPr>
          <p:txBody>
            <a:bodyPr wrap="square" lIns="53459" tIns="26730" rIns="53459" bIns="26730" rtlCol="0" anchor="t">
              <a:spAutoFit/>
            </a:bodyPr>
            <a:lstStyle/>
            <a:p>
              <a:pPr marL="267279" indent="-267279" defTabSz="534558">
                <a:lnSpc>
                  <a:spcPct val="150000"/>
                </a:lnSpc>
                <a:buClr>
                  <a:srgbClr val="000000"/>
                </a:buClr>
                <a:buFont typeface="Arial"/>
                <a:buChar char="•"/>
                <a:defRPr/>
              </a:pPr>
              <a:r>
                <a:rPr lang="ja-JP" altLang="en-US" sz="1754" b="1" kern="0">
                  <a:solidFill>
                    <a:srgbClr val="000000">
                      <a:lumMod val="75000"/>
                      <a:lumOff val="25000"/>
                    </a:srgbClr>
                  </a:solidFill>
                  <a:latin typeface="Yu Gothic"/>
                  <a:ea typeface="Yu Gothic"/>
                  <a:cs typeface="Arial"/>
                  <a:sym typeface="Arial"/>
                </a:rPr>
                <a:t>糖尿病や循環器病</a:t>
              </a:r>
              <a:r>
                <a:rPr lang="ja-JP" altLang="ja-JP" sz="1754" b="1" kern="0">
                  <a:solidFill>
                    <a:srgbClr val="000000">
                      <a:lumMod val="75000"/>
                      <a:lumOff val="25000"/>
                    </a:srgbClr>
                  </a:solidFill>
                  <a:latin typeface="Arial"/>
                  <a:ea typeface="Yu Gothic"/>
                  <a:cs typeface="Arial"/>
                  <a:sym typeface="Arial"/>
                </a:rPr>
                <a:t>（脳心血管病）</a:t>
              </a:r>
              <a:r>
                <a:rPr lang="ja-JP" altLang="en-US" sz="1754" b="1" kern="0">
                  <a:solidFill>
                    <a:srgbClr val="000000">
                      <a:lumMod val="75000"/>
                      <a:lumOff val="25000"/>
                    </a:srgbClr>
                  </a:solidFill>
                  <a:latin typeface="Yu Gothic"/>
                  <a:ea typeface="Yu Gothic"/>
                  <a:cs typeface="Arial"/>
                  <a:sym typeface="Arial"/>
                </a:rPr>
                <a:t>などの疾患を合併しやすくなることもあります</a:t>
              </a:r>
              <a:endParaRPr lang="en-US" altLang="ja-JP" sz="1754"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endParaRPr>
            </a:p>
          </p:txBody>
        </p:sp>
        <p:sp>
          <p:nvSpPr>
            <p:cNvPr id="16" name="テキスト ボックス 9">
              <a:extLst>
                <a:ext uri="{FF2B5EF4-FFF2-40B4-BE49-F238E27FC236}">
                  <a16:creationId xmlns:a16="http://schemas.microsoft.com/office/drawing/2014/main" id="{99FF9559-EC83-771E-CFD2-7E5A21311F16}"/>
                </a:ext>
              </a:extLst>
            </p:cNvPr>
            <p:cNvSpPr txBox="1"/>
            <p:nvPr/>
          </p:nvSpPr>
          <p:spPr>
            <a:xfrm>
              <a:off x="2042795" y="3795669"/>
              <a:ext cx="14530705" cy="1411620"/>
            </a:xfrm>
            <a:prstGeom prst="rect">
              <a:avLst/>
            </a:prstGeom>
            <a:noFill/>
          </p:spPr>
          <p:txBody>
            <a:bodyPr wrap="square" lIns="53459" tIns="26730" rIns="53459" bIns="26730" rtlCol="0" anchor="t">
              <a:spAutoFit/>
            </a:bodyPr>
            <a:lstStyle/>
            <a:p>
              <a:pPr marL="267279" indent="-267279" defTabSz="534558">
                <a:lnSpc>
                  <a:spcPct val="150000"/>
                </a:lnSpc>
                <a:buClr>
                  <a:srgbClr val="000000"/>
                </a:buClr>
                <a:buFont typeface="Arial"/>
                <a:buChar char="•"/>
                <a:defRPr/>
              </a:pPr>
              <a:r>
                <a:rPr lang="ja-JP" altLang="en-US" sz="1754"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rPr>
                <a:t>「うつ」などの心の不調があると、健康的な生活習慣が続けにくくなり、</a:t>
              </a:r>
              <a:endParaRPr lang="en-US" altLang="ja-JP" sz="1754"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endParaRPr>
            </a:p>
            <a:p>
              <a:pPr defTabSz="534558">
                <a:lnSpc>
                  <a:spcPct val="150000"/>
                </a:lnSpc>
                <a:buClr>
                  <a:srgbClr val="000000"/>
                </a:buClr>
                <a:defRPr/>
              </a:pPr>
              <a:r>
                <a:rPr lang="ja-JP" altLang="en-US" sz="1754" b="1" kern="0">
                  <a:solidFill>
                    <a:srgbClr val="000000">
                      <a:lumMod val="75000"/>
                      <a:lumOff val="25000"/>
                    </a:srgbClr>
                  </a:solidFill>
                  <a:latin typeface="Yu Gothic"/>
                  <a:ea typeface="Yu Gothic"/>
                  <a:cs typeface="Arial"/>
                  <a:sym typeface="Arial"/>
                </a:rPr>
                <a:t>　食行動の問題、飲酒、喫煙の増加を招くことがあります</a:t>
              </a:r>
              <a:endParaRPr lang="en-US" altLang="ja-JP" sz="1754" b="1" kern="0">
                <a:solidFill>
                  <a:srgbClr val="000000">
                    <a:lumMod val="75000"/>
                    <a:lumOff val="25000"/>
                  </a:srgbClr>
                </a:solidFill>
                <a:latin typeface="Yu Gothic"/>
                <a:ea typeface="Yu Gothic"/>
                <a:cs typeface="Arial"/>
                <a:sym typeface="Arial"/>
              </a:endParaRPr>
            </a:p>
          </p:txBody>
        </p:sp>
      </p:grpSp>
      <p:sp>
        <p:nvSpPr>
          <p:cNvPr id="21" name="テキスト ボックス 20">
            <a:extLst>
              <a:ext uri="{FF2B5EF4-FFF2-40B4-BE49-F238E27FC236}">
                <a16:creationId xmlns:a16="http://schemas.microsoft.com/office/drawing/2014/main" id="{E16A342B-79DC-FF40-B5A3-4DC1D3593278}"/>
              </a:ext>
            </a:extLst>
          </p:cNvPr>
          <p:cNvSpPr txBox="1"/>
          <p:nvPr/>
        </p:nvSpPr>
        <p:spPr>
          <a:xfrm>
            <a:off x="-163" y="2133164"/>
            <a:ext cx="10691976" cy="413761"/>
          </a:xfrm>
          <a:prstGeom prst="rect">
            <a:avLst/>
          </a:prstGeom>
          <a:noFill/>
        </p:spPr>
        <p:txBody>
          <a:bodyPr wrap="square" lIns="53459" tIns="26730" rIns="53459" bIns="26730" rtlCol="0" anchor="t">
            <a:spAutoFit/>
          </a:bodyPr>
          <a:lstStyle/>
          <a:p>
            <a:pPr algn="ctr" defTabSz="534558">
              <a:buClr>
                <a:srgbClr val="000000"/>
              </a:buClr>
              <a:defRPr/>
            </a:pPr>
            <a:r>
              <a:rPr lang="ja-JP" altLang="en-US" sz="2338" b="1" kern="0">
                <a:solidFill>
                  <a:srgbClr val="000000">
                    <a:lumMod val="75000"/>
                    <a:lumOff val="25000"/>
                  </a:srgbClr>
                </a:solidFill>
                <a:latin typeface="游ゴシック"/>
                <a:ea typeface="游ゴシック"/>
                <a:cs typeface="Arial"/>
                <a:sym typeface="Arial"/>
              </a:rPr>
              <a:t>こころの健康は、からだの健康とも関係しています</a:t>
            </a:r>
            <a:endParaRPr kumimoji="1" lang="ja-JP" altLang="en-US" sz="2338" kern="0">
              <a:solidFill>
                <a:srgbClr val="000000"/>
              </a:solidFill>
              <a:latin typeface="游ゴシック"/>
              <a:ea typeface="游ゴシック"/>
              <a:cs typeface="Arial"/>
              <a:sym typeface="Arial"/>
            </a:endParaRPr>
          </a:p>
        </p:txBody>
      </p:sp>
      <p:pic>
        <p:nvPicPr>
          <p:cNvPr id="4" name="図 3">
            <a:extLst>
              <a:ext uri="{FF2B5EF4-FFF2-40B4-BE49-F238E27FC236}">
                <a16:creationId xmlns:a16="http://schemas.microsoft.com/office/drawing/2014/main" id="{828301A3-3998-4686-BC4B-6A264D480FF9}"/>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937149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96;p2">
            <a:extLst>
              <a:ext uri="{FF2B5EF4-FFF2-40B4-BE49-F238E27FC236}">
                <a16:creationId xmlns:a16="http://schemas.microsoft.com/office/drawing/2014/main" id="{47EE2339-15ED-3EC6-DD31-EF66398CFA10}"/>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defRPr/>
            </a:pPr>
            <a:r>
              <a:rPr lang="ja-JP" altLang="en-US" sz="2105" b="1" kern="0">
                <a:solidFill>
                  <a:srgbClr val="000000">
                    <a:lumMod val="50000"/>
                    <a:lumOff val="50000"/>
                  </a:srgbClr>
                </a:solidFill>
                <a:latin typeface="Yu Gothic"/>
                <a:ea typeface="Yu Gothic"/>
                <a:cs typeface="Arial"/>
                <a:sym typeface="Arial"/>
              </a:rPr>
              <a:t>　からだ</a:t>
            </a:r>
            <a:r>
              <a:rPr lang="en-US" altLang="ja-JP"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Yu Gothic"/>
                <a:ea typeface="Yu Gothic"/>
                <a:cs typeface="Arial"/>
                <a:sym typeface="Arial"/>
              </a:rPr>
              <a:t>と</a:t>
            </a:r>
            <a:r>
              <a:rPr lang="en-US" altLang="ja-JP"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Yu Gothic"/>
                <a:ea typeface="Yu Gothic"/>
                <a:cs typeface="Arial"/>
                <a:sym typeface="Arial"/>
              </a:rPr>
              <a:t>こころを整える基本の習慣｜メンタルヘルス</a:t>
            </a:r>
            <a:endParaRPr lang="ja-JP" altLang="en-US" sz="2105" b="1" kern="0">
              <a:solidFill>
                <a:srgbClr val="000000">
                  <a:lumMod val="50000"/>
                  <a:lumOff val="50000"/>
                </a:srgbClr>
              </a:solidFill>
              <a:latin typeface="Yu Gothic" panose="020B0400000000000000" pitchFamily="34" charset="-128"/>
              <a:ea typeface="Yu Gothic" panose="020B0400000000000000" pitchFamily="34" charset="-128"/>
              <a:cs typeface="Arial"/>
              <a:sym typeface="Arial"/>
            </a:endParaRPr>
          </a:p>
        </p:txBody>
      </p:sp>
      <p:sp>
        <p:nvSpPr>
          <p:cNvPr id="23" name="角丸四角形 3">
            <a:extLst>
              <a:ext uri="{FF2B5EF4-FFF2-40B4-BE49-F238E27FC236}">
                <a16:creationId xmlns:a16="http://schemas.microsoft.com/office/drawing/2014/main" id="{E0B9AB3D-1CFC-68F1-5F44-0AABF2132BE8}"/>
              </a:ext>
            </a:extLst>
          </p:cNvPr>
          <p:cNvSpPr/>
          <p:nvPr/>
        </p:nvSpPr>
        <p:spPr>
          <a:xfrm>
            <a:off x="569740" y="1755791"/>
            <a:ext cx="9552332" cy="3930824"/>
          </a:xfrm>
          <a:prstGeom prst="roundRect">
            <a:avLst>
              <a:gd name="adj" fmla="val 6322"/>
            </a:avLst>
          </a:prstGeom>
          <a:solidFill>
            <a:srgbClr val="F6F3ED">
              <a:alpha val="52691"/>
            </a:srgbClr>
          </a:solidFill>
          <a:ln w="50800">
            <a:solidFill>
              <a:schemeClr val="accent6">
                <a:alpha val="4969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534558">
              <a:lnSpc>
                <a:spcPct val="150000"/>
              </a:lnSpc>
              <a:buClr>
                <a:srgbClr val="000000"/>
              </a:buClr>
              <a:defRPr/>
            </a:pPr>
            <a:endParaRPr lang="en-US" altLang="ja-JP" sz="1403" b="1" kern="0">
              <a:solidFill>
                <a:srgbClr val="000000">
                  <a:lumMod val="75000"/>
                  <a:lumOff val="25000"/>
                </a:srgbClr>
              </a:solidFill>
              <a:latin typeface="游ゴシック"/>
              <a:ea typeface="游ゴシック"/>
              <a:sym typeface="Arial"/>
            </a:endParaRPr>
          </a:p>
        </p:txBody>
      </p:sp>
      <p:sp>
        <p:nvSpPr>
          <p:cNvPr id="24" name="Google Shape;382;p43">
            <a:extLst>
              <a:ext uri="{FF2B5EF4-FFF2-40B4-BE49-F238E27FC236}">
                <a16:creationId xmlns:a16="http://schemas.microsoft.com/office/drawing/2014/main" id="{E23A7745-F2CE-9FAF-6A6F-299B1272B6EC}"/>
              </a:ext>
            </a:extLst>
          </p:cNvPr>
          <p:cNvSpPr/>
          <p:nvPr/>
        </p:nvSpPr>
        <p:spPr>
          <a:xfrm>
            <a:off x="753362" y="1565539"/>
            <a:ext cx="3988551" cy="408820"/>
          </a:xfrm>
          <a:prstGeom prst="roundRect">
            <a:avLst>
              <a:gd name="adj" fmla="val 50000"/>
            </a:avLst>
          </a:prstGeom>
          <a:solidFill>
            <a:schemeClr val="accent6"/>
          </a:solidFill>
          <a:ln>
            <a:noFill/>
          </a:ln>
        </p:spPr>
        <p:txBody>
          <a:bodyPr spcFirstLastPara="1" wrap="square" lIns="53450" tIns="53450" rIns="53450" bIns="53450" anchor="ctr" anchorCtr="0">
            <a:noAutofit/>
          </a:bodyPr>
          <a:lstStyle/>
          <a:p>
            <a:pPr algn="ctr" defTabSz="534558">
              <a:lnSpc>
                <a:spcPct val="115000"/>
              </a:lnSpc>
              <a:buClr>
                <a:srgbClr val="000000"/>
              </a:buClr>
              <a:defRPr/>
            </a:pPr>
            <a:r>
              <a:rPr lang="ja-JP" altLang="en-US" sz="1871" b="1" kern="0">
                <a:solidFill>
                  <a:srgbClr val="FFFFFF"/>
                </a:solidFill>
                <a:latin typeface="Yu Gothic"/>
                <a:ea typeface="Yu Gothic"/>
                <a:cs typeface="Kosugi"/>
                <a:sym typeface="Kosugi"/>
              </a:rPr>
              <a:t>妊娠を希望する場合の影響</a:t>
            </a:r>
            <a:endParaRPr lang="ja-JP" altLang="en-US" sz="1871" b="1" kern="0">
              <a:solidFill>
                <a:srgbClr val="FFFFFF"/>
              </a:solidFill>
              <a:latin typeface="Yu Gothic"/>
              <a:ea typeface="Yu Gothic"/>
              <a:cs typeface="Kosugi"/>
              <a:sym typeface="Arial"/>
            </a:endParaRPr>
          </a:p>
        </p:txBody>
      </p:sp>
      <p:sp>
        <p:nvSpPr>
          <p:cNvPr id="25" name="テキスト ボックス 24">
            <a:extLst>
              <a:ext uri="{FF2B5EF4-FFF2-40B4-BE49-F238E27FC236}">
                <a16:creationId xmlns:a16="http://schemas.microsoft.com/office/drawing/2014/main" id="{49166E64-9E7E-A925-AEA2-80767B006CEE}"/>
              </a:ext>
            </a:extLst>
          </p:cNvPr>
          <p:cNvSpPr txBox="1"/>
          <p:nvPr/>
        </p:nvSpPr>
        <p:spPr>
          <a:xfrm>
            <a:off x="579537" y="2023826"/>
            <a:ext cx="9656210" cy="3446321"/>
          </a:xfrm>
          <a:prstGeom prst="rect">
            <a:avLst/>
          </a:prstGeom>
          <a:noFill/>
        </p:spPr>
        <p:txBody>
          <a:bodyPr wrap="square" lIns="53459" tIns="26730" rIns="53459" bIns="26730" rtlCol="0" anchor="t">
            <a:spAutoFit/>
          </a:bodyPr>
          <a:lstStyle/>
          <a:p>
            <a:pPr marL="273590" indent="-193777" defTabSz="534558">
              <a:lnSpc>
                <a:spcPct val="150000"/>
              </a:lnSpc>
              <a:buClr>
                <a:srgbClr val="000000"/>
              </a:buClr>
              <a:buFont typeface="Arial" panose="020B0604020202020204" pitchFamily="34" charset="0"/>
              <a:buChar char="•"/>
              <a:defRPr/>
            </a:pPr>
            <a:r>
              <a:rPr lang="ja-JP" altLang="en-US" sz="1637" b="1" kern="0">
                <a:solidFill>
                  <a:srgbClr val="000000">
                    <a:lumMod val="75000"/>
                    <a:lumOff val="25000"/>
                  </a:srgbClr>
                </a:solidFill>
                <a:latin typeface="游ゴシック"/>
                <a:ea typeface="游ゴシック"/>
                <a:cs typeface="Arial"/>
                <a:sym typeface="Arial"/>
              </a:rPr>
              <a:t>精神疾患に対する周囲の偏見や否定的な見方（スティグマ）が、妊娠や受診の機会を</a:t>
            </a:r>
            <a:br>
              <a:rPr lang="en-US" altLang="ja-JP" sz="1637" b="1" kern="0">
                <a:solidFill>
                  <a:srgbClr val="000000"/>
                </a:solidFill>
                <a:latin typeface="游ゴシック" panose="020B0400000000000000" pitchFamily="50" charset="-128"/>
                <a:ea typeface="游ゴシック" panose="020B0400000000000000" pitchFamily="50" charset="-128"/>
                <a:cs typeface="Arial"/>
                <a:sym typeface="Arial"/>
              </a:rPr>
            </a:br>
            <a:r>
              <a:rPr lang="ja-JP" altLang="en-US" sz="1637" b="1" kern="0">
                <a:solidFill>
                  <a:srgbClr val="000000">
                    <a:lumMod val="75000"/>
                    <a:lumOff val="25000"/>
                  </a:srgbClr>
                </a:solidFill>
                <a:latin typeface="游ゴシック"/>
                <a:ea typeface="游ゴシック"/>
                <a:cs typeface="Arial"/>
                <a:sym typeface="Arial"/>
              </a:rPr>
              <a:t>妨げることがあります。安心して相談できる環境づくりと、適切な支援が重要です</a:t>
            </a:r>
            <a:endParaRPr lang="en-US" altLang="ja-JP" sz="1637" b="1" kern="0">
              <a:solidFill>
                <a:srgbClr val="000000">
                  <a:lumMod val="75000"/>
                  <a:lumOff val="25000"/>
                </a:srgbClr>
              </a:solidFill>
              <a:latin typeface="游ゴシック"/>
              <a:ea typeface="游ゴシック"/>
              <a:cs typeface="Arial"/>
              <a:sym typeface="Arial"/>
            </a:endParaRPr>
          </a:p>
          <a:p>
            <a:pPr marL="273590" indent="-193777" defTabSz="534558">
              <a:buClr>
                <a:srgbClr val="000000"/>
              </a:buClr>
              <a:buFont typeface="Arial" panose="020B0604020202020204" pitchFamily="34" charset="0"/>
              <a:buChar char="•"/>
              <a:defRPr/>
            </a:pPr>
            <a:endParaRPr lang="en-US" altLang="ja-JP" sz="877"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endParaRPr>
          </a:p>
          <a:p>
            <a:pPr marL="273590" indent="-193777" defTabSz="534558">
              <a:lnSpc>
                <a:spcPct val="150000"/>
              </a:lnSpc>
              <a:buClr>
                <a:srgbClr val="000000"/>
              </a:buClr>
              <a:buFont typeface="Arial" panose="020B0604020202020204" pitchFamily="34" charset="0"/>
              <a:buChar char="•"/>
              <a:defRPr/>
            </a:pPr>
            <a:r>
              <a:rPr lang="ja-JP" altLang="en-US" sz="1637" b="1" kern="0">
                <a:solidFill>
                  <a:srgbClr val="000000">
                    <a:lumMod val="75000"/>
                    <a:lumOff val="25000"/>
                  </a:srgbClr>
                </a:solidFill>
                <a:latin typeface="游ゴシック"/>
                <a:ea typeface="游ゴシック"/>
                <a:cs typeface="Arial"/>
                <a:sym typeface="Arial"/>
              </a:rPr>
              <a:t>妊娠前や妊娠中の女性のメンタルヘルスの問題は、妊娠合併症・死産・低出生体重児の</a:t>
            </a:r>
            <a:br>
              <a:rPr lang="en-US" altLang="ja-JP" sz="1637" b="1" kern="0">
                <a:solidFill>
                  <a:srgbClr val="000000"/>
                </a:solidFill>
                <a:latin typeface="游ゴシック" panose="020B0400000000000000" pitchFamily="50" charset="-128"/>
                <a:ea typeface="游ゴシック" panose="020B0400000000000000" pitchFamily="50" charset="-128"/>
                <a:cs typeface="Arial"/>
                <a:sym typeface="Arial"/>
              </a:rPr>
            </a:br>
            <a:r>
              <a:rPr lang="ja-JP" altLang="en-US" sz="1637" b="1" kern="0">
                <a:solidFill>
                  <a:srgbClr val="000000">
                    <a:lumMod val="75000"/>
                    <a:lumOff val="25000"/>
                  </a:srgbClr>
                </a:solidFill>
                <a:latin typeface="游ゴシック"/>
                <a:ea typeface="游ゴシック"/>
                <a:cs typeface="Arial"/>
                <a:sym typeface="Arial"/>
              </a:rPr>
              <a:t>いずれかと関連していることが報告されています</a:t>
            </a:r>
            <a:endParaRPr lang="en-US" altLang="ja-JP" sz="1637" b="1" kern="0">
              <a:solidFill>
                <a:srgbClr val="000000">
                  <a:lumMod val="75000"/>
                  <a:lumOff val="25000"/>
                </a:srgbClr>
              </a:solidFill>
              <a:latin typeface="游ゴシック"/>
              <a:ea typeface="游ゴシック"/>
              <a:cs typeface="Arial"/>
              <a:sym typeface="Arial"/>
            </a:endParaRPr>
          </a:p>
          <a:p>
            <a:pPr marL="273590" indent="-193777" defTabSz="534558">
              <a:buClr>
                <a:srgbClr val="000000"/>
              </a:buClr>
              <a:buFont typeface="Arial" panose="020B0604020202020204" pitchFamily="34" charset="0"/>
              <a:buChar char="•"/>
              <a:defRPr/>
            </a:pPr>
            <a:endParaRPr lang="en-US" altLang="ja-JP" sz="877"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endParaRPr>
          </a:p>
          <a:p>
            <a:pPr marL="273590" indent="-193777" defTabSz="534558">
              <a:lnSpc>
                <a:spcPct val="150000"/>
              </a:lnSpc>
              <a:buClr>
                <a:srgbClr val="000000"/>
              </a:buClr>
              <a:buFont typeface="Arial" panose="020B0604020202020204" pitchFamily="34" charset="0"/>
              <a:buChar char="•"/>
              <a:defRPr/>
            </a:pPr>
            <a:r>
              <a:rPr lang="ja-JP" altLang="en-US" sz="1637" b="1" kern="0">
                <a:solidFill>
                  <a:srgbClr val="000000">
                    <a:lumMod val="75000"/>
                    <a:lumOff val="25000"/>
                  </a:srgbClr>
                </a:solidFill>
                <a:latin typeface="游ゴシック"/>
                <a:ea typeface="游ゴシック"/>
                <a:cs typeface="Arial"/>
                <a:sym typeface="Arial"/>
              </a:rPr>
              <a:t>男性のメンタルヘルスも大切であり、妊娠期に男性の精神的な不調が悪化することや、</a:t>
            </a:r>
            <a:br>
              <a:rPr lang="en-US" altLang="ja-JP" sz="1637" b="1" kern="0">
                <a:solidFill>
                  <a:srgbClr val="000000"/>
                </a:solidFill>
                <a:latin typeface="游ゴシック" panose="020B0400000000000000" pitchFamily="50" charset="-128"/>
                <a:ea typeface="游ゴシック" panose="020B0400000000000000" pitchFamily="50" charset="-128"/>
                <a:cs typeface="Arial"/>
                <a:sym typeface="Arial"/>
              </a:rPr>
            </a:br>
            <a:r>
              <a:rPr lang="ja-JP" altLang="en-US" sz="1637" b="1" kern="0">
                <a:solidFill>
                  <a:srgbClr val="000000">
                    <a:lumMod val="75000"/>
                    <a:lumOff val="25000"/>
                  </a:srgbClr>
                </a:solidFill>
                <a:latin typeface="游ゴシック"/>
                <a:ea typeface="游ゴシック"/>
                <a:cs typeface="Arial"/>
                <a:sym typeface="Arial"/>
              </a:rPr>
              <a:t>父親と母親の産後うつは、互いに影響しあうことが知られています</a:t>
            </a:r>
            <a:endParaRPr lang="en-US" altLang="ja-JP" sz="1637" b="1" kern="0">
              <a:solidFill>
                <a:srgbClr val="000000">
                  <a:lumMod val="75000"/>
                  <a:lumOff val="25000"/>
                </a:srgbClr>
              </a:solidFill>
              <a:latin typeface="游ゴシック"/>
              <a:ea typeface="游ゴシック"/>
              <a:cs typeface="Arial"/>
              <a:sym typeface="Arial"/>
            </a:endParaRPr>
          </a:p>
          <a:p>
            <a:pPr marL="273590" indent="-193777" defTabSz="534558">
              <a:buClr>
                <a:srgbClr val="000000"/>
              </a:buClr>
              <a:buFont typeface="Arial" panose="020B0604020202020204" pitchFamily="34" charset="0"/>
              <a:buChar char="•"/>
              <a:defRPr/>
            </a:pPr>
            <a:endParaRPr lang="en-US" altLang="ja-JP" sz="877"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endParaRPr>
          </a:p>
          <a:p>
            <a:pPr marL="273590" indent="-193777" defTabSz="534558">
              <a:lnSpc>
                <a:spcPct val="150000"/>
              </a:lnSpc>
              <a:buClr>
                <a:srgbClr val="000000"/>
              </a:buClr>
              <a:buFont typeface="Arial" panose="020B0604020202020204" pitchFamily="34" charset="0"/>
              <a:buChar char="•"/>
              <a:defRPr/>
            </a:pPr>
            <a:r>
              <a:rPr lang="ja-JP" altLang="en-US" sz="1637" b="1" kern="0">
                <a:solidFill>
                  <a:srgbClr val="000000">
                    <a:lumMod val="75000"/>
                    <a:lumOff val="25000"/>
                  </a:srgbClr>
                </a:solidFill>
                <a:latin typeface="游ゴシック"/>
                <a:ea typeface="游ゴシック"/>
                <a:cs typeface="Arial"/>
                <a:sym typeface="Arial"/>
              </a:rPr>
              <a:t>妊娠中の強いストレスや不安は、胎児の発達に影響する可能性が指摘されていますが、</a:t>
            </a:r>
            <a:br>
              <a:rPr lang="en-US" altLang="ja-JP" sz="1637" b="1" kern="0">
                <a:solidFill>
                  <a:srgbClr val="000000"/>
                </a:solidFill>
                <a:latin typeface="游ゴシック" panose="020B0400000000000000" pitchFamily="50" charset="-128"/>
                <a:ea typeface="游ゴシック" panose="020B0400000000000000" pitchFamily="50" charset="-128"/>
                <a:cs typeface="Arial"/>
                <a:sym typeface="Arial"/>
              </a:rPr>
            </a:br>
            <a:r>
              <a:rPr lang="ja-JP" altLang="en-US" sz="1637" b="1" kern="0">
                <a:solidFill>
                  <a:srgbClr val="000000">
                    <a:lumMod val="75000"/>
                    <a:lumOff val="25000"/>
                  </a:srgbClr>
                </a:solidFill>
                <a:latin typeface="游ゴシック"/>
                <a:ea typeface="游ゴシック"/>
                <a:cs typeface="Arial"/>
                <a:sym typeface="Arial"/>
              </a:rPr>
              <a:t>メンタルヘルスの状態は客観的な評価が難しく、因果関係については今後も慎重な検討が必要です</a:t>
            </a:r>
            <a:endParaRPr lang="en-US" altLang="ja-JP" sz="1637" b="1" kern="0">
              <a:solidFill>
                <a:srgbClr val="000000">
                  <a:lumMod val="75000"/>
                  <a:lumOff val="25000"/>
                </a:srgbClr>
              </a:solidFill>
              <a:latin typeface="游ゴシック"/>
              <a:ea typeface="游ゴシック"/>
              <a:cs typeface="Arial"/>
              <a:sym typeface="Arial"/>
            </a:endParaRPr>
          </a:p>
        </p:txBody>
      </p:sp>
      <p:sp>
        <p:nvSpPr>
          <p:cNvPr id="3" name="テキスト ボックス 2">
            <a:extLst>
              <a:ext uri="{FF2B5EF4-FFF2-40B4-BE49-F238E27FC236}">
                <a16:creationId xmlns:a16="http://schemas.microsoft.com/office/drawing/2014/main" id="{103A7C91-F036-DBA8-F55D-4464F75D2F67}"/>
              </a:ext>
            </a:extLst>
          </p:cNvPr>
          <p:cNvSpPr txBox="1"/>
          <p:nvPr/>
        </p:nvSpPr>
        <p:spPr>
          <a:xfrm>
            <a:off x="569740" y="6142889"/>
            <a:ext cx="10415338" cy="377789"/>
          </a:xfrm>
          <a:prstGeom prst="rect">
            <a:avLst/>
          </a:prstGeom>
          <a:noFill/>
        </p:spPr>
        <p:txBody>
          <a:bodyPr wrap="square" lIns="53459" tIns="26730" rIns="53459" bIns="26730" rtlCol="0" anchor="t">
            <a:spAutoFit/>
          </a:bodyPr>
          <a:lstStyle>
            <a:defPPr>
              <a:defRPr lang="ja-JP"/>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a:lstStyle>
          <a:p>
            <a:pPr defTabSz="801837">
              <a:buClr>
                <a:srgbClr val="000000"/>
              </a:buClr>
              <a:defRPr/>
            </a:pPr>
            <a:r>
              <a:rPr lang="ja-JP" altLang="en-US" sz="1052" b="1">
                <a:solidFill>
                  <a:srgbClr val="7F7F7F"/>
                </a:solidFill>
                <a:latin typeface="Yu Gothic"/>
                <a:ea typeface="Yu Gothic"/>
                <a:sym typeface="Arial"/>
              </a:rPr>
              <a:t>出典：プレコンセプションケア医療者用マニュアル　第１版</a:t>
            </a:r>
          </a:p>
          <a:p>
            <a:pPr defTabSz="801837">
              <a:buClr>
                <a:srgbClr val="000000"/>
              </a:buClr>
              <a:defRPr/>
            </a:pPr>
            <a:r>
              <a:rPr lang="ja-JP" altLang="en-US" sz="1052" b="1">
                <a:solidFill>
                  <a:srgbClr val="7F7F7F"/>
                </a:solidFill>
                <a:latin typeface="Yu Gothic"/>
                <a:ea typeface="Yu Gothic"/>
                <a:cs typeface="Arial"/>
                <a:sym typeface="Arial"/>
              </a:rPr>
              <a:t>　　　メジカルビュー</a:t>
            </a:r>
            <a:r>
              <a:rPr lang="ja-JP" altLang="en-US" sz="1052" b="1">
                <a:solidFill>
                  <a:srgbClr val="7F7F7F"/>
                </a:solidFill>
                <a:latin typeface="Yu Gothic"/>
                <a:ea typeface="Yu Gothic"/>
                <a:sym typeface="Arial"/>
              </a:rPr>
              <a:t>社　プレコンセプションケア</a:t>
            </a:r>
          </a:p>
        </p:txBody>
      </p:sp>
      <p:pic>
        <p:nvPicPr>
          <p:cNvPr id="4" name="図 3">
            <a:extLst>
              <a:ext uri="{FF2B5EF4-FFF2-40B4-BE49-F238E27FC236}">
                <a16:creationId xmlns:a16="http://schemas.microsoft.com/office/drawing/2014/main" id="{2AB68D67-604A-B72A-7C52-46C00FA55760}"/>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20367055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1A4AFF28-4B37-2566-84FE-E9D8852852C5}"/>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defRPr/>
            </a:pPr>
            <a:r>
              <a:rPr lang="ja-JP" altLang="en-US" sz="2105" b="1" kern="0">
                <a:solidFill>
                  <a:srgbClr val="000000">
                    <a:lumMod val="50000"/>
                    <a:lumOff val="50000"/>
                  </a:srgbClr>
                </a:solidFill>
                <a:latin typeface="Yu Gothic"/>
                <a:ea typeface="Yu Gothic"/>
                <a:cs typeface="Arial"/>
                <a:sym typeface="Arial"/>
              </a:rPr>
              <a:t>　からだ</a:t>
            </a:r>
            <a:r>
              <a:rPr lang="en-US" altLang="ja-JP"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Yu Gothic"/>
                <a:ea typeface="Yu Gothic"/>
                <a:cs typeface="Arial"/>
                <a:sym typeface="Arial"/>
              </a:rPr>
              <a:t>と</a:t>
            </a:r>
            <a:r>
              <a:rPr lang="en-US" altLang="ja-JP"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Yu Gothic"/>
                <a:ea typeface="Yu Gothic"/>
                <a:cs typeface="Arial"/>
                <a:sym typeface="Arial"/>
              </a:rPr>
              <a:t>こころを整える基本の習慣｜歯周病</a:t>
            </a:r>
          </a:p>
        </p:txBody>
      </p:sp>
      <p:sp>
        <p:nvSpPr>
          <p:cNvPr id="7" name="テキスト ボックス 6">
            <a:extLst>
              <a:ext uri="{FF2B5EF4-FFF2-40B4-BE49-F238E27FC236}">
                <a16:creationId xmlns:a16="http://schemas.microsoft.com/office/drawing/2014/main" id="{5A1BB047-AD78-19B0-43FF-4B7CA86A09DD}"/>
              </a:ext>
            </a:extLst>
          </p:cNvPr>
          <p:cNvSpPr txBox="1"/>
          <p:nvPr/>
        </p:nvSpPr>
        <p:spPr>
          <a:xfrm>
            <a:off x="-1" y="1618005"/>
            <a:ext cx="10691813" cy="1951361"/>
          </a:xfrm>
          <a:prstGeom prst="rect">
            <a:avLst/>
          </a:prstGeom>
          <a:noFill/>
        </p:spPr>
        <p:txBody>
          <a:bodyPr wrap="square" lIns="53459" tIns="26730" rIns="53459" bIns="26730" rtlCol="0" anchor="t">
            <a:spAutoFit/>
          </a:bodyPr>
          <a:lstStyle/>
          <a:p>
            <a:pPr algn="ctr" defTabSz="534558">
              <a:lnSpc>
                <a:spcPct val="150000"/>
              </a:lnSpc>
              <a:buClr>
                <a:srgbClr val="000000"/>
              </a:buClr>
              <a:buSzPts val="2500"/>
              <a:defRPr/>
            </a:pPr>
            <a:r>
              <a:rPr lang="ja-JP" altLang="en-US" sz="2105"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rPr>
              <a:t>歯や口腔の健康は、健康で質の高い生活を営む上で</a:t>
            </a:r>
            <a:endParaRPr lang="en-US" altLang="ja-JP" sz="2105"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endParaRPr>
          </a:p>
          <a:p>
            <a:pPr algn="ctr" defTabSz="534558">
              <a:lnSpc>
                <a:spcPct val="150000"/>
              </a:lnSpc>
              <a:buClr>
                <a:srgbClr val="000000"/>
              </a:buClr>
              <a:buSzPts val="2500"/>
              <a:defRPr/>
            </a:pPr>
            <a:r>
              <a:rPr lang="ja-JP" altLang="en-US" sz="2105" b="1" kern="0">
                <a:solidFill>
                  <a:srgbClr val="000000">
                    <a:lumMod val="75000"/>
                    <a:lumOff val="25000"/>
                  </a:srgbClr>
                </a:solidFill>
                <a:latin typeface="Yu Gothic"/>
                <a:ea typeface="Yu Gothic"/>
                <a:cs typeface="Arial"/>
                <a:sym typeface="Arial"/>
              </a:rPr>
              <a:t>重要な役割を果たしています</a:t>
            </a:r>
            <a:endParaRPr lang="en-US" altLang="ja-JP" sz="2105" b="1" kern="0">
              <a:solidFill>
                <a:srgbClr val="000000">
                  <a:lumMod val="75000"/>
                  <a:lumOff val="25000"/>
                </a:srgbClr>
              </a:solidFill>
              <a:latin typeface="Yu Gothic"/>
              <a:ea typeface="Yu Gothic"/>
              <a:cs typeface="Arial"/>
              <a:sym typeface="Arial"/>
            </a:endParaRPr>
          </a:p>
          <a:p>
            <a:pPr algn="ctr" defTabSz="534558">
              <a:lnSpc>
                <a:spcPct val="150000"/>
              </a:lnSpc>
              <a:buClr>
                <a:srgbClr val="000000"/>
              </a:buClr>
              <a:buSzPts val="2500"/>
              <a:defRPr/>
            </a:pPr>
            <a:r>
              <a:rPr lang="ja-JP" altLang="en-US" sz="2105"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rPr>
              <a:t>近年、歯周病は全身の健康（糖尿病や循環器疾患など）にも</a:t>
            </a:r>
            <a:endParaRPr lang="en-US" altLang="ja-JP" sz="2105"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endParaRPr>
          </a:p>
          <a:p>
            <a:pPr algn="ctr" defTabSz="534558">
              <a:lnSpc>
                <a:spcPct val="150000"/>
              </a:lnSpc>
              <a:buClr>
                <a:srgbClr val="000000"/>
              </a:buClr>
              <a:buSzPts val="2500"/>
              <a:defRPr/>
            </a:pPr>
            <a:r>
              <a:rPr lang="ja-JP" altLang="en-US" sz="2105" b="1" kern="0">
                <a:solidFill>
                  <a:srgbClr val="000000">
                    <a:lumMod val="75000"/>
                    <a:lumOff val="25000"/>
                  </a:srgbClr>
                </a:solidFill>
                <a:latin typeface="Yu Gothic"/>
                <a:ea typeface="Yu Gothic"/>
                <a:cs typeface="Arial"/>
                <a:sym typeface="Arial"/>
              </a:rPr>
              <a:t>関係することが指摘されています</a:t>
            </a:r>
            <a:endParaRPr lang="en-US" altLang="ja-JP" sz="2105" b="1" kern="0">
              <a:solidFill>
                <a:srgbClr val="000000">
                  <a:lumMod val="75000"/>
                  <a:lumOff val="25000"/>
                </a:srgbClr>
              </a:solidFill>
              <a:latin typeface="Yu Gothic"/>
              <a:ea typeface="Yu Gothic"/>
              <a:cs typeface="Arial"/>
              <a:sym typeface="Arial"/>
            </a:endParaRPr>
          </a:p>
        </p:txBody>
      </p:sp>
      <p:pic>
        <p:nvPicPr>
          <p:cNvPr id="9" name="図 8">
            <a:extLst>
              <a:ext uri="{FF2B5EF4-FFF2-40B4-BE49-F238E27FC236}">
                <a16:creationId xmlns:a16="http://schemas.microsoft.com/office/drawing/2014/main" id="{9FFBFE0D-56D3-D437-2475-6D4A27C06915}"/>
              </a:ext>
            </a:extLst>
          </p:cNvPr>
          <p:cNvPicPr>
            <a:picLocks noChangeAspect="1"/>
          </p:cNvPicPr>
          <p:nvPr/>
        </p:nvPicPr>
        <p:blipFill>
          <a:blip r:embed="rId3"/>
          <a:stretch>
            <a:fillRect/>
          </a:stretch>
        </p:blipFill>
        <p:spPr>
          <a:xfrm>
            <a:off x="4042715" y="3460757"/>
            <a:ext cx="2801241" cy="2043259"/>
          </a:xfrm>
          <a:prstGeom prst="rect">
            <a:avLst/>
          </a:prstGeom>
        </p:spPr>
      </p:pic>
      <p:sp>
        <p:nvSpPr>
          <p:cNvPr id="11" name="テキスト ボックス 10">
            <a:extLst>
              <a:ext uri="{FF2B5EF4-FFF2-40B4-BE49-F238E27FC236}">
                <a16:creationId xmlns:a16="http://schemas.microsoft.com/office/drawing/2014/main" id="{E307F2F9-EA51-4E52-ED30-68889C7094DA}"/>
              </a:ext>
            </a:extLst>
          </p:cNvPr>
          <p:cNvSpPr txBox="1"/>
          <p:nvPr/>
        </p:nvSpPr>
        <p:spPr>
          <a:xfrm>
            <a:off x="-1" y="5315082"/>
            <a:ext cx="10691813" cy="377917"/>
          </a:xfrm>
          <a:prstGeom prst="rect">
            <a:avLst/>
          </a:prstGeom>
          <a:noFill/>
        </p:spPr>
        <p:txBody>
          <a:bodyPr wrap="square" lIns="53459" tIns="26730" rIns="53459" bIns="26730" rtlCol="0" anchor="t">
            <a:spAutoFit/>
          </a:bodyPr>
          <a:lstStyle/>
          <a:p>
            <a:pPr algn="ctr" defTabSz="534558">
              <a:buClr>
                <a:srgbClr val="000000"/>
              </a:buClr>
              <a:defRPr/>
            </a:pPr>
            <a:r>
              <a:rPr lang="ja-JP" altLang="en-US" sz="2105" b="1" u="sng" kern="0">
                <a:solidFill>
                  <a:srgbClr val="404040"/>
                </a:solidFill>
                <a:latin typeface="Yu Gothic"/>
                <a:ea typeface="Yu Gothic"/>
                <a:cs typeface="Arial"/>
                <a:sym typeface="Arial"/>
              </a:rPr>
              <a:t>かかりつけの歯科で定期的に口腔チェックを受けることが理想です</a:t>
            </a:r>
            <a:endParaRPr kumimoji="1" lang="ja-JP" altLang="en-US" sz="2105" u="sng" kern="0">
              <a:solidFill>
                <a:srgbClr val="404040"/>
              </a:solidFill>
              <a:latin typeface="Yu Gothic"/>
              <a:ea typeface="Yu Gothic"/>
              <a:cs typeface="Arial"/>
              <a:sym typeface="Arial"/>
            </a:endParaRPr>
          </a:p>
        </p:txBody>
      </p:sp>
      <p:sp>
        <p:nvSpPr>
          <p:cNvPr id="3" name="テキスト ボックス 2">
            <a:extLst>
              <a:ext uri="{FF2B5EF4-FFF2-40B4-BE49-F238E27FC236}">
                <a16:creationId xmlns:a16="http://schemas.microsoft.com/office/drawing/2014/main" id="{767C7ECB-7756-B96D-B54F-7B2D82889745}"/>
              </a:ext>
            </a:extLst>
          </p:cNvPr>
          <p:cNvSpPr txBox="1"/>
          <p:nvPr/>
        </p:nvSpPr>
        <p:spPr>
          <a:xfrm>
            <a:off x="711299" y="5932945"/>
            <a:ext cx="10415338" cy="701595"/>
          </a:xfrm>
          <a:prstGeom prst="rect">
            <a:avLst/>
          </a:prstGeom>
          <a:noFill/>
        </p:spPr>
        <p:txBody>
          <a:bodyPr wrap="square" lIns="53459" tIns="26730" rIns="53459" bIns="26730" rtlCol="0" anchor="t">
            <a:spAutoFit/>
          </a:bodyPr>
          <a:lstStyle>
            <a:defPPr>
              <a:defRPr lang="ja-JP"/>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a:lstStyle>
          <a:p>
            <a:pPr defTabSz="801837">
              <a:buClr>
                <a:srgbClr val="000000"/>
              </a:buClr>
              <a:defRPr/>
            </a:pPr>
            <a:r>
              <a:rPr lang="ja-JP" altLang="en-US" sz="1052" b="1">
                <a:solidFill>
                  <a:srgbClr val="000000">
                    <a:lumMod val="50000"/>
                    <a:lumOff val="50000"/>
                  </a:srgbClr>
                </a:solidFill>
                <a:latin typeface="Yu Gothic"/>
                <a:ea typeface="Yu Gothic"/>
                <a:sym typeface="Arial"/>
              </a:rPr>
              <a:t>出典：プレコンセプションケア医療者用マニュアル　第１版</a:t>
            </a:r>
          </a:p>
          <a:p>
            <a:pPr defTabSz="801837">
              <a:buClr>
                <a:srgbClr val="000000"/>
              </a:buClr>
              <a:defRPr/>
            </a:pPr>
            <a:r>
              <a:rPr lang="ja-JP" altLang="en-US" sz="1052" b="1">
                <a:solidFill>
                  <a:srgbClr val="000000">
                    <a:lumMod val="50000"/>
                    <a:lumOff val="50000"/>
                  </a:srgbClr>
                </a:solidFill>
                <a:latin typeface="Yu Gothic"/>
                <a:ea typeface="Yu Gothic"/>
                <a:cs typeface="Arial"/>
                <a:sym typeface="Arial"/>
              </a:rPr>
              <a:t>　　　メジカルビュー</a:t>
            </a:r>
            <a:r>
              <a:rPr lang="ja-JP" altLang="en-US" sz="1052" b="1">
                <a:solidFill>
                  <a:srgbClr val="000000">
                    <a:lumMod val="50000"/>
                    <a:lumOff val="50000"/>
                  </a:srgbClr>
                </a:solidFill>
                <a:latin typeface="Yu Gothic"/>
                <a:ea typeface="Yu Gothic"/>
                <a:sym typeface="Arial"/>
              </a:rPr>
              <a:t>社　プレコンセプションケア</a:t>
            </a:r>
            <a:endParaRPr lang="en-US" altLang="ja-JP" sz="1052" b="1">
              <a:solidFill>
                <a:srgbClr val="000000">
                  <a:lumMod val="50000"/>
                  <a:lumOff val="50000"/>
                </a:srgbClr>
              </a:solidFill>
              <a:latin typeface="Yu Gothic"/>
              <a:ea typeface="Yu Gothic"/>
              <a:sym typeface="Arial"/>
            </a:endParaRPr>
          </a:p>
          <a:p>
            <a:pPr defTabSz="801837">
              <a:buClr>
                <a:srgbClr val="000000"/>
              </a:buClr>
              <a:defRPr/>
            </a:pPr>
            <a:r>
              <a:rPr lang="ja-JP" altLang="en-US" sz="1052" b="1">
                <a:solidFill>
                  <a:srgbClr val="000000">
                    <a:lumMod val="50000"/>
                    <a:lumOff val="50000"/>
                  </a:srgbClr>
                </a:solidFill>
                <a:latin typeface="Yu Gothic"/>
                <a:ea typeface="Yu Gothic"/>
                <a:sym typeface="Arial"/>
              </a:rPr>
              <a:t>　　　厚生労働省「健康日本２１」 </a:t>
            </a:r>
            <a:r>
              <a:rPr lang="en-US" altLang="ja-JP" sz="1052" b="1">
                <a:solidFill>
                  <a:srgbClr val="000000">
                    <a:lumMod val="50000"/>
                    <a:lumOff val="50000"/>
                  </a:srgbClr>
                </a:solidFill>
                <a:latin typeface="Yu Gothic"/>
                <a:ea typeface="Yu Gothic"/>
                <a:sym typeface="Arial"/>
              </a:rPr>
              <a:t>(</a:t>
            </a:r>
            <a:r>
              <a:rPr lang="ja-JP" altLang="en-US" sz="1052" b="1">
                <a:solidFill>
                  <a:srgbClr val="000000">
                    <a:lumMod val="50000"/>
                    <a:lumOff val="50000"/>
                  </a:srgbClr>
                </a:solidFill>
                <a:latin typeface="Yu Gothic"/>
                <a:ea typeface="Yu Gothic"/>
                <a:sym typeface="Arial"/>
              </a:rPr>
              <a:t>第三次</a:t>
            </a:r>
            <a:r>
              <a:rPr lang="en-US" altLang="ja-JP" sz="1052" b="1">
                <a:solidFill>
                  <a:srgbClr val="000000">
                    <a:lumMod val="50000"/>
                    <a:lumOff val="50000"/>
                  </a:srgbClr>
                </a:solidFill>
                <a:latin typeface="Yu Gothic"/>
                <a:ea typeface="Yu Gothic"/>
                <a:sym typeface="Arial"/>
              </a:rPr>
              <a:t>)</a:t>
            </a:r>
          </a:p>
          <a:p>
            <a:pPr defTabSz="801837">
              <a:buClr>
                <a:srgbClr val="000000"/>
              </a:buClr>
              <a:defRPr/>
            </a:pPr>
            <a:r>
              <a:rPr lang="ja-JP" altLang="en-US" sz="1052" b="1">
                <a:solidFill>
                  <a:srgbClr val="000000">
                    <a:lumMod val="50000"/>
                    <a:lumOff val="50000"/>
                  </a:srgbClr>
                </a:solidFill>
                <a:latin typeface="Yu Gothic"/>
                <a:ea typeface="Yu Gothic"/>
                <a:sym typeface="Arial"/>
              </a:rPr>
              <a:t>　　　</a:t>
            </a:r>
            <a:r>
              <a:rPr lang="en-US" altLang="ja-JP" sz="1052" b="1" err="1">
                <a:solidFill>
                  <a:srgbClr val="000000">
                    <a:lumMod val="50000"/>
                    <a:lumOff val="50000"/>
                  </a:srgbClr>
                </a:solidFill>
                <a:latin typeface="Yu Gothic"/>
                <a:ea typeface="Yu Gothic"/>
                <a:sym typeface="Arial"/>
              </a:rPr>
              <a:t>Korostovtseva</a:t>
            </a:r>
            <a:r>
              <a:rPr lang="en-US" altLang="ja-JP" sz="1052" b="1">
                <a:solidFill>
                  <a:srgbClr val="000000">
                    <a:lumMod val="50000"/>
                    <a:lumOff val="50000"/>
                  </a:srgbClr>
                </a:solidFill>
                <a:latin typeface="Yu Gothic"/>
                <a:ea typeface="Yu Gothic"/>
                <a:sym typeface="Arial"/>
              </a:rPr>
              <a:t> L et al. Sleep and Cardiovascular Risk. Sleep Med Clin. 2021 Sep; 16(3)</a:t>
            </a:r>
          </a:p>
        </p:txBody>
      </p:sp>
      <p:pic>
        <p:nvPicPr>
          <p:cNvPr id="5" name="図 4">
            <a:extLst>
              <a:ext uri="{FF2B5EF4-FFF2-40B4-BE49-F238E27FC236}">
                <a16:creationId xmlns:a16="http://schemas.microsoft.com/office/drawing/2014/main" id="{1ACB2422-72B8-3C5B-698B-B96FE6AC0268}"/>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2538056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221B6A49-B0E6-2964-0194-09C2C9A21D42}"/>
              </a:ext>
            </a:extLst>
          </p:cNvPr>
          <p:cNvSpPr txBox="1"/>
          <p:nvPr/>
        </p:nvSpPr>
        <p:spPr>
          <a:xfrm>
            <a:off x="508239" y="925135"/>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defRPr/>
            </a:pPr>
            <a:r>
              <a:rPr lang="ja-JP" altLang="en-US" sz="2105" b="1" kern="0">
                <a:solidFill>
                  <a:srgbClr val="000000">
                    <a:lumMod val="50000"/>
                    <a:lumOff val="50000"/>
                  </a:srgbClr>
                </a:solidFill>
                <a:latin typeface="Yu Gothic"/>
                <a:ea typeface="Yu Gothic"/>
                <a:cs typeface="Arial"/>
                <a:sym typeface="Arial"/>
              </a:rPr>
              <a:t>　からだ</a:t>
            </a:r>
            <a:r>
              <a:rPr lang="en-US" altLang="ja-JP"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Yu Gothic"/>
                <a:ea typeface="Yu Gothic"/>
                <a:cs typeface="Arial"/>
                <a:sym typeface="Arial"/>
              </a:rPr>
              <a:t>と</a:t>
            </a:r>
            <a:r>
              <a:rPr lang="en-US" altLang="ja-JP" sz="2105" b="1" kern="0">
                <a:solidFill>
                  <a:srgbClr val="000000">
                    <a:lumMod val="50000"/>
                    <a:lumOff val="50000"/>
                  </a:srgbClr>
                </a:solidFill>
                <a:latin typeface="Yu Gothic"/>
                <a:ea typeface="Yu Gothic"/>
                <a:cs typeface="Arial"/>
                <a:sym typeface="Arial"/>
              </a:rPr>
              <a:t> </a:t>
            </a:r>
            <a:r>
              <a:rPr lang="ja-JP" altLang="en-US" sz="2105" b="1" kern="0">
                <a:solidFill>
                  <a:srgbClr val="000000">
                    <a:lumMod val="50000"/>
                    <a:lumOff val="50000"/>
                  </a:srgbClr>
                </a:solidFill>
                <a:latin typeface="Yu Gothic"/>
                <a:ea typeface="Yu Gothic"/>
                <a:cs typeface="Arial"/>
                <a:sym typeface="Arial"/>
              </a:rPr>
              <a:t>こころを整える基本の習慣｜歯周病</a:t>
            </a:r>
          </a:p>
        </p:txBody>
      </p:sp>
      <p:sp>
        <p:nvSpPr>
          <p:cNvPr id="8" name="角丸四角形 3">
            <a:extLst>
              <a:ext uri="{FF2B5EF4-FFF2-40B4-BE49-F238E27FC236}">
                <a16:creationId xmlns:a16="http://schemas.microsoft.com/office/drawing/2014/main" id="{BC14D228-C8BF-2680-0220-4E4433F72CFB}"/>
              </a:ext>
            </a:extLst>
          </p:cNvPr>
          <p:cNvSpPr/>
          <p:nvPr/>
        </p:nvSpPr>
        <p:spPr>
          <a:xfrm>
            <a:off x="584082" y="1777402"/>
            <a:ext cx="9523649" cy="3949511"/>
          </a:xfrm>
          <a:prstGeom prst="roundRect">
            <a:avLst>
              <a:gd name="adj" fmla="val 6322"/>
            </a:avLst>
          </a:prstGeom>
          <a:solidFill>
            <a:srgbClr val="F6F3ED">
              <a:alpha val="52691"/>
            </a:srgbClr>
          </a:solidFill>
          <a:ln w="50800">
            <a:solidFill>
              <a:schemeClr val="accent6">
                <a:alpha val="4969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534558">
              <a:lnSpc>
                <a:spcPct val="115000"/>
              </a:lnSpc>
              <a:buClr>
                <a:srgbClr val="000000"/>
              </a:buClr>
              <a:buSzPts val="6000"/>
              <a:defRPr/>
            </a:pPr>
            <a:endParaRPr lang="ja-JP" altLang="en-US" sz="1403" kern="0">
              <a:solidFill>
                <a:srgbClr val="5DC2D0"/>
              </a:solidFill>
              <a:latin typeface="Arial"/>
              <a:ea typeface="Arial"/>
              <a:cs typeface="Arial"/>
              <a:sym typeface="Arial"/>
            </a:endParaRPr>
          </a:p>
        </p:txBody>
      </p:sp>
      <p:sp>
        <p:nvSpPr>
          <p:cNvPr id="9" name="Google Shape;382;p43">
            <a:extLst>
              <a:ext uri="{FF2B5EF4-FFF2-40B4-BE49-F238E27FC236}">
                <a16:creationId xmlns:a16="http://schemas.microsoft.com/office/drawing/2014/main" id="{8E77C849-0601-4093-4C74-FA8FDC346491}"/>
              </a:ext>
            </a:extLst>
          </p:cNvPr>
          <p:cNvSpPr/>
          <p:nvPr/>
        </p:nvSpPr>
        <p:spPr>
          <a:xfrm>
            <a:off x="826733" y="1552970"/>
            <a:ext cx="3726281" cy="408820"/>
          </a:xfrm>
          <a:prstGeom prst="roundRect">
            <a:avLst>
              <a:gd name="adj" fmla="val 50000"/>
            </a:avLst>
          </a:prstGeom>
          <a:solidFill>
            <a:schemeClr val="accent6"/>
          </a:solidFill>
          <a:ln>
            <a:noFill/>
          </a:ln>
        </p:spPr>
        <p:txBody>
          <a:bodyPr spcFirstLastPara="1" wrap="square" lIns="53450" tIns="53450" rIns="53450" bIns="53450" anchor="ctr" anchorCtr="0">
            <a:noAutofit/>
          </a:bodyPr>
          <a:lstStyle/>
          <a:p>
            <a:pPr algn="ctr" defTabSz="534558">
              <a:lnSpc>
                <a:spcPct val="115000"/>
              </a:lnSpc>
              <a:buClr>
                <a:srgbClr val="000000"/>
              </a:buClr>
              <a:defRPr/>
            </a:pPr>
            <a:r>
              <a:rPr lang="ja-JP" altLang="en-US" sz="1871" b="1" kern="0">
                <a:solidFill>
                  <a:srgbClr val="FFFFFF"/>
                </a:solidFill>
                <a:latin typeface="Yu Gothic"/>
                <a:ea typeface="Yu Gothic"/>
                <a:cs typeface="Kosugi"/>
                <a:sym typeface="Kosugi"/>
              </a:rPr>
              <a:t>妊娠を希望する場合の影響</a:t>
            </a:r>
            <a:endParaRPr lang="ja-JP" altLang="en-US" sz="1871" b="1" kern="0">
              <a:solidFill>
                <a:srgbClr val="FFFFFF"/>
              </a:solidFill>
              <a:latin typeface="Yu Gothic"/>
              <a:ea typeface="Yu Gothic"/>
              <a:cs typeface="Kosugi"/>
              <a:sym typeface="Arial"/>
            </a:endParaRPr>
          </a:p>
        </p:txBody>
      </p:sp>
      <p:sp>
        <p:nvSpPr>
          <p:cNvPr id="10" name="テキスト ボックス 9">
            <a:extLst>
              <a:ext uri="{FF2B5EF4-FFF2-40B4-BE49-F238E27FC236}">
                <a16:creationId xmlns:a16="http://schemas.microsoft.com/office/drawing/2014/main" id="{1E0B6506-1F8A-5B9E-4F2F-B58A6B780CD3}"/>
              </a:ext>
            </a:extLst>
          </p:cNvPr>
          <p:cNvSpPr txBox="1"/>
          <p:nvPr/>
        </p:nvSpPr>
        <p:spPr>
          <a:xfrm>
            <a:off x="600662" y="1971804"/>
            <a:ext cx="10048291" cy="3254858"/>
          </a:xfrm>
          <a:prstGeom prst="rect">
            <a:avLst/>
          </a:prstGeom>
          <a:noFill/>
        </p:spPr>
        <p:txBody>
          <a:bodyPr wrap="square" lIns="53459" tIns="26730" rIns="53459" bIns="26730" rtlCol="0" anchor="t">
            <a:spAutoFit/>
          </a:bodyPr>
          <a:lstStyle/>
          <a:p>
            <a:pPr marL="273590" indent="-193777" defTabSz="534558">
              <a:lnSpc>
                <a:spcPct val="150000"/>
              </a:lnSpc>
              <a:buClr>
                <a:srgbClr val="000000"/>
              </a:buClr>
              <a:buSzPts val="2500"/>
              <a:buFont typeface="Arial" panose="020B0604020202020204" pitchFamily="34" charset="0"/>
              <a:buChar char="•"/>
              <a:defRPr/>
            </a:pPr>
            <a:r>
              <a:rPr lang="ja-JP" altLang="en-US" sz="1754" b="1" kern="0">
                <a:solidFill>
                  <a:srgbClr val="000000">
                    <a:lumMod val="75000"/>
                    <a:lumOff val="25000"/>
                  </a:srgbClr>
                </a:solidFill>
                <a:latin typeface="Yu Gothic"/>
                <a:ea typeface="Yu Gothic"/>
                <a:cs typeface="Arial"/>
                <a:sym typeface="Arial"/>
              </a:rPr>
              <a:t>歯周病と妊娠のしやすさに関する研究はまだ十分になされていませんが、</a:t>
            </a:r>
            <a:br>
              <a:rPr lang="en-US" altLang="ja-JP" sz="1754" b="1" kern="0">
                <a:solidFill>
                  <a:srgbClr val="000000"/>
                </a:solidFill>
                <a:latin typeface="Yu Gothic" panose="020B0400000000000000" pitchFamily="34" charset="-128"/>
                <a:ea typeface="Yu Gothic" panose="020B0400000000000000" pitchFamily="34" charset="-128"/>
                <a:cs typeface="Arial"/>
                <a:sym typeface="Arial"/>
              </a:rPr>
            </a:br>
            <a:r>
              <a:rPr lang="ja-JP" altLang="en-US" sz="1754" b="1" kern="0">
                <a:solidFill>
                  <a:srgbClr val="000000">
                    <a:lumMod val="75000"/>
                    <a:lumOff val="25000"/>
                  </a:srgbClr>
                </a:solidFill>
                <a:latin typeface="Yu Gothic"/>
                <a:ea typeface="Yu Gothic"/>
                <a:cs typeface="Arial"/>
                <a:sym typeface="Arial"/>
              </a:rPr>
              <a:t>女性では、歯周ポケットがある場合、妊娠までに時間がかかる、</a:t>
            </a:r>
            <a:br>
              <a:rPr lang="en-US" altLang="ja-JP" sz="1754" b="1" kern="0">
                <a:solidFill>
                  <a:srgbClr val="000000"/>
                </a:solidFill>
                <a:latin typeface="Yu Gothic" panose="020B0400000000000000" pitchFamily="34" charset="-128"/>
                <a:ea typeface="Yu Gothic" panose="020B0400000000000000" pitchFamily="34" charset="-128"/>
                <a:cs typeface="Arial"/>
                <a:sym typeface="Arial"/>
              </a:rPr>
            </a:br>
            <a:r>
              <a:rPr lang="ja-JP" altLang="en-US" sz="1754" b="1" kern="0">
                <a:solidFill>
                  <a:srgbClr val="000000">
                    <a:lumMod val="75000"/>
                    <a:lumOff val="25000"/>
                  </a:srgbClr>
                </a:solidFill>
                <a:latin typeface="Yu Gothic"/>
                <a:ea typeface="Yu Gothic"/>
                <a:cs typeface="Arial"/>
                <a:sym typeface="Arial"/>
              </a:rPr>
              <a:t>男性では、歯周病がある場合、勃起不全と関連していたという報告があります</a:t>
            </a:r>
            <a:endParaRPr lang="en-US" altLang="ja-JP" sz="1754" b="1" kern="0">
              <a:solidFill>
                <a:srgbClr val="000000">
                  <a:lumMod val="75000"/>
                  <a:lumOff val="25000"/>
                </a:srgbClr>
              </a:solidFill>
              <a:latin typeface="Yu Gothic"/>
              <a:ea typeface="Yu Gothic"/>
              <a:cs typeface="Arial"/>
              <a:sym typeface="Arial"/>
            </a:endParaRPr>
          </a:p>
          <a:p>
            <a:pPr marL="273590" indent="-193777" defTabSz="534558">
              <a:lnSpc>
                <a:spcPct val="150000"/>
              </a:lnSpc>
              <a:buClr>
                <a:srgbClr val="000000"/>
              </a:buClr>
              <a:buSzPts val="2500"/>
              <a:buFont typeface="Arial" panose="020B0604020202020204" pitchFamily="34" charset="0"/>
              <a:buChar char="•"/>
              <a:defRPr/>
            </a:pPr>
            <a:endParaRPr lang="en-US" altLang="ja-JP" sz="877"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endParaRPr>
          </a:p>
          <a:p>
            <a:pPr marL="273590" indent="-193777" defTabSz="534558">
              <a:lnSpc>
                <a:spcPct val="150000"/>
              </a:lnSpc>
              <a:buClr>
                <a:srgbClr val="000000"/>
              </a:buClr>
              <a:buSzPts val="2500"/>
              <a:buFont typeface="Arial" panose="020B0604020202020204" pitchFamily="34" charset="0"/>
              <a:buChar char="•"/>
              <a:defRPr/>
            </a:pPr>
            <a:r>
              <a:rPr lang="ja-JP" altLang="en-US" sz="1754" b="1" kern="0">
                <a:solidFill>
                  <a:srgbClr val="000000">
                    <a:lumMod val="75000"/>
                    <a:lumOff val="25000"/>
                  </a:srgbClr>
                </a:solidFill>
                <a:latin typeface="Yu Gothic"/>
                <a:ea typeface="Yu Gothic"/>
                <a:cs typeface="Arial"/>
                <a:sym typeface="Arial"/>
              </a:rPr>
              <a:t>その一方で、妊娠中の影響は確立されており、妊婦の歯周病は、低出生体重児や早産とも</a:t>
            </a:r>
            <a:br>
              <a:rPr lang="en-US" altLang="ja-JP" sz="1754" b="1" kern="0">
                <a:solidFill>
                  <a:srgbClr val="000000"/>
                </a:solidFill>
                <a:latin typeface="Yu Gothic" panose="020B0400000000000000" pitchFamily="34" charset="-128"/>
                <a:ea typeface="Yu Gothic" panose="020B0400000000000000" pitchFamily="34" charset="-128"/>
                <a:cs typeface="Arial"/>
                <a:sym typeface="Arial"/>
              </a:rPr>
            </a:br>
            <a:r>
              <a:rPr lang="ja-JP" altLang="en-US" sz="1754" b="1" kern="0">
                <a:solidFill>
                  <a:srgbClr val="000000">
                    <a:lumMod val="75000"/>
                    <a:lumOff val="25000"/>
                  </a:srgbClr>
                </a:solidFill>
                <a:latin typeface="Yu Gothic"/>
                <a:ea typeface="Yu Gothic"/>
                <a:cs typeface="Arial"/>
                <a:sym typeface="Arial"/>
              </a:rPr>
              <a:t>関連することが知られています</a:t>
            </a:r>
            <a:endParaRPr lang="en-US" altLang="ja-JP" sz="1754" b="1" kern="0">
              <a:solidFill>
                <a:srgbClr val="000000">
                  <a:lumMod val="75000"/>
                  <a:lumOff val="25000"/>
                </a:srgbClr>
              </a:solidFill>
              <a:latin typeface="Yu Gothic"/>
              <a:ea typeface="Yu Gothic"/>
              <a:cs typeface="Arial"/>
              <a:sym typeface="Arial"/>
            </a:endParaRPr>
          </a:p>
          <a:p>
            <a:pPr marL="79813" defTabSz="534558">
              <a:lnSpc>
                <a:spcPct val="150000"/>
              </a:lnSpc>
              <a:buClr>
                <a:srgbClr val="000000"/>
              </a:buClr>
              <a:buSzPts val="2500"/>
              <a:defRPr/>
            </a:pPr>
            <a:r>
              <a:rPr lang="ja-JP" altLang="en-US" sz="1754" b="1" kern="0">
                <a:solidFill>
                  <a:srgbClr val="000000">
                    <a:lumMod val="75000"/>
                    <a:lumOff val="25000"/>
                  </a:srgbClr>
                </a:solidFill>
                <a:latin typeface="Yu Gothic"/>
                <a:ea typeface="Yu Gothic"/>
                <a:cs typeface="Arial"/>
                <a:sym typeface="Arial"/>
              </a:rPr>
              <a:t>　そのため、妊娠前にむし歯の治療やクリーニングを行っておくことが推奨されています</a:t>
            </a:r>
            <a:endParaRPr lang="en-US" altLang="ja-JP" sz="1754" b="1" kern="0">
              <a:solidFill>
                <a:srgbClr val="000000">
                  <a:lumMod val="75000"/>
                  <a:lumOff val="25000"/>
                </a:srgbClr>
              </a:solidFill>
              <a:latin typeface="Yu Gothic"/>
              <a:ea typeface="Yu Gothic"/>
              <a:cs typeface="Arial"/>
              <a:sym typeface="Arial"/>
            </a:endParaRPr>
          </a:p>
          <a:p>
            <a:pPr marL="273590" indent="-193777" defTabSz="534558">
              <a:lnSpc>
                <a:spcPct val="150000"/>
              </a:lnSpc>
              <a:buClr>
                <a:srgbClr val="000000"/>
              </a:buClr>
              <a:buSzPts val="2500"/>
              <a:buFont typeface="Arial" panose="020B0604020202020204" pitchFamily="34" charset="0"/>
              <a:buChar char="•"/>
              <a:defRPr/>
            </a:pPr>
            <a:endParaRPr lang="en-US" altLang="ja-JP" sz="877" b="1" kern="0">
              <a:solidFill>
                <a:srgbClr val="000000">
                  <a:lumMod val="75000"/>
                  <a:lumOff val="25000"/>
                </a:srgbClr>
              </a:solidFill>
              <a:latin typeface="Yu Gothic"/>
              <a:ea typeface="Yu Gothic"/>
              <a:cs typeface="Arial"/>
              <a:sym typeface="Arial"/>
            </a:endParaRPr>
          </a:p>
          <a:p>
            <a:pPr marL="273590" indent="-193777" defTabSz="534558">
              <a:lnSpc>
                <a:spcPct val="150000"/>
              </a:lnSpc>
              <a:buClr>
                <a:srgbClr val="000000"/>
              </a:buClr>
              <a:buSzPts val="2500"/>
              <a:buFont typeface="Arial" panose="020B0604020202020204" pitchFamily="34" charset="0"/>
              <a:buChar char="•"/>
              <a:defRPr/>
            </a:pPr>
            <a:r>
              <a:rPr lang="ja-JP" altLang="en-US" sz="1754" b="1" kern="0">
                <a:solidFill>
                  <a:srgbClr val="000000">
                    <a:lumMod val="75000"/>
                    <a:lumOff val="25000"/>
                  </a:srgbClr>
                </a:solidFill>
                <a:latin typeface="Yu Gothic"/>
                <a:ea typeface="Yu Gothic"/>
                <a:cs typeface="Arial"/>
                <a:sym typeface="Arial"/>
              </a:rPr>
              <a:t>出産したこどもへの長期的な影響は明らかになっていません</a:t>
            </a:r>
            <a:endParaRPr lang="en-US" altLang="ja-JP" sz="1754" b="1" kern="0">
              <a:solidFill>
                <a:srgbClr val="000000">
                  <a:lumMod val="75000"/>
                  <a:lumOff val="25000"/>
                </a:srgbClr>
              </a:solidFill>
              <a:latin typeface="Yu Gothic"/>
              <a:ea typeface="Yu Gothic"/>
              <a:cs typeface="Arial"/>
              <a:sym typeface="Arial"/>
            </a:endParaRPr>
          </a:p>
        </p:txBody>
      </p:sp>
      <p:sp>
        <p:nvSpPr>
          <p:cNvPr id="3" name="テキスト ボックス 2">
            <a:extLst>
              <a:ext uri="{FF2B5EF4-FFF2-40B4-BE49-F238E27FC236}">
                <a16:creationId xmlns:a16="http://schemas.microsoft.com/office/drawing/2014/main" id="{407BBE2D-674A-3C28-C637-1E53AD457A7C}"/>
              </a:ext>
            </a:extLst>
          </p:cNvPr>
          <p:cNvSpPr txBox="1"/>
          <p:nvPr/>
        </p:nvSpPr>
        <p:spPr>
          <a:xfrm>
            <a:off x="488369" y="5888310"/>
            <a:ext cx="10415338" cy="863499"/>
          </a:xfrm>
          <a:prstGeom prst="rect">
            <a:avLst/>
          </a:prstGeom>
          <a:noFill/>
        </p:spPr>
        <p:txBody>
          <a:bodyPr wrap="square" lIns="53459" tIns="26730" rIns="53459" bIns="26730" rtlCol="0" anchor="t">
            <a:spAutoFit/>
          </a:bodyPr>
          <a:lstStyle>
            <a:defPPr>
              <a:defRPr lang="ja-JP"/>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a:lstStyle>
          <a:p>
            <a:pPr defTabSz="801837">
              <a:buClr>
                <a:srgbClr val="000000"/>
              </a:buClr>
              <a:defRPr/>
            </a:pPr>
            <a:r>
              <a:rPr lang="ja-JP" altLang="en-US" sz="1052" b="1">
                <a:solidFill>
                  <a:srgbClr val="000000">
                    <a:lumMod val="50000"/>
                    <a:lumOff val="50000"/>
                  </a:srgbClr>
                </a:solidFill>
                <a:latin typeface="Yu Gothic"/>
                <a:ea typeface="Yu Gothic"/>
                <a:sym typeface="Arial"/>
              </a:rPr>
              <a:t>出典：プレコンセプションケア医療者用マニュアル　第１版</a:t>
            </a:r>
          </a:p>
          <a:p>
            <a:pPr defTabSz="801837">
              <a:buClr>
                <a:srgbClr val="000000"/>
              </a:buClr>
              <a:defRPr/>
            </a:pPr>
            <a:r>
              <a:rPr lang="ja-JP" altLang="en-US" sz="1052" b="1">
                <a:solidFill>
                  <a:srgbClr val="000000">
                    <a:lumMod val="50000"/>
                    <a:lumOff val="50000"/>
                  </a:srgbClr>
                </a:solidFill>
                <a:latin typeface="Yu Gothic"/>
                <a:ea typeface="Yu Gothic"/>
                <a:cs typeface="Arial"/>
                <a:sym typeface="Arial"/>
              </a:rPr>
              <a:t>　　　メジカルビュー</a:t>
            </a:r>
            <a:r>
              <a:rPr lang="ja-JP" altLang="en-US" sz="1052" b="1">
                <a:solidFill>
                  <a:srgbClr val="000000">
                    <a:lumMod val="50000"/>
                    <a:lumOff val="50000"/>
                  </a:srgbClr>
                </a:solidFill>
                <a:latin typeface="Yu Gothic"/>
                <a:ea typeface="Yu Gothic"/>
                <a:sym typeface="Arial"/>
              </a:rPr>
              <a:t>社　プレコンセプションケア</a:t>
            </a:r>
            <a:endParaRPr lang="en-US" altLang="ja-JP" sz="1052" b="1">
              <a:solidFill>
                <a:srgbClr val="000000">
                  <a:lumMod val="50000"/>
                  <a:lumOff val="50000"/>
                </a:srgbClr>
              </a:solidFill>
              <a:latin typeface="Yu Gothic"/>
              <a:ea typeface="Yu Gothic"/>
              <a:sym typeface="Arial"/>
            </a:endParaRPr>
          </a:p>
          <a:p>
            <a:pPr defTabSz="801837">
              <a:buClr>
                <a:srgbClr val="000000"/>
              </a:buClr>
              <a:defRPr/>
            </a:pPr>
            <a:r>
              <a:rPr lang="ja-JP" altLang="en-US" sz="1052" b="1">
                <a:solidFill>
                  <a:srgbClr val="000000">
                    <a:lumMod val="50000"/>
                    <a:lumOff val="50000"/>
                  </a:srgbClr>
                </a:solidFill>
                <a:latin typeface="Yu Gothic"/>
                <a:ea typeface="Yu Gothic"/>
                <a:sym typeface="Arial"/>
              </a:rPr>
              <a:t>　　　厚生労働省「健康日本２１」 </a:t>
            </a:r>
            <a:r>
              <a:rPr lang="en-US" altLang="ja-JP" sz="1052" b="1">
                <a:solidFill>
                  <a:srgbClr val="000000">
                    <a:lumMod val="50000"/>
                    <a:lumOff val="50000"/>
                  </a:srgbClr>
                </a:solidFill>
                <a:latin typeface="Yu Gothic"/>
                <a:ea typeface="Yu Gothic"/>
                <a:sym typeface="Arial"/>
              </a:rPr>
              <a:t>(</a:t>
            </a:r>
            <a:r>
              <a:rPr lang="ja-JP" altLang="en-US" sz="1052" b="1">
                <a:solidFill>
                  <a:srgbClr val="000000">
                    <a:lumMod val="50000"/>
                    <a:lumOff val="50000"/>
                  </a:srgbClr>
                </a:solidFill>
                <a:latin typeface="Yu Gothic"/>
                <a:ea typeface="Yu Gothic"/>
                <a:sym typeface="Arial"/>
              </a:rPr>
              <a:t>第三次</a:t>
            </a:r>
            <a:r>
              <a:rPr lang="en-US" altLang="ja-JP" sz="1052" b="1">
                <a:solidFill>
                  <a:srgbClr val="000000">
                    <a:lumMod val="50000"/>
                    <a:lumOff val="50000"/>
                  </a:srgbClr>
                </a:solidFill>
                <a:latin typeface="Yu Gothic"/>
                <a:ea typeface="Yu Gothic"/>
                <a:sym typeface="Arial"/>
              </a:rPr>
              <a:t>)</a:t>
            </a:r>
          </a:p>
          <a:p>
            <a:pPr defTabSz="801837">
              <a:buClr>
                <a:srgbClr val="000000"/>
              </a:buClr>
              <a:defRPr/>
            </a:pPr>
            <a:r>
              <a:rPr lang="ja-JP" altLang="en-US" sz="1052" b="1">
                <a:solidFill>
                  <a:srgbClr val="000000">
                    <a:lumMod val="50000"/>
                    <a:lumOff val="50000"/>
                  </a:srgbClr>
                </a:solidFill>
                <a:latin typeface="Yu Gothic"/>
                <a:ea typeface="Yu Gothic"/>
                <a:sym typeface="Arial"/>
              </a:rPr>
              <a:t>　　　</a:t>
            </a:r>
            <a:r>
              <a:rPr lang="en-US" altLang="ja-JP" sz="1052" b="1" err="1">
                <a:solidFill>
                  <a:srgbClr val="000000">
                    <a:lumMod val="50000"/>
                    <a:lumOff val="50000"/>
                  </a:srgbClr>
                </a:solidFill>
                <a:latin typeface="Yu Gothic"/>
                <a:ea typeface="Yu Gothic"/>
                <a:sym typeface="Arial"/>
              </a:rPr>
              <a:t>Korostovtseva</a:t>
            </a:r>
            <a:r>
              <a:rPr lang="en-US" altLang="ja-JP" sz="1052" b="1">
                <a:solidFill>
                  <a:srgbClr val="000000">
                    <a:lumMod val="50000"/>
                    <a:lumOff val="50000"/>
                  </a:srgbClr>
                </a:solidFill>
                <a:latin typeface="Yu Gothic"/>
                <a:ea typeface="Yu Gothic"/>
                <a:sym typeface="Arial"/>
              </a:rPr>
              <a:t> L et al. Sleep and Cardiovascular Risk. Sleep Med Clin. 2021 Sep; 16(3)</a:t>
            </a:r>
          </a:p>
          <a:p>
            <a:pPr defTabSz="801837">
              <a:buClr>
                <a:srgbClr val="000000"/>
              </a:buClr>
              <a:defRPr/>
            </a:pPr>
            <a:endParaRPr lang="ja-JP" altLang="en-US" sz="1052" b="1">
              <a:solidFill>
                <a:srgbClr val="000000">
                  <a:lumMod val="50000"/>
                  <a:lumOff val="50000"/>
                </a:srgbClr>
              </a:solidFill>
              <a:latin typeface="Yu Gothic"/>
              <a:ea typeface="Yu Gothic"/>
              <a:sym typeface="Arial"/>
            </a:endParaRPr>
          </a:p>
        </p:txBody>
      </p:sp>
      <p:pic>
        <p:nvPicPr>
          <p:cNvPr id="5" name="図 4">
            <a:extLst>
              <a:ext uri="{FF2B5EF4-FFF2-40B4-BE49-F238E27FC236}">
                <a16:creationId xmlns:a16="http://schemas.microsoft.com/office/drawing/2014/main" id="{50753737-F311-66B0-19A8-21A593C0E7C3}"/>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38709237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0DAF4759-D5D9-CB03-C0AE-33128F5B2D03}"/>
              </a:ext>
            </a:extLst>
          </p:cNvPr>
          <p:cNvSpPr txBox="1"/>
          <p:nvPr/>
        </p:nvSpPr>
        <p:spPr>
          <a:xfrm>
            <a:off x="508239" y="925137"/>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defRPr/>
            </a:pPr>
            <a:r>
              <a:rPr lang="ja-JP" altLang="en-US" sz="2105" b="1" kern="0">
                <a:solidFill>
                  <a:srgbClr val="000000">
                    <a:lumMod val="50000"/>
                    <a:lumOff val="50000"/>
                  </a:srgbClr>
                </a:solidFill>
                <a:latin typeface="Yu Gothic"/>
                <a:ea typeface="Yu Gothic"/>
                <a:cs typeface="Arial"/>
                <a:sym typeface="Arial"/>
              </a:rPr>
              <a:t>　知っておきたい健康のリスク｜喫煙</a:t>
            </a:r>
          </a:p>
        </p:txBody>
      </p:sp>
      <p:sp>
        <p:nvSpPr>
          <p:cNvPr id="7" name="テキスト ボックス 6">
            <a:extLst>
              <a:ext uri="{FF2B5EF4-FFF2-40B4-BE49-F238E27FC236}">
                <a16:creationId xmlns:a16="http://schemas.microsoft.com/office/drawing/2014/main" id="{EFA07F08-9618-C05C-75C6-737712C2C770}"/>
              </a:ext>
            </a:extLst>
          </p:cNvPr>
          <p:cNvSpPr txBox="1"/>
          <p:nvPr/>
        </p:nvSpPr>
        <p:spPr>
          <a:xfrm>
            <a:off x="-1" y="1683352"/>
            <a:ext cx="10691813" cy="1621719"/>
          </a:xfrm>
          <a:prstGeom prst="rect">
            <a:avLst/>
          </a:prstGeom>
          <a:noFill/>
        </p:spPr>
        <p:txBody>
          <a:bodyPr wrap="square" lIns="53459" tIns="26730" rIns="53459" bIns="26730" rtlCol="0" anchor="t">
            <a:spAutoFit/>
          </a:bodyPr>
          <a:lstStyle/>
          <a:p>
            <a:pPr algn="ctr" defTabSz="534558">
              <a:lnSpc>
                <a:spcPct val="150000"/>
              </a:lnSpc>
              <a:buClr>
                <a:srgbClr val="000000"/>
              </a:buClr>
              <a:buSzPts val="2500"/>
              <a:defRPr/>
            </a:pPr>
            <a:r>
              <a:rPr lang="ja-JP" altLang="en-US" sz="2338" b="1" kern="0">
                <a:solidFill>
                  <a:srgbClr val="000000">
                    <a:lumMod val="75000"/>
                    <a:lumOff val="25000"/>
                  </a:srgbClr>
                </a:solidFill>
                <a:latin typeface="游ゴシック"/>
                <a:ea typeface="游ゴシック"/>
                <a:cs typeface="Arial"/>
                <a:sym typeface="Arial"/>
              </a:rPr>
              <a:t>たばこの煙による健康への悪影響は喫煙者本人にとどまりません</a:t>
            </a:r>
            <a:endParaRPr lang="en-US" altLang="ja-JP" sz="2338" b="1" kern="0">
              <a:solidFill>
                <a:srgbClr val="000000">
                  <a:lumMod val="75000"/>
                  <a:lumOff val="25000"/>
                </a:srgbClr>
              </a:solidFill>
              <a:latin typeface="游ゴシック"/>
              <a:ea typeface="游ゴシック"/>
              <a:cs typeface="Arial"/>
              <a:sym typeface="Arial"/>
            </a:endParaRPr>
          </a:p>
          <a:p>
            <a:pPr algn="ctr" defTabSz="534558">
              <a:lnSpc>
                <a:spcPct val="150000"/>
              </a:lnSpc>
              <a:buClr>
                <a:srgbClr val="000000"/>
              </a:buClr>
              <a:buSzPts val="2500"/>
              <a:defRPr/>
            </a:pPr>
            <a:r>
              <a:rPr lang="ja-JP" altLang="en-US" sz="2338"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rPr>
              <a:t>他人のたばこの煙を吸わされる受動喫煙によって</a:t>
            </a:r>
            <a:endParaRPr lang="en-US" altLang="ja-JP" sz="2338"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endParaRPr>
          </a:p>
          <a:p>
            <a:pPr algn="ctr" defTabSz="534558">
              <a:lnSpc>
                <a:spcPct val="150000"/>
              </a:lnSpc>
              <a:buClr>
                <a:srgbClr val="000000"/>
              </a:buClr>
              <a:buSzPts val="2500"/>
              <a:defRPr/>
            </a:pPr>
            <a:r>
              <a:rPr lang="ja-JP" altLang="en-US" sz="2338" b="1" kern="0">
                <a:solidFill>
                  <a:srgbClr val="000000">
                    <a:lumMod val="75000"/>
                    <a:lumOff val="25000"/>
                  </a:srgbClr>
                </a:solidFill>
                <a:latin typeface="游ゴシック"/>
                <a:ea typeface="游ゴシック"/>
                <a:cs typeface="Arial"/>
                <a:sym typeface="Arial"/>
              </a:rPr>
              <a:t>健康への悪影響が生じることも指摘されています</a:t>
            </a:r>
          </a:p>
        </p:txBody>
      </p:sp>
      <p:sp>
        <p:nvSpPr>
          <p:cNvPr id="9" name="角丸四角形 3">
            <a:extLst>
              <a:ext uri="{FF2B5EF4-FFF2-40B4-BE49-F238E27FC236}">
                <a16:creationId xmlns:a16="http://schemas.microsoft.com/office/drawing/2014/main" id="{0515B869-42D6-8281-7ED4-A09D4B8053B3}"/>
              </a:ext>
            </a:extLst>
          </p:cNvPr>
          <p:cNvSpPr/>
          <p:nvPr/>
        </p:nvSpPr>
        <p:spPr>
          <a:xfrm>
            <a:off x="668730" y="3751845"/>
            <a:ext cx="9508300" cy="1509111"/>
          </a:xfrm>
          <a:prstGeom prst="roundRect">
            <a:avLst>
              <a:gd name="adj" fmla="val 6322"/>
            </a:avLst>
          </a:prstGeom>
          <a:solidFill>
            <a:srgbClr val="F6F3ED">
              <a:alpha val="52691"/>
            </a:srgbClr>
          </a:solidFill>
          <a:ln w="50800">
            <a:solidFill>
              <a:srgbClr val="5DC2D0">
                <a:alpha val="49697"/>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534558">
              <a:lnSpc>
                <a:spcPct val="115000"/>
              </a:lnSpc>
              <a:buClr>
                <a:srgbClr val="000000"/>
              </a:buClr>
              <a:buSzPts val="6000"/>
              <a:defRPr/>
            </a:pPr>
            <a:endParaRPr lang="ja-JP" altLang="en-US" sz="1403" kern="0">
              <a:solidFill>
                <a:srgbClr val="000000">
                  <a:lumMod val="75000"/>
                  <a:lumOff val="25000"/>
                </a:srgbClr>
              </a:solidFill>
              <a:latin typeface="Arial"/>
              <a:ea typeface="Arial"/>
              <a:cs typeface="Arial"/>
              <a:sym typeface="Arial"/>
            </a:endParaRPr>
          </a:p>
        </p:txBody>
      </p:sp>
      <p:sp>
        <p:nvSpPr>
          <p:cNvPr id="10" name="テキスト ボックス 9">
            <a:extLst>
              <a:ext uri="{FF2B5EF4-FFF2-40B4-BE49-F238E27FC236}">
                <a16:creationId xmlns:a16="http://schemas.microsoft.com/office/drawing/2014/main" id="{184A7A6F-90AE-FF59-D318-FB0596141A4C}"/>
              </a:ext>
            </a:extLst>
          </p:cNvPr>
          <p:cNvSpPr txBox="1"/>
          <p:nvPr/>
        </p:nvSpPr>
        <p:spPr>
          <a:xfrm>
            <a:off x="1195753" y="3899521"/>
            <a:ext cx="8495165" cy="1230202"/>
          </a:xfrm>
          <a:prstGeom prst="rect">
            <a:avLst/>
          </a:prstGeom>
          <a:noFill/>
        </p:spPr>
        <p:txBody>
          <a:bodyPr wrap="square" lIns="53459" tIns="26730" rIns="53459" bIns="26730" rtlCol="0" anchor="t">
            <a:spAutoFit/>
          </a:bodyPr>
          <a:lstStyle/>
          <a:p>
            <a:pPr defTabSz="534558">
              <a:lnSpc>
                <a:spcPct val="150000"/>
              </a:lnSpc>
              <a:buClr>
                <a:srgbClr val="000000"/>
              </a:buClr>
              <a:buSzPts val="2500"/>
              <a:defRPr/>
            </a:pPr>
            <a:r>
              <a:rPr lang="ja-JP" altLang="en-US" sz="1754"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rPr>
              <a:t>能動喫煙：がん、循環器疾患（脳卒中、虚血性心疾患）、慢性閉塞性肺疾患（</a:t>
            </a:r>
            <a:r>
              <a:rPr lang="en-US" altLang="ja-JP" sz="1754"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rPr>
              <a:t>COPD</a:t>
            </a:r>
            <a:r>
              <a:rPr lang="ja-JP" altLang="en-US" sz="1754"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rPr>
              <a:t>）、糖尿病等に関連しています</a:t>
            </a:r>
            <a:endParaRPr lang="en-US" altLang="ja-JP" sz="1754"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endParaRPr>
          </a:p>
          <a:p>
            <a:pPr defTabSz="534558">
              <a:lnSpc>
                <a:spcPct val="150000"/>
              </a:lnSpc>
              <a:buClr>
                <a:srgbClr val="000000"/>
              </a:buClr>
              <a:buSzPts val="2500"/>
              <a:defRPr/>
            </a:pPr>
            <a:r>
              <a:rPr lang="ja-JP" altLang="en-US" sz="1754"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rPr>
              <a:t>受動喫煙：肺がん、循環器疾患（脳卒中、虚血性心疾患）等に関連しています</a:t>
            </a:r>
            <a:endParaRPr lang="en-US" altLang="ja-JP" sz="1754" b="1" kern="0">
              <a:solidFill>
                <a:srgbClr val="000000">
                  <a:lumMod val="75000"/>
                  <a:lumOff val="25000"/>
                </a:srgbClr>
              </a:solidFill>
              <a:latin typeface="游ゴシック" panose="020B0400000000000000" pitchFamily="50" charset="-128"/>
              <a:ea typeface="游ゴシック" panose="020B0400000000000000" pitchFamily="50" charset="-128"/>
              <a:cs typeface="Arial"/>
              <a:sym typeface="Arial"/>
            </a:endParaRPr>
          </a:p>
        </p:txBody>
      </p:sp>
      <p:pic>
        <p:nvPicPr>
          <p:cNvPr id="11" name="図 7" descr="アイコン&#10;&#10;AI 生成コンテンツは誤りを含む可能性があります。">
            <a:extLst>
              <a:ext uri="{FF2B5EF4-FFF2-40B4-BE49-F238E27FC236}">
                <a16:creationId xmlns:a16="http://schemas.microsoft.com/office/drawing/2014/main" id="{997D8710-8818-C6B6-AC9B-CF313BDE008A}"/>
              </a:ext>
            </a:extLst>
          </p:cNvPr>
          <p:cNvPicPr>
            <a:picLocks noChangeAspect="1"/>
          </p:cNvPicPr>
          <p:nvPr/>
        </p:nvPicPr>
        <p:blipFill>
          <a:blip r:embed="rId3"/>
          <a:stretch>
            <a:fillRect/>
          </a:stretch>
        </p:blipFill>
        <p:spPr>
          <a:xfrm>
            <a:off x="732016" y="3936894"/>
            <a:ext cx="488067" cy="507587"/>
          </a:xfrm>
          <a:prstGeom prst="rect">
            <a:avLst/>
          </a:prstGeom>
        </p:spPr>
      </p:pic>
      <p:sp>
        <p:nvSpPr>
          <p:cNvPr id="13" name="Google Shape;382;p43">
            <a:extLst>
              <a:ext uri="{FF2B5EF4-FFF2-40B4-BE49-F238E27FC236}">
                <a16:creationId xmlns:a16="http://schemas.microsoft.com/office/drawing/2014/main" id="{A07A7F4F-99B7-1ABD-B9E4-83D0471F0114}"/>
              </a:ext>
            </a:extLst>
          </p:cNvPr>
          <p:cNvSpPr/>
          <p:nvPr/>
        </p:nvSpPr>
        <p:spPr>
          <a:xfrm>
            <a:off x="4084089" y="3541024"/>
            <a:ext cx="2518742" cy="385120"/>
          </a:xfrm>
          <a:prstGeom prst="roundRect">
            <a:avLst>
              <a:gd name="adj" fmla="val 50000"/>
            </a:avLst>
          </a:prstGeom>
          <a:solidFill>
            <a:srgbClr val="5DC2D0"/>
          </a:solidFill>
          <a:ln>
            <a:noFill/>
          </a:ln>
        </p:spPr>
        <p:txBody>
          <a:bodyPr spcFirstLastPara="1" wrap="square" lIns="53450" tIns="53450" rIns="53450" bIns="53450" anchor="ctr" anchorCtr="0">
            <a:noAutofit/>
          </a:bodyPr>
          <a:lstStyle/>
          <a:p>
            <a:pPr algn="ctr" defTabSz="534558">
              <a:lnSpc>
                <a:spcPct val="115000"/>
              </a:lnSpc>
              <a:buClr>
                <a:srgbClr val="000000"/>
              </a:buClr>
              <a:defRPr/>
            </a:pPr>
            <a:r>
              <a:rPr lang="ja-JP" altLang="en-US" sz="1871" b="1" kern="0">
                <a:solidFill>
                  <a:srgbClr val="FFFFFF"/>
                </a:solidFill>
                <a:latin typeface="Yu Gothic"/>
                <a:ea typeface="Yu Gothic"/>
                <a:cs typeface="Kosugi"/>
                <a:sym typeface="Kosugi"/>
              </a:rPr>
              <a:t>喫煙の影響</a:t>
            </a:r>
            <a:endParaRPr lang="ja-JP" altLang="en-US" sz="1871" b="1" kern="0">
              <a:solidFill>
                <a:srgbClr val="FFFFFF"/>
              </a:solidFill>
              <a:latin typeface="Yu Gothic"/>
              <a:ea typeface="Yu Gothic"/>
              <a:cs typeface="Kosugi"/>
              <a:sym typeface="Arial"/>
            </a:endParaRPr>
          </a:p>
        </p:txBody>
      </p:sp>
      <p:sp>
        <p:nvSpPr>
          <p:cNvPr id="14" name="テキスト ボックス 13">
            <a:extLst>
              <a:ext uri="{FF2B5EF4-FFF2-40B4-BE49-F238E27FC236}">
                <a16:creationId xmlns:a16="http://schemas.microsoft.com/office/drawing/2014/main" id="{AEAE5B0C-1E04-9C60-C71A-BFACC200344C}"/>
              </a:ext>
            </a:extLst>
          </p:cNvPr>
          <p:cNvSpPr txBox="1"/>
          <p:nvPr/>
        </p:nvSpPr>
        <p:spPr>
          <a:xfrm>
            <a:off x="-1" y="5355019"/>
            <a:ext cx="10691813" cy="542321"/>
          </a:xfrm>
          <a:prstGeom prst="rect">
            <a:avLst/>
          </a:prstGeom>
          <a:noFill/>
        </p:spPr>
        <p:txBody>
          <a:bodyPr wrap="square" lIns="53459" tIns="26730" rIns="53459" bIns="26730" rtlCol="0" anchor="t">
            <a:spAutoFit/>
          </a:bodyPr>
          <a:lstStyle/>
          <a:p>
            <a:pPr algn="ctr" defTabSz="534558">
              <a:lnSpc>
                <a:spcPct val="150000"/>
              </a:lnSpc>
              <a:buClr>
                <a:srgbClr val="000000"/>
              </a:buClr>
              <a:buSzPts val="2500"/>
              <a:defRPr/>
            </a:pPr>
            <a:r>
              <a:rPr lang="ja-JP" altLang="en-US" sz="2338" b="1" kern="0">
                <a:solidFill>
                  <a:srgbClr val="000000">
                    <a:lumMod val="75000"/>
                    <a:lumOff val="25000"/>
                  </a:srgbClr>
                </a:solidFill>
                <a:latin typeface="游ゴシック"/>
                <a:ea typeface="游ゴシック"/>
                <a:cs typeface="Arial"/>
                <a:sym typeface="Arial"/>
              </a:rPr>
              <a:t>喫煙率の低下、受動喫煙への曝露状況の改善が重要です</a:t>
            </a:r>
            <a:endParaRPr lang="ja-JP" altLang="en-US" sz="1871" b="1" kern="0">
              <a:solidFill>
                <a:srgbClr val="000000">
                  <a:lumMod val="75000"/>
                  <a:lumOff val="25000"/>
                </a:srgbClr>
              </a:solidFill>
              <a:latin typeface="游ゴシック"/>
              <a:ea typeface="游ゴシック"/>
              <a:cs typeface="Arial"/>
              <a:sym typeface="Arial"/>
            </a:endParaRPr>
          </a:p>
        </p:txBody>
      </p:sp>
      <p:sp>
        <p:nvSpPr>
          <p:cNvPr id="15" name="テキスト ボックス 14">
            <a:extLst>
              <a:ext uri="{FF2B5EF4-FFF2-40B4-BE49-F238E27FC236}">
                <a16:creationId xmlns:a16="http://schemas.microsoft.com/office/drawing/2014/main" id="{E8E98010-5B84-F457-6985-F333EBED167E}"/>
              </a:ext>
            </a:extLst>
          </p:cNvPr>
          <p:cNvSpPr txBox="1"/>
          <p:nvPr/>
        </p:nvSpPr>
        <p:spPr>
          <a:xfrm>
            <a:off x="668730" y="6094846"/>
            <a:ext cx="10415338" cy="539692"/>
          </a:xfrm>
          <a:prstGeom prst="rect">
            <a:avLst/>
          </a:prstGeom>
          <a:noFill/>
        </p:spPr>
        <p:txBody>
          <a:bodyPr wrap="square" lIns="53459" tIns="26730" rIns="53459" bIns="26730" anchor="t">
            <a:spAutoFit/>
          </a:bodyPr>
          <a:lstStyle/>
          <a:p>
            <a:pPr defTabSz="534558">
              <a:buClr>
                <a:srgbClr val="000000"/>
              </a:buClr>
              <a:defRPr/>
            </a:pPr>
            <a:r>
              <a:rPr lang="ja-JP" altLang="en-US" sz="1052" b="1" kern="0">
                <a:solidFill>
                  <a:srgbClr val="000000">
                    <a:lumMod val="50000"/>
                    <a:lumOff val="50000"/>
                  </a:srgbClr>
                </a:solidFill>
                <a:latin typeface="Yu Gothic"/>
                <a:ea typeface="Yu Gothic"/>
                <a:cs typeface="Arial"/>
                <a:sym typeface="Arial"/>
              </a:rPr>
              <a:t>出典：厚生労働省：喫煙と健康問題について簡単に理解したい方のために（</a:t>
            </a:r>
            <a:r>
              <a:rPr lang="en-US" altLang="ja-JP" sz="1052" b="1" kern="0">
                <a:solidFill>
                  <a:srgbClr val="000000">
                    <a:lumMod val="50000"/>
                    <a:lumOff val="50000"/>
                  </a:srgbClr>
                </a:solidFill>
                <a:latin typeface="Yu Gothic"/>
                <a:ea typeface="Yu Gothic"/>
                <a:cs typeface="Arial"/>
                <a:sym typeface="Arial"/>
              </a:rPr>
              <a:t>Q</a:t>
            </a:r>
            <a:r>
              <a:rPr lang="ja-JP" altLang="en-US" sz="1052" b="1" kern="0">
                <a:solidFill>
                  <a:srgbClr val="000000">
                    <a:lumMod val="50000"/>
                    <a:lumOff val="50000"/>
                  </a:srgbClr>
                </a:solidFill>
                <a:latin typeface="Yu Gothic"/>
                <a:ea typeface="Yu Gothic"/>
                <a:cs typeface="Arial"/>
                <a:sym typeface="Arial"/>
              </a:rPr>
              <a:t>＆</a:t>
            </a:r>
            <a:r>
              <a:rPr lang="en-US" altLang="ja-JP" sz="1052" b="1" kern="0">
                <a:solidFill>
                  <a:srgbClr val="000000">
                    <a:lumMod val="50000"/>
                    <a:lumOff val="50000"/>
                  </a:srgbClr>
                </a:solidFill>
                <a:latin typeface="Yu Gothic"/>
                <a:ea typeface="Yu Gothic"/>
                <a:cs typeface="Arial"/>
                <a:sym typeface="Arial"/>
              </a:rPr>
              <a:t>A)</a:t>
            </a:r>
            <a:r>
              <a:rPr lang="ja-JP" altLang="en-US" sz="1052" b="1" kern="0">
                <a:solidFill>
                  <a:srgbClr val="000000">
                    <a:lumMod val="50000"/>
                    <a:lumOff val="50000"/>
                  </a:srgbClr>
                </a:solidFill>
                <a:latin typeface="Yu Gothic"/>
                <a:ea typeface="Yu Gothic"/>
                <a:cs typeface="Arial"/>
                <a:sym typeface="Arial"/>
              </a:rPr>
              <a:t>（</a:t>
            </a:r>
            <a:r>
              <a:rPr lang="en" altLang="ja-JP" sz="1052" b="1" kern="0">
                <a:solidFill>
                  <a:srgbClr val="000000">
                    <a:lumMod val="50000"/>
                    <a:lumOff val="50000"/>
                  </a:srgbClr>
                </a:solidFill>
                <a:latin typeface="Yu Gothic"/>
                <a:ea typeface="Yu Gothic"/>
                <a:cs typeface="Arial"/>
                <a:sym typeface="Arial"/>
              </a:rPr>
              <a:t>https://www.mhlw.go.jp/topics/tobacco/qa/</a:t>
            </a:r>
            <a:r>
              <a:rPr lang="ja-JP" altLang="en-US" sz="1052" b="1" kern="0">
                <a:solidFill>
                  <a:srgbClr val="000000">
                    <a:lumMod val="50000"/>
                    <a:lumOff val="50000"/>
                  </a:srgbClr>
                </a:solidFill>
                <a:latin typeface="Yu Gothic"/>
                <a:ea typeface="Yu Gothic"/>
                <a:cs typeface="Arial"/>
                <a:sym typeface="Arial"/>
              </a:rPr>
              <a:t>）</a:t>
            </a:r>
            <a:endParaRPr lang="en" altLang="ja-JP" sz="1052" b="1" kern="0">
              <a:solidFill>
                <a:srgbClr val="000000">
                  <a:lumMod val="50000"/>
                  <a:lumOff val="50000"/>
                </a:srgbClr>
              </a:solidFill>
              <a:latin typeface="Yu Gothic"/>
              <a:ea typeface="Yu Gothic"/>
              <a:cs typeface="Arial"/>
              <a:sym typeface="Arial"/>
            </a:endParaRPr>
          </a:p>
          <a:p>
            <a:pPr defTabSz="534558">
              <a:buClr>
                <a:srgbClr val="000000"/>
              </a:buClr>
              <a:defRPr/>
            </a:pPr>
            <a:r>
              <a:rPr lang="ja-JP" altLang="en-US" sz="1052" b="1" kern="0">
                <a:solidFill>
                  <a:srgbClr val="000000">
                    <a:lumMod val="50000"/>
                    <a:lumOff val="50000"/>
                  </a:srgbClr>
                </a:solidFill>
                <a:latin typeface="Yu Gothic"/>
                <a:ea typeface="Yu Gothic"/>
                <a:cs typeface="Arial"/>
                <a:sym typeface="Arial"/>
              </a:rPr>
              <a:t>　　　厚生労働省「健康日本２１」 </a:t>
            </a:r>
            <a:r>
              <a:rPr lang="en-US" altLang="ja-JP" sz="1052" b="1" kern="0">
                <a:solidFill>
                  <a:srgbClr val="000000">
                    <a:lumMod val="50000"/>
                    <a:lumOff val="50000"/>
                  </a:srgbClr>
                </a:solidFill>
                <a:latin typeface="Yu Gothic"/>
                <a:ea typeface="Yu Gothic"/>
                <a:cs typeface="Arial"/>
                <a:sym typeface="Arial"/>
              </a:rPr>
              <a:t>(</a:t>
            </a:r>
            <a:r>
              <a:rPr lang="ja-JP" altLang="en-US" sz="1052" b="1" kern="0">
                <a:solidFill>
                  <a:srgbClr val="000000">
                    <a:lumMod val="50000"/>
                    <a:lumOff val="50000"/>
                  </a:srgbClr>
                </a:solidFill>
                <a:latin typeface="Yu Gothic"/>
                <a:ea typeface="Yu Gothic"/>
                <a:cs typeface="Arial"/>
                <a:sym typeface="Arial"/>
              </a:rPr>
              <a:t>第三次</a:t>
            </a:r>
            <a:r>
              <a:rPr lang="en-US" altLang="ja-JP" sz="1052" b="1" kern="0">
                <a:solidFill>
                  <a:srgbClr val="000000">
                    <a:lumMod val="50000"/>
                    <a:lumOff val="50000"/>
                  </a:srgbClr>
                </a:solidFill>
                <a:latin typeface="Yu Gothic"/>
                <a:ea typeface="Yu Gothic"/>
                <a:cs typeface="Arial"/>
                <a:sym typeface="Arial"/>
              </a:rPr>
              <a:t>)</a:t>
            </a:r>
          </a:p>
          <a:p>
            <a:pPr defTabSz="534558">
              <a:buClr>
                <a:srgbClr val="000000"/>
              </a:buClr>
              <a:defRPr/>
            </a:pPr>
            <a:endParaRPr lang="ja-JP" altLang="en-US" sz="1052" b="1" kern="0">
              <a:solidFill>
                <a:srgbClr val="000000">
                  <a:lumMod val="50000"/>
                  <a:lumOff val="50000"/>
                </a:srgbClr>
              </a:solidFill>
              <a:latin typeface="Yu Gothic"/>
              <a:ea typeface="Yu Gothic"/>
              <a:cs typeface="Arial"/>
              <a:sym typeface="Arial"/>
            </a:endParaRPr>
          </a:p>
        </p:txBody>
      </p:sp>
      <p:pic>
        <p:nvPicPr>
          <p:cNvPr id="2" name="図 7" descr="アイコン&#10;&#10;AI 生成コンテンツは誤りを含む可能性があります。">
            <a:extLst>
              <a:ext uri="{FF2B5EF4-FFF2-40B4-BE49-F238E27FC236}">
                <a16:creationId xmlns:a16="http://schemas.microsoft.com/office/drawing/2014/main" id="{3D3028B7-2C67-3758-FA74-2C276B86660F}"/>
              </a:ext>
            </a:extLst>
          </p:cNvPr>
          <p:cNvPicPr>
            <a:picLocks noChangeAspect="1"/>
          </p:cNvPicPr>
          <p:nvPr/>
        </p:nvPicPr>
        <p:blipFill>
          <a:blip r:embed="rId3"/>
          <a:stretch>
            <a:fillRect/>
          </a:stretch>
        </p:blipFill>
        <p:spPr>
          <a:xfrm>
            <a:off x="732016" y="4716015"/>
            <a:ext cx="488067" cy="507587"/>
          </a:xfrm>
          <a:prstGeom prst="rect">
            <a:avLst/>
          </a:prstGeom>
        </p:spPr>
      </p:pic>
      <p:pic>
        <p:nvPicPr>
          <p:cNvPr id="6" name="図 5">
            <a:extLst>
              <a:ext uri="{FF2B5EF4-FFF2-40B4-BE49-F238E27FC236}">
                <a16:creationId xmlns:a16="http://schemas.microsoft.com/office/drawing/2014/main" id="{9C16C838-2116-58BF-0B74-61299488FDF7}"/>
              </a:ext>
            </a:extLst>
          </p:cNvPr>
          <p:cNvPicPr>
            <a:picLocks noChangeAspect="1"/>
          </p:cNvPicPr>
          <p:nvPr/>
        </p:nvPicPr>
        <p:blipFill>
          <a:blip r:embed="rId4"/>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6911251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70D795FC-AA35-FA86-61C6-F3027DBD9E0D}"/>
              </a:ext>
            </a:extLst>
          </p:cNvPr>
          <p:cNvSpPr/>
          <p:nvPr/>
        </p:nvSpPr>
        <p:spPr>
          <a:xfrm>
            <a:off x="530018" y="1749427"/>
            <a:ext cx="9615625" cy="4015302"/>
          </a:xfrm>
          <a:prstGeom prst="roundRect">
            <a:avLst>
              <a:gd name="adj" fmla="val 6322"/>
            </a:avLst>
          </a:prstGeom>
          <a:solidFill>
            <a:srgbClr val="F6F3ED">
              <a:alpha val="52691"/>
            </a:srgbClr>
          </a:solidFill>
          <a:ln w="50800">
            <a:solidFill>
              <a:schemeClr val="accent6">
                <a:alpha val="4969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534558">
              <a:lnSpc>
                <a:spcPct val="115000"/>
              </a:lnSpc>
              <a:buClr>
                <a:srgbClr val="000000"/>
              </a:buClr>
              <a:buSzPts val="6000"/>
              <a:defRPr/>
            </a:pPr>
            <a:endParaRPr lang="ja-JP" altLang="en-US" sz="1403" kern="0">
              <a:solidFill>
                <a:srgbClr val="5DC2D0"/>
              </a:solidFill>
              <a:latin typeface="Arial"/>
              <a:ea typeface="Arial"/>
              <a:cs typeface="Arial"/>
              <a:sym typeface="Arial"/>
            </a:endParaRPr>
          </a:p>
        </p:txBody>
      </p:sp>
      <p:sp>
        <p:nvSpPr>
          <p:cNvPr id="5" name="Rectangle: Rounded Corners 5">
            <a:extLst>
              <a:ext uri="{FF2B5EF4-FFF2-40B4-BE49-F238E27FC236}">
                <a16:creationId xmlns:a16="http://schemas.microsoft.com/office/drawing/2014/main" id="{87052F92-3A18-9D71-6CA2-E17C92BD93FB}"/>
              </a:ext>
            </a:extLst>
          </p:cNvPr>
          <p:cNvSpPr/>
          <p:nvPr/>
        </p:nvSpPr>
        <p:spPr>
          <a:xfrm>
            <a:off x="623270" y="3463352"/>
            <a:ext cx="9429118" cy="1085272"/>
          </a:xfrm>
          <a:prstGeom prst="roundRect">
            <a:avLst>
              <a:gd name="adj" fmla="val 4046"/>
            </a:avLst>
          </a:prstGeom>
          <a:solidFill>
            <a:srgbClr val="FA9F13">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34558">
              <a:buClr>
                <a:srgbClr val="000000"/>
              </a:buClr>
              <a:defRPr/>
            </a:pPr>
            <a:endParaRPr lang="en-US" sz="818" kern="0">
              <a:solidFill>
                <a:srgbClr val="FFFFFF"/>
              </a:solidFill>
              <a:latin typeface="Arial"/>
              <a:sym typeface="Arial"/>
            </a:endParaRPr>
          </a:p>
        </p:txBody>
      </p:sp>
      <p:sp>
        <p:nvSpPr>
          <p:cNvPr id="6" name="Rectangle: Rounded Corners 5">
            <a:extLst>
              <a:ext uri="{FF2B5EF4-FFF2-40B4-BE49-F238E27FC236}">
                <a16:creationId xmlns:a16="http://schemas.microsoft.com/office/drawing/2014/main" id="{2735B836-D53B-3088-13E6-DAAB69DA84E1}"/>
              </a:ext>
            </a:extLst>
          </p:cNvPr>
          <p:cNvSpPr/>
          <p:nvPr/>
        </p:nvSpPr>
        <p:spPr>
          <a:xfrm>
            <a:off x="622811" y="4649033"/>
            <a:ext cx="9417999" cy="962106"/>
          </a:xfrm>
          <a:prstGeom prst="roundRect">
            <a:avLst>
              <a:gd name="adj" fmla="val 4046"/>
            </a:avLst>
          </a:prstGeom>
          <a:solidFill>
            <a:srgbClr val="FA9F1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34558">
              <a:buClr>
                <a:srgbClr val="000000"/>
              </a:buClr>
              <a:defRPr/>
            </a:pPr>
            <a:endParaRPr lang="en-US" sz="818" kern="0">
              <a:solidFill>
                <a:srgbClr val="FFFFFF"/>
              </a:solidFill>
              <a:latin typeface="Arial"/>
              <a:sym typeface="Arial"/>
            </a:endParaRPr>
          </a:p>
        </p:txBody>
      </p:sp>
      <p:sp>
        <p:nvSpPr>
          <p:cNvPr id="7" name="Rectangle: Rounded Corners 5">
            <a:extLst>
              <a:ext uri="{FF2B5EF4-FFF2-40B4-BE49-F238E27FC236}">
                <a16:creationId xmlns:a16="http://schemas.microsoft.com/office/drawing/2014/main" id="{6FE764F6-AA29-3957-5EA6-7E66D0A46635}"/>
              </a:ext>
            </a:extLst>
          </p:cNvPr>
          <p:cNvSpPr/>
          <p:nvPr/>
        </p:nvSpPr>
        <p:spPr>
          <a:xfrm>
            <a:off x="623270" y="2049189"/>
            <a:ext cx="9429118" cy="1313755"/>
          </a:xfrm>
          <a:prstGeom prst="roundRect">
            <a:avLst>
              <a:gd name="adj" fmla="val 4046"/>
            </a:avLst>
          </a:prstGeom>
          <a:solidFill>
            <a:srgbClr val="FA9F13">
              <a:alpha val="137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34558">
              <a:buClr>
                <a:srgbClr val="000000"/>
              </a:buClr>
              <a:defRPr/>
            </a:pPr>
            <a:endParaRPr lang="en-US" sz="1052" kern="0">
              <a:solidFill>
                <a:srgbClr val="FFFFFF"/>
              </a:solidFill>
              <a:latin typeface="Arial"/>
              <a:sym typeface="Arial"/>
            </a:endParaRPr>
          </a:p>
        </p:txBody>
      </p:sp>
      <p:sp>
        <p:nvSpPr>
          <p:cNvPr id="8" name="Google Shape;382;p43">
            <a:extLst>
              <a:ext uri="{FF2B5EF4-FFF2-40B4-BE49-F238E27FC236}">
                <a16:creationId xmlns:a16="http://schemas.microsoft.com/office/drawing/2014/main" id="{D7717BEB-269D-A27F-1BA0-BC98EEB19C7D}"/>
              </a:ext>
            </a:extLst>
          </p:cNvPr>
          <p:cNvSpPr/>
          <p:nvPr/>
        </p:nvSpPr>
        <p:spPr>
          <a:xfrm>
            <a:off x="351451" y="2082190"/>
            <a:ext cx="10310036" cy="1313755"/>
          </a:xfrm>
          <a:prstGeom prst="roundRect">
            <a:avLst>
              <a:gd name="adj" fmla="val 0"/>
            </a:avLst>
          </a:prstGeom>
          <a:noFill/>
          <a:ln>
            <a:noFill/>
          </a:ln>
        </p:spPr>
        <p:txBody>
          <a:bodyPr spcFirstLastPara="1" wrap="square" lIns="357797" tIns="53450" rIns="53450" bIns="53450" anchor="ctr" anchorCtr="0">
            <a:noAutofit/>
          </a:bodyPr>
          <a:lstStyle/>
          <a:p>
            <a:pPr defTabSz="534558">
              <a:lnSpc>
                <a:spcPct val="115000"/>
              </a:lnSpc>
              <a:buClr>
                <a:srgbClr val="000000"/>
              </a:buClr>
              <a:defRPr/>
            </a:pPr>
            <a:r>
              <a:rPr lang="ja-JP" altLang="en-US" sz="1403" b="1" u="sng" kern="0">
                <a:solidFill>
                  <a:srgbClr val="000000">
                    <a:lumMod val="75000"/>
                    <a:lumOff val="25000"/>
                  </a:srgbClr>
                </a:solidFill>
                <a:latin typeface="Yu Gothic"/>
                <a:ea typeface="Yu Gothic"/>
                <a:cs typeface="Kosugi"/>
                <a:sym typeface="Arial"/>
              </a:rPr>
              <a:t>妊娠前の喫煙</a:t>
            </a:r>
          </a:p>
        </p:txBody>
      </p:sp>
      <p:sp>
        <p:nvSpPr>
          <p:cNvPr id="9" name="Google Shape;382;p43">
            <a:extLst>
              <a:ext uri="{FF2B5EF4-FFF2-40B4-BE49-F238E27FC236}">
                <a16:creationId xmlns:a16="http://schemas.microsoft.com/office/drawing/2014/main" id="{44D84CCC-6AC3-76E9-3E10-D0FACE7463F3}"/>
              </a:ext>
            </a:extLst>
          </p:cNvPr>
          <p:cNvSpPr/>
          <p:nvPr/>
        </p:nvSpPr>
        <p:spPr>
          <a:xfrm>
            <a:off x="342400" y="3468655"/>
            <a:ext cx="1995172" cy="1085272"/>
          </a:xfrm>
          <a:prstGeom prst="roundRect">
            <a:avLst>
              <a:gd name="adj" fmla="val 0"/>
            </a:avLst>
          </a:prstGeom>
          <a:noFill/>
          <a:ln>
            <a:noFill/>
          </a:ln>
        </p:spPr>
        <p:txBody>
          <a:bodyPr spcFirstLastPara="1" wrap="square" lIns="357797" tIns="53450" rIns="53450" bIns="53450" anchor="ctr" anchorCtr="0">
            <a:noAutofit/>
          </a:bodyPr>
          <a:lstStyle/>
          <a:p>
            <a:pPr defTabSz="534558">
              <a:lnSpc>
                <a:spcPct val="114999"/>
              </a:lnSpc>
              <a:buClr>
                <a:srgbClr val="000000"/>
              </a:buClr>
              <a:defRPr/>
            </a:pPr>
            <a:r>
              <a:rPr lang="ja-JP" altLang="en-US" sz="1403" b="1" u="sng" kern="0">
                <a:solidFill>
                  <a:srgbClr val="000000">
                    <a:lumMod val="75000"/>
                    <a:lumOff val="25000"/>
                  </a:srgbClr>
                </a:solidFill>
                <a:latin typeface="Yu Gothic"/>
                <a:ea typeface="Yu Gothic"/>
                <a:cs typeface="Kosugi"/>
                <a:sym typeface="Arial"/>
              </a:rPr>
              <a:t>妊娠中の喫煙</a:t>
            </a:r>
            <a:endParaRPr lang="en-US" altLang="ja-JP" sz="1403" b="1" u="sng" kern="0">
              <a:solidFill>
                <a:srgbClr val="000000">
                  <a:lumMod val="75000"/>
                  <a:lumOff val="25000"/>
                </a:srgbClr>
              </a:solidFill>
              <a:latin typeface="Yu Gothic"/>
              <a:ea typeface="Yu Gothic"/>
              <a:cs typeface="Kosugi"/>
              <a:sym typeface="Arial"/>
            </a:endParaRPr>
          </a:p>
          <a:p>
            <a:pPr defTabSz="534558">
              <a:lnSpc>
                <a:spcPct val="114999"/>
              </a:lnSpc>
              <a:buClr>
                <a:srgbClr val="000000"/>
              </a:buClr>
              <a:defRPr/>
            </a:pPr>
            <a:r>
              <a:rPr lang="en-US" altLang="ja-JP" sz="1169" b="1" u="sng" kern="0">
                <a:solidFill>
                  <a:srgbClr val="000000">
                    <a:lumMod val="75000"/>
                    <a:lumOff val="25000"/>
                  </a:srgbClr>
                </a:solidFill>
                <a:latin typeface="Yu Gothic"/>
                <a:ea typeface="Yu Gothic"/>
                <a:cs typeface="Arial"/>
                <a:sym typeface="Arial"/>
              </a:rPr>
              <a:t>※</a:t>
            </a:r>
            <a:r>
              <a:rPr lang="ja-JP" altLang="en-US" sz="1169" b="1" u="sng" kern="0">
                <a:solidFill>
                  <a:srgbClr val="000000">
                    <a:lumMod val="75000"/>
                    <a:lumOff val="25000"/>
                  </a:srgbClr>
                </a:solidFill>
                <a:latin typeface="Yu Gothic"/>
                <a:ea typeface="Yu Gothic"/>
                <a:cs typeface="Arial"/>
                <a:sym typeface="Arial"/>
              </a:rPr>
              <a:t>受動喫煙も含む</a:t>
            </a:r>
            <a:endParaRPr lang="en-US" altLang="en-US" sz="1169" u="sng" kern="0">
              <a:solidFill>
                <a:srgbClr val="000000">
                  <a:lumMod val="75000"/>
                  <a:lumOff val="25000"/>
                </a:srgbClr>
              </a:solidFill>
              <a:latin typeface="Arial"/>
              <a:cs typeface="Arial"/>
              <a:sym typeface="Arial"/>
            </a:endParaRPr>
          </a:p>
        </p:txBody>
      </p:sp>
      <p:sp>
        <p:nvSpPr>
          <p:cNvPr id="10" name="Google Shape;382;p43">
            <a:extLst>
              <a:ext uri="{FF2B5EF4-FFF2-40B4-BE49-F238E27FC236}">
                <a16:creationId xmlns:a16="http://schemas.microsoft.com/office/drawing/2014/main" id="{EAAC12CD-BD1D-8484-9DE9-A3EBA54339AD}"/>
              </a:ext>
            </a:extLst>
          </p:cNvPr>
          <p:cNvSpPr/>
          <p:nvPr/>
        </p:nvSpPr>
        <p:spPr>
          <a:xfrm>
            <a:off x="332126" y="4685207"/>
            <a:ext cx="10319088" cy="878947"/>
          </a:xfrm>
          <a:prstGeom prst="roundRect">
            <a:avLst>
              <a:gd name="adj" fmla="val 0"/>
            </a:avLst>
          </a:prstGeom>
          <a:noFill/>
          <a:ln>
            <a:noFill/>
          </a:ln>
        </p:spPr>
        <p:txBody>
          <a:bodyPr spcFirstLastPara="1" wrap="square" lIns="357797" tIns="53450" rIns="53450" bIns="53450" anchor="ctr" anchorCtr="0">
            <a:noAutofit/>
          </a:bodyPr>
          <a:lstStyle/>
          <a:p>
            <a:pPr defTabSz="534558">
              <a:lnSpc>
                <a:spcPct val="115000"/>
              </a:lnSpc>
              <a:buClr>
                <a:srgbClr val="000000"/>
              </a:buClr>
              <a:defRPr/>
            </a:pPr>
            <a:r>
              <a:rPr lang="ja-JP" altLang="en-US" sz="1403" b="1" u="sng" kern="0">
                <a:solidFill>
                  <a:srgbClr val="000000">
                    <a:lumMod val="75000"/>
                    <a:lumOff val="25000"/>
                  </a:srgbClr>
                </a:solidFill>
                <a:latin typeface="Yu Gothic"/>
                <a:ea typeface="Yu Gothic"/>
                <a:cs typeface="Kosugi"/>
                <a:sym typeface="Arial"/>
              </a:rPr>
              <a:t>乳幼児への影響</a:t>
            </a:r>
          </a:p>
        </p:txBody>
      </p:sp>
      <p:sp>
        <p:nvSpPr>
          <p:cNvPr id="11" name="Google Shape;96;p2">
            <a:extLst>
              <a:ext uri="{FF2B5EF4-FFF2-40B4-BE49-F238E27FC236}">
                <a16:creationId xmlns:a16="http://schemas.microsoft.com/office/drawing/2014/main" id="{C75571B1-002E-D0CB-14BB-817E3C6ADE0B}"/>
              </a:ext>
            </a:extLst>
          </p:cNvPr>
          <p:cNvSpPr txBox="1"/>
          <p:nvPr/>
        </p:nvSpPr>
        <p:spPr>
          <a:xfrm>
            <a:off x="508239" y="925137"/>
            <a:ext cx="9870192" cy="453522"/>
          </a:xfrm>
          <a:prstGeom prst="rect">
            <a:avLst/>
          </a:prstGeom>
          <a:noFill/>
          <a:ln>
            <a:noFill/>
          </a:ln>
        </p:spPr>
        <p:txBody>
          <a:bodyPr spcFirstLastPara="1" wrap="square" lIns="0" tIns="0" rIns="0" bIns="0" anchor="t" anchorCtr="0">
            <a:spAutoFit/>
          </a:bodyPr>
          <a:lstStyle/>
          <a:p>
            <a:pPr defTabSz="534558">
              <a:lnSpc>
                <a:spcPct val="140000"/>
              </a:lnSpc>
              <a:buClr>
                <a:srgbClr val="000000"/>
              </a:buClr>
              <a:buSzPts val="6000"/>
              <a:defRPr/>
            </a:pPr>
            <a:r>
              <a:rPr lang="ja-JP" altLang="en-US" sz="2105" b="1" kern="0">
                <a:solidFill>
                  <a:srgbClr val="000000">
                    <a:lumMod val="50000"/>
                    <a:lumOff val="50000"/>
                  </a:srgbClr>
                </a:solidFill>
                <a:latin typeface="Yu Gothic"/>
                <a:ea typeface="Yu Gothic"/>
                <a:cs typeface="Arial"/>
                <a:sym typeface="Arial"/>
              </a:rPr>
              <a:t>　知っておきたい健康のリスク｜喫煙</a:t>
            </a:r>
          </a:p>
        </p:txBody>
      </p:sp>
      <p:sp>
        <p:nvSpPr>
          <p:cNvPr id="14" name="Google Shape;267;g37b40e3a717_0_139">
            <a:extLst>
              <a:ext uri="{FF2B5EF4-FFF2-40B4-BE49-F238E27FC236}">
                <a16:creationId xmlns:a16="http://schemas.microsoft.com/office/drawing/2014/main" id="{F2C159C6-6C47-BC36-26E4-59213B618465}"/>
              </a:ext>
            </a:extLst>
          </p:cNvPr>
          <p:cNvSpPr txBox="1"/>
          <p:nvPr/>
        </p:nvSpPr>
        <p:spPr>
          <a:xfrm>
            <a:off x="2852372" y="2225219"/>
            <a:ext cx="7304767" cy="518313"/>
          </a:xfrm>
          <a:prstGeom prst="rect">
            <a:avLst/>
          </a:prstGeom>
          <a:noFill/>
          <a:ln>
            <a:noFill/>
          </a:ln>
        </p:spPr>
        <p:txBody>
          <a:bodyPr spcFirstLastPara="1" wrap="square" lIns="53450" tIns="53450" rIns="53450" bIns="53450" anchor="t" anchorCtr="0">
            <a:spAutoFit/>
          </a:bodyPr>
          <a:lstStyle/>
          <a:p>
            <a:pPr marL="167049" indent="-167049" defTabSz="534558">
              <a:lnSpc>
                <a:spcPts val="1637"/>
              </a:lnSpc>
              <a:buClr>
                <a:srgbClr val="000000"/>
              </a:buClr>
              <a:buSzPts val="2300"/>
              <a:defRPr/>
            </a:pPr>
            <a:r>
              <a:rPr lang="en-US" sz="1286" b="1" kern="0" noProof="1">
                <a:solidFill>
                  <a:srgbClr val="404040"/>
                </a:solidFill>
                <a:latin typeface="Yu Gothic"/>
                <a:ea typeface="Yu Gothic"/>
                <a:cs typeface="Arial"/>
                <a:sym typeface="Arial"/>
              </a:rPr>
              <a:t>・</a:t>
            </a:r>
            <a:r>
              <a:rPr lang="ja-JP" altLang="en-US" sz="1286" b="1" kern="0" noProof="1">
                <a:solidFill>
                  <a:srgbClr val="404040"/>
                </a:solidFill>
                <a:latin typeface="Yu Gothic"/>
                <a:ea typeface="Yu Gothic"/>
                <a:cs typeface="Arial"/>
                <a:sym typeface="Arial"/>
              </a:rPr>
              <a:t>卵巣機能の低下や子宮内膜の状態悪化が着床不全と関連すること、</a:t>
            </a:r>
            <a:endParaRPr lang="en-US" altLang="ja-JP" sz="1286" b="1" kern="0" noProof="1">
              <a:solidFill>
                <a:srgbClr val="404040"/>
              </a:solidFill>
              <a:latin typeface="Yu Gothic"/>
              <a:ea typeface="Yu Gothic"/>
              <a:cs typeface="Arial"/>
              <a:sym typeface="Arial"/>
            </a:endParaRPr>
          </a:p>
          <a:p>
            <a:pPr marL="167049" indent="-167049" defTabSz="534558">
              <a:lnSpc>
                <a:spcPts val="1637"/>
              </a:lnSpc>
              <a:buClr>
                <a:srgbClr val="000000"/>
              </a:buClr>
              <a:buSzPts val="2300"/>
              <a:defRPr/>
            </a:pPr>
            <a:r>
              <a:rPr lang="ja-JP" altLang="en-US" sz="1286" b="1" kern="0" noProof="1">
                <a:solidFill>
                  <a:srgbClr val="404040"/>
                </a:solidFill>
                <a:latin typeface="Yu Gothic"/>
                <a:ea typeface="Yu Gothic"/>
                <a:cs typeface="Arial"/>
                <a:sym typeface="Arial"/>
              </a:rPr>
              <a:t>　不妊治療の成功率の低下が報告されている</a:t>
            </a:r>
          </a:p>
        </p:txBody>
      </p:sp>
      <p:sp>
        <p:nvSpPr>
          <p:cNvPr id="15" name="Google Shape;268;g37b40e3a717_0_139">
            <a:extLst>
              <a:ext uri="{FF2B5EF4-FFF2-40B4-BE49-F238E27FC236}">
                <a16:creationId xmlns:a16="http://schemas.microsoft.com/office/drawing/2014/main" id="{701627E4-1E97-3F79-C873-01C454A6A140}"/>
              </a:ext>
            </a:extLst>
          </p:cNvPr>
          <p:cNvSpPr txBox="1"/>
          <p:nvPr/>
        </p:nvSpPr>
        <p:spPr>
          <a:xfrm>
            <a:off x="2849293" y="2867476"/>
            <a:ext cx="7406157" cy="313128"/>
          </a:xfrm>
          <a:prstGeom prst="rect">
            <a:avLst/>
          </a:prstGeom>
          <a:noFill/>
          <a:ln>
            <a:noFill/>
          </a:ln>
        </p:spPr>
        <p:txBody>
          <a:bodyPr spcFirstLastPara="1" wrap="square" lIns="53450" tIns="53450" rIns="53450" bIns="53450" anchor="t" anchorCtr="0">
            <a:spAutoFit/>
          </a:bodyPr>
          <a:lstStyle/>
          <a:p>
            <a:pPr marL="200459" indent="-167049" defTabSz="534558">
              <a:lnSpc>
                <a:spcPts val="1637"/>
              </a:lnSpc>
              <a:buClr>
                <a:srgbClr val="000000"/>
              </a:buClr>
              <a:buSzPts val="2300"/>
              <a:defRPr/>
            </a:pPr>
            <a:r>
              <a:rPr lang="en-US" sz="1286" b="1" kern="0" noProof="1">
                <a:solidFill>
                  <a:srgbClr val="404040"/>
                </a:solidFill>
                <a:latin typeface="Yu Gothic"/>
                <a:ea typeface="Yu Gothic"/>
                <a:cs typeface="Arial"/>
                <a:sym typeface="Arial"/>
              </a:rPr>
              <a:t>・</a:t>
            </a:r>
            <a:r>
              <a:rPr lang="ja-JP" altLang="en-US" sz="1286" b="1" kern="0" noProof="1">
                <a:solidFill>
                  <a:srgbClr val="404040"/>
                </a:solidFill>
                <a:latin typeface="Yu Gothic"/>
                <a:ea typeface="Yu Gothic"/>
                <a:cs typeface="Arial"/>
                <a:sym typeface="Arial"/>
              </a:rPr>
              <a:t>精子の形成・質・量・運動率の低下や勃起不全と関連する</a:t>
            </a:r>
            <a:endParaRPr lang="en-US" sz="1286" b="1" kern="0" noProof="1">
              <a:solidFill>
                <a:srgbClr val="404040"/>
              </a:solidFill>
              <a:latin typeface="Yu Gothic"/>
              <a:ea typeface="Yu Gothic"/>
              <a:cs typeface="Arial"/>
              <a:sym typeface="Arial"/>
            </a:endParaRPr>
          </a:p>
        </p:txBody>
      </p:sp>
      <p:sp>
        <p:nvSpPr>
          <p:cNvPr id="16" name="Google Shape;269;g37b40e3a717_0_139">
            <a:extLst>
              <a:ext uri="{FF2B5EF4-FFF2-40B4-BE49-F238E27FC236}">
                <a16:creationId xmlns:a16="http://schemas.microsoft.com/office/drawing/2014/main" id="{C2056FCF-7BD7-374E-C06A-3CA3411E723D}"/>
              </a:ext>
            </a:extLst>
          </p:cNvPr>
          <p:cNvSpPr txBox="1"/>
          <p:nvPr/>
        </p:nvSpPr>
        <p:spPr>
          <a:xfrm>
            <a:off x="2085555" y="3577580"/>
            <a:ext cx="8860159" cy="518313"/>
          </a:xfrm>
          <a:prstGeom prst="rect">
            <a:avLst/>
          </a:prstGeom>
          <a:noFill/>
          <a:ln>
            <a:noFill/>
          </a:ln>
        </p:spPr>
        <p:txBody>
          <a:bodyPr spcFirstLastPara="1" wrap="square" lIns="53450" tIns="53450" rIns="53450" bIns="53450" anchor="t" anchorCtr="0">
            <a:spAutoFit/>
          </a:bodyPr>
          <a:lstStyle/>
          <a:p>
            <a:pPr marL="200459" indent="-200459" defTabSz="534558">
              <a:lnSpc>
                <a:spcPts val="1637"/>
              </a:lnSpc>
              <a:buClr>
                <a:srgbClr val="000000"/>
              </a:buClr>
              <a:buSzPts val="2300"/>
              <a:defRPr/>
            </a:pPr>
            <a:r>
              <a:rPr lang="en-US" sz="1286" b="1" kern="0" noProof="1">
                <a:solidFill>
                  <a:srgbClr val="404040"/>
                </a:solidFill>
                <a:latin typeface="Yu Gothic"/>
                <a:ea typeface="Yu Gothic"/>
                <a:cs typeface="Arial"/>
                <a:sym typeface="Arial"/>
              </a:rPr>
              <a:t>・流産、死産、早産、胎児発育不全、低出生体重児、</a:t>
            </a:r>
            <a:r>
              <a:rPr lang="ja-JP" altLang="en-US" sz="1286" b="1" kern="0" noProof="1">
                <a:solidFill>
                  <a:srgbClr val="404040"/>
                </a:solidFill>
                <a:latin typeface="Yu Gothic"/>
                <a:ea typeface="Yu Gothic"/>
                <a:cs typeface="Arial"/>
                <a:sym typeface="Arial"/>
              </a:rPr>
              <a:t>先天的な異常のリスクが</a:t>
            </a:r>
            <a:endParaRPr lang="en-US" altLang="ja-JP" sz="1286" b="1" kern="0" noProof="1">
              <a:solidFill>
                <a:srgbClr val="404040"/>
              </a:solidFill>
              <a:latin typeface="Yu Gothic"/>
              <a:ea typeface="Yu Gothic"/>
              <a:cs typeface="Arial"/>
              <a:sym typeface="Arial"/>
            </a:endParaRPr>
          </a:p>
          <a:p>
            <a:pPr marL="200459" indent="-200459" defTabSz="534558">
              <a:lnSpc>
                <a:spcPts val="1637"/>
              </a:lnSpc>
              <a:buClr>
                <a:srgbClr val="000000"/>
              </a:buClr>
              <a:buSzPts val="2300"/>
              <a:defRPr/>
            </a:pPr>
            <a:r>
              <a:rPr lang="ja-JP" altLang="en-US" sz="1286" b="1" kern="0" noProof="1">
                <a:solidFill>
                  <a:srgbClr val="404040"/>
                </a:solidFill>
                <a:latin typeface="Yu Gothic"/>
                <a:ea typeface="Yu Gothic"/>
                <a:cs typeface="Arial"/>
                <a:sym typeface="Arial"/>
              </a:rPr>
              <a:t>　増加することも多く報告されている</a:t>
            </a:r>
            <a:endParaRPr lang="en-US" sz="1286" b="1" kern="0" noProof="1">
              <a:solidFill>
                <a:srgbClr val="404040"/>
              </a:solidFill>
              <a:latin typeface="Yu Gothic"/>
              <a:ea typeface="Yu Gothic"/>
              <a:cs typeface="Arial"/>
              <a:sym typeface="Arial"/>
            </a:endParaRPr>
          </a:p>
        </p:txBody>
      </p:sp>
      <p:sp>
        <p:nvSpPr>
          <p:cNvPr id="17" name="Google Shape;273;g37b40e3a717_0_139">
            <a:extLst>
              <a:ext uri="{FF2B5EF4-FFF2-40B4-BE49-F238E27FC236}">
                <a16:creationId xmlns:a16="http://schemas.microsoft.com/office/drawing/2014/main" id="{B82FB412-4C7E-5D40-345A-BF089031AE98}"/>
              </a:ext>
            </a:extLst>
          </p:cNvPr>
          <p:cNvSpPr txBox="1"/>
          <p:nvPr/>
        </p:nvSpPr>
        <p:spPr>
          <a:xfrm>
            <a:off x="2106144" y="4759731"/>
            <a:ext cx="8839569" cy="518313"/>
          </a:xfrm>
          <a:prstGeom prst="rect">
            <a:avLst/>
          </a:prstGeom>
          <a:noFill/>
          <a:ln>
            <a:noFill/>
          </a:ln>
        </p:spPr>
        <p:txBody>
          <a:bodyPr spcFirstLastPara="1" wrap="square" lIns="53450" tIns="53450" rIns="53450" bIns="53450" anchor="t" anchorCtr="0">
            <a:spAutoFit/>
          </a:bodyPr>
          <a:lstStyle/>
          <a:p>
            <a:pPr marL="167049" indent="-167049" defTabSz="534558">
              <a:lnSpc>
                <a:spcPts val="1637"/>
              </a:lnSpc>
              <a:buClr>
                <a:srgbClr val="000000"/>
              </a:buClr>
              <a:buSzPts val="2300"/>
              <a:defRPr/>
            </a:pPr>
            <a:r>
              <a:rPr lang="en-US" sz="1286" b="1" kern="0">
                <a:solidFill>
                  <a:srgbClr val="000000">
                    <a:lumMod val="75000"/>
                    <a:lumOff val="25000"/>
                  </a:srgbClr>
                </a:solidFill>
                <a:latin typeface="Yu Gothic"/>
                <a:ea typeface="Yu Gothic"/>
                <a:cs typeface="Arial"/>
                <a:sym typeface="Arial"/>
              </a:rPr>
              <a:t>・乳幼児突然死症候群では両親とも喫煙者でのリスクは10倍、</a:t>
            </a:r>
          </a:p>
          <a:p>
            <a:pPr marL="167049" indent="-167049" defTabSz="534558">
              <a:lnSpc>
                <a:spcPts val="1637"/>
              </a:lnSpc>
              <a:buClr>
                <a:srgbClr val="000000"/>
              </a:buClr>
              <a:buSzPts val="2300"/>
              <a:defRPr/>
            </a:pPr>
            <a:r>
              <a:rPr lang="ja-JP" altLang="en-US" sz="1286" b="1" kern="0">
                <a:solidFill>
                  <a:srgbClr val="000000">
                    <a:lumMod val="75000"/>
                    <a:lumOff val="25000"/>
                  </a:srgbClr>
                </a:solidFill>
                <a:latin typeface="Yu Gothic"/>
                <a:ea typeface="Yu Gothic"/>
                <a:cs typeface="Arial"/>
                <a:sym typeface="Arial"/>
              </a:rPr>
              <a:t>　</a:t>
            </a:r>
            <a:r>
              <a:rPr lang="en-US" sz="1286" b="1" kern="0">
                <a:solidFill>
                  <a:srgbClr val="000000">
                    <a:lumMod val="75000"/>
                    <a:lumOff val="25000"/>
                  </a:srgbClr>
                </a:solidFill>
                <a:latin typeface="Yu Gothic"/>
                <a:ea typeface="Yu Gothic"/>
                <a:cs typeface="Arial"/>
                <a:sym typeface="Arial"/>
              </a:rPr>
              <a:t>さらに母親の喫煙が20本以上で20</a:t>
            </a:r>
            <a:r>
              <a:rPr lang="ja-JP" altLang="en-US" sz="1286" b="1" kern="0">
                <a:solidFill>
                  <a:srgbClr val="000000">
                    <a:lumMod val="75000"/>
                    <a:lumOff val="25000"/>
                  </a:srgbClr>
                </a:solidFill>
                <a:latin typeface="Yu Gothic"/>
                <a:ea typeface="Yu Gothic"/>
                <a:cs typeface="Arial"/>
                <a:sym typeface="Arial"/>
              </a:rPr>
              <a:t>倍以上と言われている</a:t>
            </a:r>
            <a:endParaRPr lang="ja-JP" altLang="en-US" sz="1286" b="1" kern="0">
              <a:solidFill>
                <a:srgbClr val="000000">
                  <a:lumMod val="75000"/>
                  <a:lumOff val="25000"/>
                </a:srgbClr>
              </a:solidFill>
              <a:latin typeface="Yu Gothic" panose="020B0400000000000000" pitchFamily="34" charset="-128"/>
              <a:ea typeface="Yu Gothic" panose="020B0400000000000000" pitchFamily="34" charset="-128"/>
              <a:cs typeface="Arial"/>
              <a:sym typeface="Arial"/>
            </a:endParaRPr>
          </a:p>
        </p:txBody>
      </p:sp>
      <p:sp>
        <p:nvSpPr>
          <p:cNvPr id="18" name="Google Shape;382;p43">
            <a:extLst>
              <a:ext uri="{FF2B5EF4-FFF2-40B4-BE49-F238E27FC236}">
                <a16:creationId xmlns:a16="http://schemas.microsoft.com/office/drawing/2014/main" id="{3B778797-1813-BB98-35CF-BD8A583409C6}"/>
              </a:ext>
            </a:extLst>
          </p:cNvPr>
          <p:cNvSpPr/>
          <p:nvPr/>
        </p:nvSpPr>
        <p:spPr>
          <a:xfrm>
            <a:off x="1908913" y="2248133"/>
            <a:ext cx="1094310" cy="458775"/>
          </a:xfrm>
          <a:prstGeom prst="roundRect">
            <a:avLst>
              <a:gd name="adj" fmla="val 12984"/>
            </a:avLst>
          </a:prstGeom>
          <a:solidFill>
            <a:schemeClr val="lt1"/>
          </a:solidFill>
          <a:ln>
            <a:noFill/>
          </a:ln>
        </p:spPr>
        <p:txBody>
          <a:bodyPr spcFirstLastPara="1" wrap="square" lIns="53450" tIns="53450" rIns="53450" bIns="53450" anchor="ctr" anchorCtr="0">
            <a:noAutofit/>
          </a:bodyPr>
          <a:lstStyle/>
          <a:p>
            <a:pPr algn="ctr" defTabSz="534558">
              <a:lnSpc>
                <a:spcPct val="115000"/>
              </a:lnSpc>
              <a:buClr>
                <a:srgbClr val="000000"/>
              </a:buClr>
              <a:defRPr/>
            </a:pPr>
            <a:r>
              <a:rPr lang="ja-JP" altLang="en-US" sz="1286" b="1" kern="0">
                <a:solidFill>
                  <a:srgbClr val="FA9F13"/>
                </a:solidFill>
                <a:latin typeface="Yu Gothic"/>
                <a:ea typeface="Yu Gothic"/>
                <a:cs typeface="Kosugi"/>
                <a:sym typeface="Kosugi"/>
              </a:rPr>
              <a:t>女性の不妊</a:t>
            </a:r>
            <a:endParaRPr lang="ja-JP" altLang="en-US" sz="1286" b="1" kern="0">
              <a:solidFill>
                <a:srgbClr val="FA9F13"/>
              </a:solidFill>
              <a:latin typeface="Yu Gothic"/>
              <a:ea typeface="Yu Gothic"/>
              <a:cs typeface="Kosugi"/>
              <a:sym typeface="Arial"/>
            </a:endParaRPr>
          </a:p>
        </p:txBody>
      </p:sp>
      <p:sp>
        <p:nvSpPr>
          <p:cNvPr id="19" name="Google Shape;382;p43">
            <a:extLst>
              <a:ext uri="{FF2B5EF4-FFF2-40B4-BE49-F238E27FC236}">
                <a16:creationId xmlns:a16="http://schemas.microsoft.com/office/drawing/2014/main" id="{0B0E29EF-E553-09E0-5F8A-885A470E1A89}"/>
              </a:ext>
            </a:extLst>
          </p:cNvPr>
          <p:cNvSpPr/>
          <p:nvPr/>
        </p:nvSpPr>
        <p:spPr>
          <a:xfrm>
            <a:off x="1908913" y="2753720"/>
            <a:ext cx="1082749" cy="468240"/>
          </a:xfrm>
          <a:prstGeom prst="roundRect">
            <a:avLst>
              <a:gd name="adj" fmla="val 6309"/>
            </a:avLst>
          </a:prstGeom>
          <a:solidFill>
            <a:schemeClr val="lt1"/>
          </a:solidFill>
          <a:ln>
            <a:noFill/>
          </a:ln>
        </p:spPr>
        <p:txBody>
          <a:bodyPr spcFirstLastPara="1" wrap="square" lIns="53450" tIns="53450" rIns="53450" bIns="53450" anchor="ctr" anchorCtr="0">
            <a:noAutofit/>
          </a:bodyPr>
          <a:lstStyle/>
          <a:p>
            <a:pPr algn="ctr" defTabSz="534558">
              <a:lnSpc>
                <a:spcPct val="115000"/>
              </a:lnSpc>
              <a:buClr>
                <a:srgbClr val="000000"/>
              </a:buClr>
              <a:defRPr/>
            </a:pPr>
            <a:r>
              <a:rPr lang="ja-JP" altLang="en-US" sz="1286" b="1" kern="0">
                <a:solidFill>
                  <a:srgbClr val="5DC2D0"/>
                </a:solidFill>
                <a:latin typeface="Yu Gothic"/>
                <a:ea typeface="Yu Gothic"/>
                <a:cs typeface="Kosugi"/>
                <a:sym typeface="Kosugi"/>
              </a:rPr>
              <a:t>男性の不妊</a:t>
            </a:r>
            <a:endParaRPr lang="ja-JP" altLang="en-US" sz="1286" b="1" kern="0">
              <a:solidFill>
                <a:srgbClr val="5DC2D0"/>
              </a:solidFill>
              <a:latin typeface="Yu Gothic"/>
              <a:ea typeface="Yu Gothic"/>
              <a:cs typeface="Kosugi"/>
              <a:sym typeface="Arial"/>
            </a:endParaRPr>
          </a:p>
        </p:txBody>
      </p:sp>
      <p:sp>
        <p:nvSpPr>
          <p:cNvPr id="20" name="Google Shape;269;g37b40e3a717_0_139">
            <a:extLst>
              <a:ext uri="{FF2B5EF4-FFF2-40B4-BE49-F238E27FC236}">
                <a16:creationId xmlns:a16="http://schemas.microsoft.com/office/drawing/2014/main" id="{85004EBE-C7B6-2134-5DAE-DF4CE25AC99C}"/>
              </a:ext>
            </a:extLst>
          </p:cNvPr>
          <p:cNvSpPr txBox="1"/>
          <p:nvPr/>
        </p:nvSpPr>
        <p:spPr>
          <a:xfrm>
            <a:off x="2085554" y="4067374"/>
            <a:ext cx="9036675" cy="313128"/>
          </a:xfrm>
          <a:prstGeom prst="rect">
            <a:avLst/>
          </a:prstGeom>
          <a:noFill/>
          <a:ln>
            <a:noFill/>
          </a:ln>
        </p:spPr>
        <p:txBody>
          <a:bodyPr spcFirstLastPara="1" wrap="square" lIns="53450" tIns="53450" rIns="53450" bIns="53450" anchor="t" anchorCtr="0">
            <a:spAutoFit/>
          </a:bodyPr>
          <a:lstStyle/>
          <a:p>
            <a:pPr marL="200459" indent="-200459" defTabSz="534558">
              <a:lnSpc>
                <a:spcPts val="1637"/>
              </a:lnSpc>
              <a:buClr>
                <a:srgbClr val="000000"/>
              </a:buClr>
              <a:buSzPts val="2300"/>
              <a:defRPr/>
            </a:pPr>
            <a:r>
              <a:rPr lang="en-US" sz="1286" b="1" kern="0" noProof="1">
                <a:solidFill>
                  <a:srgbClr val="404040"/>
                </a:solidFill>
                <a:latin typeface="Yu Gothic"/>
                <a:ea typeface="Yu Gothic"/>
                <a:cs typeface="Arial"/>
                <a:sym typeface="Arial"/>
              </a:rPr>
              <a:t>・</a:t>
            </a:r>
            <a:r>
              <a:rPr lang="ja-JP" altLang="en-US" sz="1286" b="1" kern="0" noProof="1">
                <a:solidFill>
                  <a:srgbClr val="404040"/>
                </a:solidFill>
                <a:latin typeface="Yu Gothic"/>
                <a:ea typeface="Yu Gothic"/>
                <a:cs typeface="Arial"/>
                <a:sym typeface="Arial"/>
              </a:rPr>
              <a:t>加熱式たばこ</a:t>
            </a:r>
            <a:r>
              <a:rPr lang="en-US" sz="1286" b="1" kern="0" noProof="1">
                <a:solidFill>
                  <a:srgbClr val="404040"/>
                </a:solidFill>
                <a:latin typeface="Yu Gothic"/>
                <a:ea typeface="Yu Gothic"/>
                <a:cs typeface="Arial"/>
                <a:sym typeface="Arial"/>
              </a:rPr>
              <a:t>が紙巻</a:t>
            </a:r>
            <a:r>
              <a:rPr lang="ja-JP" altLang="en-US" sz="1286" b="1" kern="0" noProof="1">
                <a:solidFill>
                  <a:srgbClr val="404040"/>
                </a:solidFill>
                <a:latin typeface="Yu Gothic"/>
                <a:ea typeface="Yu Gothic"/>
                <a:cs typeface="Arial"/>
                <a:sym typeface="Arial"/>
              </a:rPr>
              <a:t>たばこ</a:t>
            </a:r>
            <a:r>
              <a:rPr lang="en-US" sz="1286" b="1" kern="0" noProof="1">
                <a:solidFill>
                  <a:srgbClr val="404040"/>
                </a:solidFill>
                <a:latin typeface="Yu Gothic"/>
                <a:ea typeface="Yu Gothic"/>
                <a:cs typeface="Arial"/>
                <a:sym typeface="Arial"/>
              </a:rPr>
              <a:t>より健康リスクが低いという証拠はなく、使用は推奨されていない</a:t>
            </a:r>
          </a:p>
        </p:txBody>
      </p:sp>
      <p:sp>
        <p:nvSpPr>
          <p:cNvPr id="21" name="Google Shape;273;g37b40e3a717_0_139">
            <a:extLst>
              <a:ext uri="{FF2B5EF4-FFF2-40B4-BE49-F238E27FC236}">
                <a16:creationId xmlns:a16="http://schemas.microsoft.com/office/drawing/2014/main" id="{30EF2480-B632-180E-2140-334EF7A97B16}"/>
              </a:ext>
            </a:extLst>
          </p:cNvPr>
          <p:cNvSpPr txBox="1"/>
          <p:nvPr/>
        </p:nvSpPr>
        <p:spPr>
          <a:xfrm>
            <a:off x="2106144" y="5219366"/>
            <a:ext cx="8839569" cy="313128"/>
          </a:xfrm>
          <a:prstGeom prst="rect">
            <a:avLst/>
          </a:prstGeom>
          <a:noFill/>
          <a:ln>
            <a:noFill/>
          </a:ln>
        </p:spPr>
        <p:txBody>
          <a:bodyPr spcFirstLastPara="1" wrap="square" lIns="53450" tIns="53450" rIns="53450" bIns="53450" anchor="t" anchorCtr="0">
            <a:spAutoFit/>
          </a:bodyPr>
          <a:lstStyle/>
          <a:p>
            <a:pPr marL="167049" indent="-167049" defTabSz="534558">
              <a:lnSpc>
                <a:spcPts val="1637"/>
              </a:lnSpc>
              <a:buClr>
                <a:srgbClr val="000000"/>
              </a:buClr>
              <a:buSzPts val="2300"/>
              <a:defRPr/>
            </a:pPr>
            <a:r>
              <a:rPr lang="en-US" sz="1286" b="1" kern="0" noProof="1">
                <a:solidFill>
                  <a:srgbClr val="000000">
                    <a:lumMod val="75000"/>
                    <a:lumOff val="25000"/>
                  </a:srgbClr>
                </a:solidFill>
                <a:latin typeface="Yu Gothic"/>
                <a:ea typeface="Yu Gothic"/>
                <a:cs typeface="Arial"/>
                <a:sym typeface="Arial"/>
              </a:rPr>
              <a:t>・喫煙習慣のある女性のこどもには中耳炎や小児喘息、神経発達障害が見られる</a:t>
            </a:r>
          </a:p>
        </p:txBody>
      </p:sp>
      <p:sp>
        <p:nvSpPr>
          <p:cNvPr id="22" name="テキスト ボックス 21">
            <a:extLst>
              <a:ext uri="{FF2B5EF4-FFF2-40B4-BE49-F238E27FC236}">
                <a16:creationId xmlns:a16="http://schemas.microsoft.com/office/drawing/2014/main" id="{B0D65006-F2D0-B107-6D4E-D90217220817}"/>
              </a:ext>
            </a:extLst>
          </p:cNvPr>
          <p:cNvSpPr txBox="1"/>
          <p:nvPr/>
        </p:nvSpPr>
        <p:spPr>
          <a:xfrm>
            <a:off x="531699" y="5995206"/>
            <a:ext cx="8429238" cy="539692"/>
          </a:xfrm>
          <a:prstGeom prst="rect">
            <a:avLst/>
          </a:prstGeom>
          <a:noFill/>
        </p:spPr>
        <p:txBody>
          <a:bodyPr wrap="square" lIns="53459" tIns="26730" rIns="53459" bIns="26730" anchor="t">
            <a:spAutoFit/>
          </a:bodyPr>
          <a:lstStyle/>
          <a:p>
            <a:pPr defTabSz="534558">
              <a:buClr>
                <a:srgbClr val="000000"/>
              </a:buClr>
              <a:defRPr/>
            </a:pPr>
            <a:r>
              <a:rPr lang="ja-JP" altLang="en-US" sz="1052" b="1" kern="0">
                <a:solidFill>
                  <a:srgbClr val="000000">
                    <a:lumMod val="50000"/>
                    <a:lumOff val="50000"/>
                  </a:srgbClr>
                </a:solidFill>
                <a:latin typeface="Yu Gothic"/>
                <a:ea typeface="Yu Gothic"/>
                <a:cs typeface="Arial"/>
                <a:sym typeface="Arial"/>
              </a:rPr>
              <a:t>出典：Grewal J et al. Maternal periconceptional smoking and alcohol　consumption and risk for select congenital anomalies.</a:t>
            </a:r>
            <a:endParaRPr lang="en-US" altLang="ja-JP" sz="818" kern="0">
              <a:solidFill>
                <a:srgbClr val="000000">
                  <a:lumMod val="50000"/>
                  <a:lumOff val="50000"/>
                </a:srgbClr>
              </a:solidFill>
              <a:latin typeface="Yu Gothic"/>
              <a:ea typeface="Yu Gothic"/>
              <a:cs typeface="Arial"/>
              <a:sym typeface="Arial"/>
            </a:endParaRPr>
          </a:p>
          <a:p>
            <a:pPr defTabSz="534558">
              <a:buClr>
                <a:srgbClr val="000000"/>
              </a:buClr>
              <a:defRPr/>
            </a:pPr>
            <a:r>
              <a:rPr lang="ja-JP" altLang="en-US" sz="1052" b="1" kern="0">
                <a:solidFill>
                  <a:srgbClr val="000000">
                    <a:lumMod val="50000"/>
                    <a:lumOff val="50000"/>
                  </a:srgbClr>
                </a:solidFill>
                <a:latin typeface="Yu Gothic"/>
                <a:ea typeface="Yu Gothic"/>
                <a:cs typeface="Arial"/>
                <a:sym typeface="Arial"/>
              </a:rPr>
              <a:t>　　　Birth Defects　Res A Clin Mol Teratol. 2008; 82 (7): 519-26.</a:t>
            </a:r>
            <a:r>
              <a:rPr lang="en-US" altLang="ja-JP" sz="1052" b="1" kern="0">
                <a:solidFill>
                  <a:srgbClr val="000000">
                    <a:lumMod val="50000"/>
                    <a:lumOff val="50000"/>
                  </a:srgbClr>
                </a:solidFill>
                <a:latin typeface="Yu Gothic"/>
                <a:ea typeface="Yu Gothic"/>
                <a:cs typeface="Arial"/>
                <a:sym typeface="Arial"/>
              </a:rPr>
              <a:t>,</a:t>
            </a:r>
            <a:endParaRPr lang="en-US" sz="818" kern="0">
              <a:solidFill>
                <a:srgbClr val="000000">
                  <a:lumMod val="50000"/>
                  <a:lumOff val="50000"/>
                </a:srgbClr>
              </a:solidFill>
              <a:latin typeface="Yu Gothic"/>
              <a:ea typeface="Yu Gothic"/>
              <a:cs typeface="Arial"/>
              <a:sym typeface="Arial"/>
            </a:endParaRPr>
          </a:p>
          <a:p>
            <a:pPr defTabSz="534558">
              <a:buClr>
                <a:srgbClr val="000000"/>
              </a:buClr>
              <a:defRPr/>
            </a:pPr>
            <a:r>
              <a:rPr lang="en-US" altLang="ja-JP" sz="1052" b="1" kern="0">
                <a:solidFill>
                  <a:srgbClr val="000000">
                    <a:lumMod val="50000"/>
                    <a:lumOff val="50000"/>
                  </a:srgbClr>
                </a:solidFill>
                <a:latin typeface="Yu Gothic"/>
                <a:ea typeface="Yu Gothic"/>
                <a:cs typeface="Arial"/>
                <a:sym typeface="Arial"/>
              </a:rPr>
              <a:t>           </a:t>
            </a:r>
            <a:r>
              <a:rPr lang="en" altLang="ja-JP" sz="1052" b="1" kern="0">
                <a:solidFill>
                  <a:srgbClr val="000000">
                    <a:lumMod val="50000"/>
                    <a:lumOff val="50000"/>
                  </a:srgbClr>
                </a:solidFill>
                <a:latin typeface="Yu Gothic"/>
                <a:ea typeface="Yu Gothic"/>
                <a:cs typeface="Arial"/>
                <a:sym typeface="Arial"/>
              </a:rPr>
              <a:t>Shawe J et al. Preconception Health and Care: A Life Course</a:t>
            </a:r>
            <a:r>
              <a:rPr lang="ja-JP" altLang="en-US" sz="1052" b="1" kern="0">
                <a:solidFill>
                  <a:srgbClr val="000000">
                    <a:lumMod val="50000"/>
                    <a:lumOff val="50000"/>
                  </a:srgbClr>
                </a:solidFill>
                <a:latin typeface="Yu Gothic"/>
                <a:ea typeface="Yu Gothic"/>
                <a:cs typeface="Arial"/>
                <a:sym typeface="Arial"/>
              </a:rPr>
              <a:t> </a:t>
            </a:r>
            <a:r>
              <a:rPr lang="en" altLang="ja-JP" sz="1052" b="1" kern="0">
                <a:solidFill>
                  <a:srgbClr val="000000">
                    <a:lumMod val="50000"/>
                    <a:lumOff val="50000"/>
                  </a:srgbClr>
                </a:solidFill>
                <a:latin typeface="Yu Gothic"/>
                <a:ea typeface="Yu Gothic"/>
                <a:cs typeface="Arial"/>
                <a:sym typeface="Arial"/>
              </a:rPr>
              <a:t>Approach. Springer.</a:t>
            </a:r>
            <a:endParaRPr lang="ja-JP" altLang="en-US" sz="1052" b="1" kern="0">
              <a:solidFill>
                <a:srgbClr val="000000">
                  <a:lumMod val="50000"/>
                  <a:lumOff val="50000"/>
                </a:srgbClr>
              </a:solidFill>
              <a:latin typeface="Yu Gothic"/>
              <a:ea typeface="Yu Gothic"/>
              <a:cs typeface="Arial"/>
              <a:sym typeface="Arial"/>
            </a:endParaRPr>
          </a:p>
        </p:txBody>
      </p:sp>
      <p:sp>
        <p:nvSpPr>
          <p:cNvPr id="23" name="Google Shape;382;p43">
            <a:extLst>
              <a:ext uri="{FF2B5EF4-FFF2-40B4-BE49-F238E27FC236}">
                <a16:creationId xmlns:a16="http://schemas.microsoft.com/office/drawing/2014/main" id="{0382300A-2A14-18F1-AD21-96418F3D9586}"/>
              </a:ext>
            </a:extLst>
          </p:cNvPr>
          <p:cNvSpPr/>
          <p:nvPr/>
        </p:nvSpPr>
        <p:spPr>
          <a:xfrm>
            <a:off x="702570" y="1568928"/>
            <a:ext cx="3882928" cy="362375"/>
          </a:xfrm>
          <a:prstGeom prst="roundRect">
            <a:avLst>
              <a:gd name="adj" fmla="val 50000"/>
            </a:avLst>
          </a:prstGeom>
          <a:solidFill>
            <a:schemeClr val="accent6"/>
          </a:solidFill>
          <a:ln>
            <a:noFill/>
          </a:ln>
        </p:spPr>
        <p:txBody>
          <a:bodyPr spcFirstLastPara="1" wrap="square" lIns="53450" tIns="53450" rIns="53450" bIns="53450" anchor="ctr" anchorCtr="0">
            <a:noAutofit/>
          </a:bodyPr>
          <a:lstStyle/>
          <a:p>
            <a:pPr algn="ctr" defTabSz="534558">
              <a:lnSpc>
                <a:spcPct val="115000"/>
              </a:lnSpc>
              <a:buClr>
                <a:srgbClr val="000000"/>
              </a:buClr>
              <a:defRPr/>
            </a:pPr>
            <a:r>
              <a:rPr lang="ja-JP" altLang="en-US" sz="1754" b="1" kern="0">
                <a:solidFill>
                  <a:srgbClr val="FFFFFF"/>
                </a:solidFill>
                <a:latin typeface="Yu Gothic"/>
                <a:ea typeface="Yu Gothic"/>
                <a:cs typeface="Kosugi"/>
                <a:sym typeface="Kosugi"/>
              </a:rPr>
              <a:t>妊娠を希望する場合の影響</a:t>
            </a:r>
            <a:endParaRPr lang="ja-JP" altLang="en-US" sz="1754" b="1" kern="0">
              <a:solidFill>
                <a:srgbClr val="FFFFFF"/>
              </a:solidFill>
              <a:latin typeface="Yu Gothic"/>
              <a:ea typeface="Yu Gothic"/>
              <a:cs typeface="Kosugi"/>
              <a:sym typeface="Arial"/>
            </a:endParaRPr>
          </a:p>
        </p:txBody>
      </p:sp>
      <p:pic>
        <p:nvPicPr>
          <p:cNvPr id="3" name="図 2">
            <a:extLst>
              <a:ext uri="{FF2B5EF4-FFF2-40B4-BE49-F238E27FC236}">
                <a16:creationId xmlns:a16="http://schemas.microsoft.com/office/drawing/2014/main" id="{313BE0E5-6AC5-8B8F-4A81-8C5C094FA246}"/>
              </a:ext>
            </a:extLst>
          </p:cNvPr>
          <p:cNvPicPr>
            <a:picLocks noChangeAspect="1"/>
          </p:cNvPicPr>
          <p:nvPr/>
        </p:nvPicPr>
        <p:blipFill>
          <a:blip r:embed="rId3"/>
          <a:stretch>
            <a:fillRect/>
          </a:stretch>
        </p:blipFill>
        <p:spPr>
          <a:xfrm>
            <a:off x="9488619" y="6724953"/>
            <a:ext cx="650917" cy="260547"/>
          </a:xfrm>
          <a:prstGeom prst="rect">
            <a:avLst/>
          </a:prstGeom>
        </p:spPr>
      </p:pic>
    </p:spTree>
    <p:extLst>
      <p:ext uri="{BB962C8B-B14F-4D97-AF65-F5344CB8AC3E}">
        <p14:creationId xmlns:p14="http://schemas.microsoft.com/office/powerpoint/2010/main" val="165632796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23922</Words>
  <Application>Microsoft Office PowerPoint</Application>
  <PresentationFormat>ユーザー設定</PresentationFormat>
  <Paragraphs>2120</Paragraphs>
  <Slides>162</Slides>
  <Notes>151</Notes>
  <HiddenSlides>0</HiddenSlides>
  <MMClips>0</MMClips>
  <ScaleCrop>false</ScaleCrop>
  <HeadingPairs>
    <vt:vector size="6" baseType="variant">
      <vt:variant>
        <vt:lpstr>使用されているフォント</vt:lpstr>
      </vt:variant>
      <vt:variant>
        <vt:i4>18</vt:i4>
      </vt:variant>
      <vt:variant>
        <vt:lpstr>テーマ</vt:lpstr>
      </vt:variant>
      <vt:variant>
        <vt:i4>4</vt:i4>
      </vt:variant>
      <vt:variant>
        <vt:lpstr>スライド タイトル</vt:lpstr>
      </vt:variant>
      <vt:variant>
        <vt:i4>162</vt:i4>
      </vt:variant>
    </vt:vector>
  </HeadingPairs>
  <TitlesOfParts>
    <vt:vector size="184" baseType="lpstr">
      <vt:lpstr>BIZ UDGothic</vt:lpstr>
      <vt:lpstr>Calibri,Sans-Serif</vt:lpstr>
      <vt:lpstr>HGｺﾞｼｯｸM</vt:lpstr>
      <vt:lpstr>Meiryo UI</vt:lpstr>
      <vt:lpstr>PMingLiU-ExtB</vt:lpstr>
      <vt:lpstr>Rounded Mplus 1c</vt:lpstr>
      <vt:lpstr>TsukuGoPro-R</vt:lpstr>
      <vt:lpstr>メイリオ</vt:lpstr>
      <vt:lpstr>Yu Gothic</vt:lpstr>
      <vt:lpstr>Yu Gothic</vt:lpstr>
      <vt:lpstr>Yu Gothic Medium</vt:lpstr>
      <vt:lpstr>Yu Gothic Medium</vt:lpstr>
      <vt:lpstr>游明朝</vt:lpstr>
      <vt:lpstr>Aptos</vt:lpstr>
      <vt:lpstr>Aptos Display</vt:lpstr>
      <vt:lpstr>Arial</vt:lpstr>
      <vt:lpstr>Calibri</vt:lpstr>
      <vt:lpstr>Wingdings</vt:lpstr>
      <vt:lpstr>Office テーマ</vt:lpstr>
      <vt:lpstr>デザインの設定</vt:lpstr>
      <vt:lpstr>1_デザインの設定</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2026-01-21T12:06:13Z</dcterms:created>
  <dcterms:modified xsi:type="dcterms:W3CDTF">2026-01-21T12:06:27Z</dcterms:modified>
</cp:coreProperties>
</file>